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3041" r:id="rId5"/>
    <p:sldId id="3062" r:id="rId6"/>
    <p:sldId id="3063" r:id="rId7"/>
    <p:sldId id="3060" r:id="rId8"/>
    <p:sldId id="265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Muli Regular" panose="020B0604020202020204" pitchFamily="3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old" panose="02000000000000000000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11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hogho Akporido" initials="AA" lastIdx="1" clrIdx="0">
    <p:extLst>
      <p:ext uri="{19B8F6BF-5375-455C-9EA6-DF929625EA0E}">
        <p15:presenceInfo xmlns:p15="http://schemas.microsoft.com/office/powerpoint/2012/main" userId="610094d01a7b2431" providerId="Windows Live"/>
      </p:ext>
    </p:extLst>
  </p:cmAuthor>
  <p:cmAuthor id="2" name="Derry Deringer" initials="DD" lastIdx="2" clrIdx="1">
    <p:extLst>
      <p:ext uri="{19B8F6BF-5375-455C-9EA6-DF929625EA0E}">
        <p15:presenceInfo xmlns:p15="http://schemas.microsoft.com/office/powerpoint/2012/main" userId="71a0e807fdf20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04A7B"/>
    <a:srgbClr val="17375E"/>
    <a:srgbClr val="948A54"/>
    <a:srgbClr val="E46C0A"/>
    <a:srgbClr val="FFC000"/>
    <a:srgbClr val="953735"/>
    <a:srgbClr val="41A2D5"/>
    <a:srgbClr val="17469F"/>
    <a:srgbClr val="DB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21" autoAdjust="0"/>
    <p:restoredTop sz="95751" autoAdjust="0"/>
  </p:normalViewPr>
  <p:slideViewPr>
    <p:cSldViewPr>
      <p:cViewPr varScale="1">
        <p:scale>
          <a:sx n="54" d="100"/>
          <a:sy n="54" d="100"/>
        </p:scale>
        <p:origin x="232" y="992"/>
      </p:cViewPr>
      <p:guideLst>
        <p:guide orient="horz" pos="4104"/>
        <p:guide pos="11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40799-E673-428B-B5D2-22364EC9CCD5}" type="datetimeFigureOut">
              <a:rPr lang="en-US" smtClean="0"/>
              <a:t>11/3/22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CA39-64B7-42F2-AB24-0C15B61095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ECA39-64B7-42F2-AB24-0C15B61095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ECA39-64B7-42F2-AB24-0C15B61095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001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EC8D61-EAED-7889-2613-2568B923AC1F}"/>
              </a:ext>
            </a:extLst>
          </p:cNvPr>
          <p:cNvGrpSpPr/>
          <p:nvPr userDrawn="1"/>
        </p:nvGrpSpPr>
        <p:grpSpPr>
          <a:xfrm>
            <a:off x="-228600" y="0"/>
            <a:ext cx="1999017" cy="10287000"/>
            <a:chOff x="0" y="0"/>
            <a:chExt cx="1107106" cy="34798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79608F9-3318-2950-BC07-8FDA2880E494}"/>
                </a:ext>
              </a:extLst>
            </p:cNvPr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41A2D5"/>
            </a:solidFill>
          </p:spPr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6E98EE7C-3F26-43EB-8A5C-ABB37E3CD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4478000" y="495300"/>
            <a:ext cx="3214090" cy="562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48634" cy="10287000"/>
            <a:chOff x="0" y="0"/>
            <a:chExt cx="1166484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258" r="23258"/>
            <a:stretch>
              <a:fillRect/>
            </a:stretch>
          </p:blipFill>
          <p:spPr>
            <a:xfrm>
              <a:off x="0" y="0"/>
              <a:ext cx="11664845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404093" y="7782192"/>
            <a:ext cx="4311907" cy="802651"/>
            <a:chOff x="0" y="0"/>
            <a:chExt cx="7018465" cy="1070201"/>
          </a:xfrm>
          <a:effectLst>
            <a:outerShdw blurRad="50800" dist="76200" dir="5400000" algn="ctr" rotWithShape="0">
              <a:schemeClr val="tx1"/>
            </a:outerShdw>
          </a:effectLst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018465" cy="1070201"/>
              <a:chOff x="0" y="0"/>
              <a:chExt cx="3403677" cy="5181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6350" y="6360"/>
                <a:ext cx="3390978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3390978" h="506284">
                    <a:moveTo>
                      <a:pt x="252730" y="0"/>
                    </a:moveTo>
                    <a:lnTo>
                      <a:pt x="3138247" y="0"/>
                    </a:lnTo>
                    <a:cubicBezTo>
                      <a:pt x="3277947" y="0"/>
                      <a:pt x="3390978" y="113215"/>
                      <a:pt x="3390978" y="253143"/>
                    </a:cubicBezTo>
                    <a:cubicBezTo>
                      <a:pt x="3390978" y="393070"/>
                      <a:pt x="3277947" y="506285"/>
                      <a:pt x="3138247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41A2D5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60728" y="124705"/>
              <a:ext cx="5897008" cy="82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4000" b="1" spc="119" dirty="0">
                  <a:solidFill>
                    <a:srgbClr val="FFFFFF"/>
                  </a:solidFill>
                  <a:latin typeface="Muli Regular" panose="020B0604020202020204" charset="0"/>
                  <a:cs typeface="Poppins Medium" panose="020B0604020202020204" charset="0"/>
                </a:rPr>
                <a:t>Nov. 30, 2022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8748634" cy="10287000"/>
            <a:chOff x="0" y="0"/>
            <a:chExt cx="1913890" cy="22504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2250430"/>
            </a:xfrm>
            <a:custGeom>
              <a:avLst/>
              <a:gdLst/>
              <a:ahLst/>
              <a:cxnLst/>
              <a:rect l="l" t="t" r="r" b="b"/>
              <a:pathLst>
                <a:path w="1913890" h="2250430">
                  <a:moveTo>
                    <a:pt x="0" y="0"/>
                  </a:moveTo>
                  <a:lnTo>
                    <a:pt x="1913890" y="0"/>
                  </a:lnTo>
                  <a:lnTo>
                    <a:pt x="1913890" y="2250430"/>
                  </a:lnTo>
                  <a:lnTo>
                    <a:pt x="0" y="2250430"/>
                  </a:lnTo>
                  <a:close/>
                </a:path>
              </a:pathLst>
            </a:custGeom>
            <a:solidFill>
              <a:srgbClr val="41A2D5">
                <a:alpha val="72941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358107" y="1794379"/>
            <a:ext cx="8699697" cy="413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spc="-179" dirty="0">
                <a:solidFill>
                  <a:srgbClr val="100F0D"/>
                </a:solidFill>
                <a:latin typeface="Roboto Bold"/>
              </a:rPr>
              <a:t>Gems for a Winning Capital Campaign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8450" y="8917588"/>
            <a:ext cx="8220876" cy="111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200" dirty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Nonprofit Montgomery and Deringer Consulting, LLC </a:t>
            </a:r>
          </a:p>
        </p:txBody>
      </p:sp>
      <p:pic>
        <p:nvPicPr>
          <p:cNvPr id="1032" name="Picture 8" descr="Nonprofit Montgomery Logo">
            <a:extLst>
              <a:ext uri="{FF2B5EF4-FFF2-40B4-BE49-F238E27FC236}">
                <a16:creationId xmlns:a16="http://schemas.microsoft.com/office/drawing/2014/main" id="{06D1102D-BE76-A14D-BA91-1DFCC2F5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61" y="300198"/>
            <a:ext cx="3954429" cy="9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8">
            <a:extLst>
              <a:ext uri="{FF2B5EF4-FFF2-40B4-BE49-F238E27FC236}">
                <a16:creationId xmlns:a16="http://schemas.microsoft.com/office/drawing/2014/main" id="{A98BE5EB-CAB8-4691-9928-E52FCB4352E9}"/>
              </a:ext>
            </a:extLst>
          </p:cNvPr>
          <p:cNvSpPr/>
          <p:nvPr/>
        </p:nvSpPr>
        <p:spPr>
          <a:xfrm>
            <a:off x="3253047" y="8829179"/>
            <a:ext cx="12822217" cy="0"/>
          </a:xfrm>
          <a:prstGeom prst="line">
            <a:avLst/>
          </a:prstGeom>
          <a:ln w="9525" cap="rnd">
            <a:solidFill>
              <a:srgbClr val="8D949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" name="Group 2"/>
          <p:cNvGrpSpPr/>
          <p:nvPr/>
        </p:nvGrpSpPr>
        <p:grpSpPr>
          <a:xfrm>
            <a:off x="0" y="0"/>
            <a:ext cx="1999017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41A2D5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2741451" y="3075440"/>
            <a:ext cx="12822217" cy="0"/>
          </a:xfrm>
          <a:prstGeom prst="line">
            <a:avLst/>
          </a:prstGeom>
          <a:ln w="9525" cap="rnd">
            <a:solidFill>
              <a:srgbClr val="8D94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741451" y="4269945"/>
            <a:ext cx="12822217" cy="0"/>
          </a:xfrm>
          <a:prstGeom prst="line">
            <a:avLst/>
          </a:prstGeom>
          <a:ln w="9525" cap="rnd">
            <a:solidFill>
              <a:srgbClr val="8D94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741451" y="5464449"/>
            <a:ext cx="12822217" cy="0"/>
          </a:xfrm>
          <a:prstGeom prst="line">
            <a:avLst/>
          </a:prstGeom>
          <a:ln w="9525" cap="rnd">
            <a:solidFill>
              <a:srgbClr val="8D94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2741451" y="6581944"/>
            <a:ext cx="12822217" cy="0"/>
          </a:xfrm>
          <a:prstGeom prst="line">
            <a:avLst/>
          </a:prstGeom>
          <a:ln w="9525" cap="rnd">
            <a:solidFill>
              <a:srgbClr val="8D94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741451" y="7743436"/>
            <a:ext cx="12822217" cy="0"/>
          </a:xfrm>
          <a:prstGeom prst="line">
            <a:avLst/>
          </a:prstGeom>
          <a:ln w="9525" cap="rnd">
            <a:solidFill>
              <a:srgbClr val="8D94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497521" y="2122933"/>
            <a:ext cx="10618889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3999" b="1" dirty="0">
                <a:solidFill>
                  <a:srgbClr val="14110F"/>
                </a:solidFill>
                <a:latin typeface="Muli Regular" panose="020B0604020202020204" charset="0"/>
              </a:rPr>
              <a:t>What is a Capital Campaign?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97521" y="4511942"/>
            <a:ext cx="9507639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14110F"/>
                </a:solidFill>
                <a:latin typeface="Muli Regular" panose="020B0604020202020204" charset="0"/>
              </a:rPr>
              <a:t>Phase-by-Phase Highlights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97521" y="5706446"/>
            <a:ext cx="11352079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14110F"/>
                </a:solidFill>
                <a:latin typeface="Muli Regular" panose="020B0604020202020204" charset="0"/>
              </a:rPr>
              <a:t>Campaign Fundamentals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1451" y="2122933"/>
            <a:ext cx="161783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n-US" sz="4000" spc="-120" dirty="0">
                <a:solidFill>
                  <a:srgbClr val="41A2D5"/>
                </a:solidFill>
                <a:latin typeface="Roboto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41451" y="3326963"/>
            <a:ext cx="16178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pc="-119" dirty="0">
                <a:solidFill>
                  <a:srgbClr val="41A2D5"/>
                </a:solidFill>
                <a:latin typeface="Roboto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41451" y="4521467"/>
            <a:ext cx="16178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pc="-119" dirty="0">
                <a:solidFill>
                  <a:srgbClr val="41A2D5"/>
                </a:solidFill>
                <a:latin typeface="Roboto 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41451" y="5715971"/>
            <a:ext cx="16178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pc="-119" dirty="0">
                <a:solidFill>
                  <a:srgbClr val="41A2D5"/>
                </a:solidFill>
                <a:latin typeface="Roboto Bold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97521" y="6823941"/>
            <a:ext cx="9825139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14110F"/>
                </a:solidFill>
                <a:latin typeface="Muli Regular" panose="020B0604020202020204" charset="0"/>
              </a:rPr>
              <a:t>Next Steps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41451" y="6833466"/>
            <a:ext cx="16178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pc="-119" dirty="0">
                <a:solidFill>
                  <a:srgbClr val="41A2D5"/>
                </a:solidFill>
                <a:latin typeface="Roboto Bold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97521" y="7985434"/>
            <a:ext cx="6094279" cy="693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14110F"/>
                </a:solidFill>
                <a:latin typeface="Muli Regular" panose="020B0604020202020204" charset="0"/>
              </a:rPr>
              <a:t>Contact Information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41451" y="7994959"/>
            <a:ext cx="16178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pc="-119" dirty="0">
                <a:solidFill>
                  <a:srgbClr val="41A2D5"/>
                </a:solidFill>
                <a:latin typeface="Roboto Bold"/>
              </a:rPr>
              <a:t>06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97521" y="3317438"/>
            <a:ext cx="10618889" cy="69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3999" b="1" dirty="0">
                <a:solidFill>
                  <a:srgbClr val="14110F"/>
                </a:solidFill>
                <a:latin typeface="Muli Regular" panose="020B0604020202020204" charset="0"/>
              </a:rPr>
              <a:t>Phases of a Campaign 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189F99BD-CC3D-48DF-B5A2-E034228B66B9}"/>
              </a:ext>
            </a:extLst>
          </p:cNvPr>
          <p:cNvSpPr txBox="1"/>
          <p:nvPr/>
        </p:nvSpPr>
        <p:spPr>
          <a:xfrm>
            <a:off x="2759380" y="481353"/>
            <a:ext cx="6019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5400" spc="-59" dirty="0">
                <a:solidFill>
                  <a:srgbClr val="14110F"/>
                </a:solidFill>
                <a:latin typeface="Roboto Bold"/>
              </a:rPr>
              <a:t>Overview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1AB4B4-7806-4D37-AF1F-92267D128096}"/>
              </a:ext>
            </a:extLst>
          </p:cNvPr>
          <p:cNvGrpSpPr/>
          <p:nvPr/>
        </p:nvGrpSpPr>
        <p:grpSpPr>
          <a:xfrm>
            <a:off x="12030310" y="9144615"/>
            <a:ext cx="6172200" cy="914397"/>
            <a:chOff x="11201400" y="9149993"/>
            <a:chExt cx="7696200" cy="1137007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4F4754B7-4063-4914-9962-4827F2F6739B}"/>
                </a:ext>
              </a:extLst>
            </p:cNvPr>
            <p:cNvSpPr/>
            <p:nvPr/>
          </p:nvSpPr>
          <p:spPr>
            <a:xfrm>
              <a:off x="11201400" y="9149993"/>
              <a:ext cx="7533980" cy="1137007"/>
            </a:xfrm>
            <a:custGeom>
              <a:avLst/>
              <a:gdLst/>
              <a:ahLst/>
              <a:cxnLst/>
              <a:rect l="l" t="t" r="r" b="b"/>
              <a:pathLst>
                <a:path w="3390978" h="506284">
                  <a:moveTo>
                    <a:pt x="252730" y="0"/>
                  </a:moveTo>
                  <a:lnTo>
                    <a:pt x="3138247" y="0"/>
                  </a:lnTo>
                  <a:cubicBezTo>
                    <a:pt x="3277947" y="0"/>
                    <a:pt x="3390978" y="113215"/>
                    <a:pt x="3390978" y="253143"/>
                  </a:cubicBezTo>
                  <a:cubicBezTo>
                    <a:pt x="3390978" y="393070"/>
                    <a:pt x="3277947" y="506285"/>
                    <a:pt x="3138247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38997C90-C71C-4E74-8FEB-23F5B6AEF312}"/>
                </a:ext>
              </a:extLst>
            </p:cNvPr>
            <p:cNvSpPr txBox="1"/>
            <p:nvPr/>
          </p:nvSpPr>
          <p:spPr>
            <a:xfrm>
              <a:off x="11658600" y="9410700"/>
              <a:ext cx="723900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POLL #1: What’s Your Job Title?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505200" y="3142279"/>
            <a:ext cx="13289310" cy="4002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3999" spc="79" dirty="0">
                <a:solidFill>
                  <a:srgbClr val="162942"/>
                </a:solidFill>
                <a:latin typeface="Muli Regular"/>
              </a:rPr>
              <a:t>An intensive fundraising effort designed to raise a specified sum of money, above and beyond regular operating expenses, within a defined time period to meet the varied asset-building needs of an organization.</a:t>
            </a:r>
            <a:endParaRPr lang="en-US" sz="1600" spc="79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5999"/>
              </a:lnSpc>
              <a:spcBef>
                <a:spcPts val="1800"/>
              </a:spcBef>
            </a:pPr>
            <a:r>
              <a:rPr lang="en-US" sz="3999" spc="79" dirty="0">
                <a:solidFill>
                  <a:srgbClr val="162942"/>
                </a:solidFill>
                <a:latin typeface="Muli Regular"/>
              </a:rPr>
              <a:t>- Robert Pierpont, Lilly School of Philanthropy 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F09CC166-06AE-4325-BDD6-69AE4FFCE892}"/>
              </a:ext>
            </a:extLst>
          </p:cNvPr>
          <p:cNvSpPr txBox="1"/>
          <p:nvPr/>
        </p:nvSpPr>
        <p:spPr>
          <a:xfrm>
            <a:off x="2910781" y="952500"/>
            <a:ext cx="9601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5400" spc="-59" dirty="0">
                <a:solidFill>
                  <a:srgbClr val="14110F"/>
                </a:solidFill>
                <a:latin typeface="Roboto Bold"/>
              </a:rPr>
              <a:t>What is a Capital Campaign?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02743C-D04C-4C17-89D5-240CA98ADAAC}"/>
              </a:ext>
            </a:extLst>
          </p:cNvPr>
          <p:cNvGrpSpPr/>
          <p:nvPr/>
        </p:nvGrpSpPr>
        <p:grpSpPr>
          <a:xfrm>
            <a:off x="6858000" y="8877300"/>
            <a:ext cx="11118647" cy="1143000"/>
            <a:chOff x="11201400" y="8807093"/>
            <a:chExt cx="7533980" cy="13058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B08A0DB-3A62-4539-A57A-729D4EE025B0}"/>
                </a:ext>
              </a:extLst>
            </p:cNvPr>
            <p:cNvSpPr/>
            <p:nvPr/>
          </p:nvSpPr>
          <p:spPr>
            <a:xfrm>
              <a:off x="11201400" y="8807093"/>
              <a:ext cx="7533980" cy="1305800"/>
            </a:xfrm>
            <a:custGeom>
              <a:avLst/>
              <a:gdLst/>
              <a:ahLst/>
              <a:cxnLst/>
              <a:rect l="l" t="t" r="r" b="b"/>
              <a:pathLst>
                <a:path w="3390978" h="506284">
                  <a:moveTo>
                    <a:pt x="252730" y="0"/>
                  </a:moveTo>
                  <a:lnTo>
                    <a:pt x="3138247" y="0"/>
                  </a:lnTo>
                  <a:cubicBezTo>
                    <a:pt x="3277947" y="0"/>
                    <a:pt x="3390978" y="113215"/>
                    <a:pt x="3390978" y="253143"/>
                  </a:cubicBezTo>
                  <a:cubicBezTo>
                    <a:pt x="3390978" y="393070"/>
                    <a:pt x="3277947" y="506285"/>
                    <a:pt x="3138247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390901" y="9155304"/>
              <a:ext cx="7239000" cy="5977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POLL #2: </a:t>
              </a:r>
              <a:r>
                <a:rPr lang="en-US" sz="28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Roboto" panose="02000000000000000000" pitchFamily="2" charset="0"/>
                </a:rPr>
                <a:t>Where is your nonprofit with campaign fundraising?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3EBB85-7962-4C7D-929D-1778B522964E}"/>
              </a:ext>
            </a:extLst>
          </p:cNvPr>
          <p:cNvSpPr/>
          <p:nvPr/>
        </p:nvSpPr>
        <p:spPr>
          <a:xfrm>
            <a:off x="1698172" y="5094514"/>
            <a:ext cx="16589828" cy="5219700"/>
          </a:xfrm>
          <a:custGeom>
            <a:avLst/>
            <a:gdLst>
              <a:gd name="connsiteX0" fmla="*/ 0 w 1447800"/>
              <a:gd name="connsiteY0" fmla="*/ 8496300 h 8496300"/>
              <a:gd name="connsiteX1" fmla="*/ 723900 w 1447800"/>
              <a:gd name="connsiteY1" fmla="*/ 0 h 8496300"/>
              <a:gd name="connsiteX2" fmla="*/ 1447800 w 1447800"/>
              <a:gd name="connsiteY2" fmla="*/ 8496300 h 8496300"/>
              <a:gd name="connsiteX3" fmla="*/ 0 w 1447800"/>
              <a:gd name="connsiteY3" fmla="*/ 8496300 h 8496300"/>
              <a:gd name="connsiteX0" fmla="*/ 12849860 w 14297660"/>
              <a:gd name="connsiteY0" fmla="*/ 6647180 h 6647180"/>
              <a:gd name="connsiteX1" fmla="*/ 0 w 14297660"/>
              <a:gd name="connsiteY1" fmla="*/ 0 h 6647180"/>
              <a:gd name="connsiteX2" fmla="*/ 14297660 w 14297660"/>
              <a:gd name="connsiteY2" fmla="*/ 6647180 h 6647180"/>
              <a:gd name="connsiteX3" fmla="*/ 12849860 w 14297660"/>
              <a:gd name="connsiteY3" fmla="*/ 6647180 h 6647180"/>
              <a:gd name="connsiteX0" fmla="*/ 13662903 w 15110703"/>
              <a:gd name="connsiteY0" fmla="*/ 4718465 h 4718465"/>
              <a:gd name="connsiteX1" fmla="*/ 0 w 15110703"/>
              <a:gd name="connsiteY1" fmla="*/ 0 h 4718465"/>
              <a:gd name="connsiteX2" fmla="*/ 15110703 w 15110703"/>
              <a:gd name="connsiteY2" fmla="*/ 4718465 h 4718465"/>
              <a:gd name="connsiteX3" fmla="*/ 13662903 w 15110703"/>
              <a:gd name="connsiteY3" fmla="*/ 4718465 h 471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0703" h="4718465">
                <a:moveTo>
                  <a:pt x="13662903" y="4718465"/>
                </a:moveTo>
                <a:lnTo>
                  <a:pt x="0" y="0"/>
                </a:lnTo>
                <a:lnTo>
                  <a:pt x="15110703" y="4718465"/>
                </a:lnTo>
                <a:lnTo>
                  <a:pt x="13662903" y="47184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A02EBB-0E9C-4538-96F7-AD37615F4953}"/>
              </a:ext>
            </a:extLst>
          </p:cNvPr>
          <p:cNvGrpSpPr/>
          <p:nvPr/>
        </p:nvGrpSpPr>
        <p:grpSpPr>
          <a:xfrm>
            <a:off x="15163800" y="4185555"/>
            <a:ext cx="3237246" cy="6291945"/>
            <a:chOff x="15163800" y="4185555"/>
            <a:chExt cx="3237246" cy="62919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76CCC3-044F-426E-84FA-179D89454E50}"/>
                </a:ext>
              </a:extLst>
            </p:cNvPr>
            <p:cNvGrpSpPr/>
            <p:nvPr/>
          </p:nvGrpSpPr>
          <p:grpSpPr>
            <a:xfrm>
              <a:off x="15163800" y="9029700"/>
              <a:ext cx="1295400" cy="144780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6234302-4C27-41FB-94F8-D032B1B2B17C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DFA297F-79EF-4206-A6F9-760C18E3BF6A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3DF26F-EBCD-4991-AC09-BC7D55DE592F}"/>
                </a:ext>
              </a:extLst>
            </p:cNvPr>
            <p:cNvSpPr/>
            <p:nvPr/>
          </p:nvSpPr>
          <p:spPr>
            <a:xfrm>
              <a:off x="15806058" y="4185555"/>
              <a:ext cx="45719" cy="5486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B6139B-4DFD-4D88-A443-533F355C79AE}"/>
                </a:ext>
              </a:extLst>
            </p:cNvPr>
            <p:cNvSpPr/>
            <p:nvPr/>
          </p:nvSpPr>
          <p:spPr>
            <a:xfrm rot="9780767">
              <a:off x="15749286" y="9293841"/>
              <a:ext cx="2651760" cy="94186"/>
            </a:xfrm>
            <a:prstGeom prst="ellipse">
              <a:avLst/>
            </a:prstGeom>
            <a:gradFill>
              <a:gsLst>
                <a:gs pos="20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EEB38-F6A5-4FA9-B4C2-82AC89743BFE}"/>
              </a:ext>
            </a:extLst>
          </p:cNvPr>
          <p:cNvGrpSpPr/>
          <p:nvPr/>
        </p:nvGrpSpPr>
        <p:grpSpPr>
          <a:xfrm>
            <a:off x="14554200" y="2378530"/>
            <a:ext cx="2615239" cy="1760041"/>
            <a:chOff x="14554200" y="2378530"/>
            <a:chExt cx="2615239" cy="176004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495622A-92F2-4592-9D99-69514FA351FD}"/>
                </a:ext>
              </a:extLst>
            </p:cNvPr>
            <p:cNvSpPr txBox="1"/>
            <p:nvPr/>
          </p:nvSpPr>
          <p:spPr>
            <a:xfrm>
              <a:off x="14782800" y="3369130"/>
              <a:ext cx="23866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Pre-Campaign Planning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C8269B4-1AA2-45B6-A510-BE91FC4BE967}"/>
                </a:ext>
              </a:extLst>
            </p:cNvPr>
            <p:cNvSpPr txBox="1"/>
            <p:nvPr/>
          </p:nvSpPr>
          <p:spPr>
            <a:xfrm>
              <a:off x="14554200" y="2378530"/>
              <a:ext cx="1548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00B050"/>
                  </a:solidFill>
                  <a:latin typeface="Muli Regular" panose="020B0604020202020204" charset="0"/>
                </a:rPr>
                <a:t>3-12</a:t>
              </a:r>
            </a:p>
            <a:p>
              <a:pPr algn="r"/>
              <a:r>
                <a:rPr lang="en-US" sz="2800" b="1" dirty="0">
                  <a:solidFill>
                    <a:srgbClr val="00B050"/>
                  </a:solidFill>
                  <a:latin typeface="Muli Regular" panose="020B0604020202020204" charset="0"/>
                </a:rPr>
                <a:t>Months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46B7B6F-9BF4-4AF7-87F3-97BDFD2DD855}"/>
                </a:ext>
              </a:extLst>
            </p:cNvPr>
            <p:cNvSpPr/>
            <p:nvPr/>
          </p:nvSpPr>
          <p:spPr>
            <a:xfrm>
              <a:off x="16230600" y="2454730"/>
              <a:ext cx="685800" cy="9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93F857A-D8CD-4372-A786-4CB079577C33}"/>
                </a:ext>
              </a:extLst>
            </p:cNvPr>
            <p:cNvSpPr txBox="1"/>
            <p:nvPr/>
          </p:nvSpPr>
          <p:spPr>
            <a:xfrm>
              <a:off x="16230600" y="2454730"/>
              <a:ext cx="63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1FD2CE-2A65-4053-A30C-7B4D82136A62}"/>
              </a:ext>
            </a:extLst>
          </p:cNvPr>
          <p:cNvGrpSpPr/>
          <p:nvPr/>
        </p:nvGrpSpPr>
        <p:grpSpPr>
          <a:xfrm>
            <a:off x="11658600" y="5829300"/>
            <a:ext cx="2539039" cy="1421487"/>
            <a:chOff x="11658600" y="5829300"/>
            <a:chExt cx="2539039" cy="1421487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3D102E1-EA03-431D-B28A-C9F0AB26AC15}"/>
                </a:ext>
              </a:extLst>
            </p:cNvPr>
            <p:cNvSpPr txBox="1"/>
            <p:nvPr/>
          </p:nvSpPr>
          <p:spPr>
            <a:xfrm>
              <a:off x="11811000" y="6819900"/>
              <a:ext cx="2386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Feasibility Study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7E4E8C-62AD-44E3-BDFA-6FC0C9A781C5}"/>
                </a:ext>
              </a:extLst>
            </p:cNvPr>
            <p:cNvSpPr/>
            <p:nvPr/>
          </p:nvSpPr>
          <p:spPr>
            <a:xfrm>
              <a:off x="13411200" y="5829300"/>
              <a:ext cx="685800" cy="91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D6D3E3-F714-4874-AE13-3944502DDFBF}"/>
                </a:ext>
              </a:extLst>
            </p:cNvPr>
            <p:cNvSpPr txBox="1"/>
            <p:nvPr/>
          </p:nvSpPr>
          <p:spPr>
            <a:xfrm>
              <a:off x="13454742" y="5829300"/>
              <a:ext cx="6340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3DDE84A-1854-47DB-8A5D-608A214DB286}"/>
                </a:ext>
              </a:extLst>
            </p:cNvPr>
            <p:cNvSpPr txBox="1"/>
            <p:nvPr/>
          </p:nvSpPr>
          <p:spPr>
            <a:xfrm>
              <a:off x="11658600" y="5829300"/>
              <a:ext cx="1700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Muli Regular" panose="020B0604020202020204" charset="0"/>
                </a:rPr>
                <a:t>2+</a:t>
              </a:r>
            </a:p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Muli Regular" panose="020B0604020202020204" charset="0"/>
                </a:rPr>
                <a:t>Months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B1F42-241F-49CC-A223-E01FE68691F6}"/>
              </a:ext>
            </a:extLst>
          </p:cNvPr>
          <p:cNvGrpSpPr/>
          <p:nvPr/>
        </p:nvGrpSpPr>
        <p:grpSpPr>
          <a:xfrm>
            <a:off x="7467600" y="1333500"/>
            <a:ext cx="2582581" cy="1388829"/>
            <a:chOff x="7467600" y="1333500"/>
            <a:chExt cx="2582581" cy="1388829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9246E1B4-1A63-4C9A-88EE-22D86D29BBB4}"/>
                </a:ext>
              </a:extLst>
            </p:cNvPr>
            <p:cNvSpPr txBox="1"/>
            <p:nvPr/>
          </p:nvSpPr>
          <p:spPr>
            <a:xfrm>
              <a:off x="7663542" y="2291442"/>
              <a:ext cx="2386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Quiet Phase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2A61FEF-C98C-4DC0-A7E9-E9107A33762C}"/>
                </a:ext>
              </a:extLst>
            </p:cNvPr>
            <p:cNvSpPr txBox="1"/>
            <p:nvPr/>
          </p:nvSpPr>
          <p:spPr>
            <a:xfrm>
              <a:off x="7467600" y="1333500"/>
              <a:ext cx="1548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6"/>
                  </a:solidFill>
                  <a:latin typeface="Muli Regular" panose="020B0604020202020204" charset="0"/>
                </a:rPr>
                <a:t>3-12</a:t>
              </a:r>
            </a:p>
            <a:p>
              <a:pPr algn="r"/>
              <a:r>
                <a:rPr lang="en-US" sz="2800" b="1" dirty="0">
                  <a:solidFill>
                    <a:schemeClr val="accent6"/>
                  </a:solidFill>
                  <a:latin typeface="Muli Regular" panose="020B0604020202020204" charset="0"/>
                </a:rPr>
                <a:t>Months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DDA55FA-B043-43E9-9963-7EB0FE626D7D}"/>
                </a:ext>
              </a:extLst>
            </p:cNvPr>
            <p:cNvSpPr/>
            <p:nvPr/>
          </p:nvSpPr>
          <p:spPr>
            <a:xfrm>
              <a:off x="9067800" y="1333500"/>
              <a:ext cx="68580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03F9441-DCBD-4144-84CA-B0C773908756}"/>
                </a:ext>
              </a:extLst>
            </p:cNvPr>
            <p:cNvSpPr txBox="1"/>
            <p:nvPr/>
          </p:nvSpPr>
          <p:spPr>
            <a:xfrm>
              <a:off x="9067800" y="1333500"/>
              <a:ext cx="63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6BBF86-2215-4C90-B06F-0E8E81D31DFC}"/>
              </a:ext>
            </a:extLst>
          </p:cNvPr>
          <p:cNvGrpSpPr/>
          <p:nvPr/>
        </p:nvGrpSpPr>
        <p:grpSpPr>
          <a:xfrm>
            <a:off x="4876800" y="321129"/>
            <a:ext cx="3015342" cy="1290858"/>
            <a:chOff x="4876800" y="321129"/>
            <a:chExt cx="3015342" cy="129085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8DC629D-3EC4-4630-93D1-0F47C8E1E649}"/>
                </a:ext>
              </a:extLst>
            </p:cNvPr>
            <p:cNvSpPr txBox="1"/>
            <p:nvPr/>
          </p:nvSpPr>
          <p:spPr>
            <a:xfrm>
              <a:off x="5486400" y="11811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Kick-Off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364AB9E-9F60-47BD-A7E8-879A4135E579}"/>
                </a:ext>
              </a:extLst>
            </p:cNvPr>
            <p:cNvSpPr/>
            <p:nvPr/>
          </p:nvSpPr>
          <p:spPr>
            <a:xfrm>
              <a:off x="7206342" y="321129"/>
              <a:ext cx="685800" cy="91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A3721D6-1DC8-41A6-A8C9-67CBF0F1EF9E}"/>
                </a:ext>
              </a:extLst>
            </p:cNvPr>
            <p:cNvSpPr txBox="1"/>
            <p:nvPr/>
          </p:nvSpPr>
          <p:spPr>
            <a:xfrm>
              <a:off x="7206342" y="321129"/>
              <a:ext cx="63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FBB731E2-AB14-4713-B7BF-8D9A949FAB44}"/>
                </a:ext>
              </a:extLst>
            </p:cNvPr>
            <p:cNvSpPr txBox="1"/>
            <p:nvPr/>
          </p:nvSpPr>
          <p:spPr>
            <a:xfrm>
              <a:off x="4876800" y="332016"/>
              <a:ext cx="2234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7030A0"/>
                  </a:solidFill>
                  <a:latin typeface="Muli Regular" panose="020B0604020202020204" charset="0"/>
                </a:rPr>
                <a:t>65%+ of</a:t>
              </a:r>
            </a:p>
            <a:p>
              <a:pPr algn="r"/>
              <a:r>
                <a:rPr lang="en-US" sz="2400" b="1" dirty="0">
                  <a:solidFill>
                    <a:srgbClr val="7030A0"/>
                  </a:solidFill>
                  <a:latin typeface="Muli Regular" panose="020B0604020202020204" charset="0"/>
                </a:rPr>
                <a:t>Goal Raised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D9B0504-A314-419C-90AA-FAFF68168A02}"/>
              </a:ext>
            </a:extLst>
          </p:cNvPr>
          <p:cNvGrpSpPr/>
          <p:nvPr/>
        </p:nvGrpSpPr>
        <p:grpSpPr>
          <a:xfrm>
            <a:off x="9296400" y="4838700"/>
            <a:ext cx="2438400" cy="1760041"/>
            <a:chOff x="9296400" y="4838700"/>
            <a:chExt cx="2438400" cy="1760041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8CCE059-1A51-46AB-A2BE-D3699EB7471D}"/>
                </a:ext>
              </a:extLst>
            </p:cNvPr>
            <p:cNvSpPr txBox="1"/>
            <p:nvPr/>
          </p:nvSpPr>
          <p:spPr>
            <a:xfrm>
              <a:off x="9906000" y="5829300"/>
              <a:ext cx="175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Campaign Planning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71D52FA-1C41-4463-90D2-9C7BD5A04686}"/>
                </a:ext>
              </a:extLst>
            </p:cNvPr>
            <p:cNvSpPr/>
            <p:nvPr/>
          </p:nvSpPr>
          <p:spPr>
            <a:xfrm>
              <a:off x="11049000" y="4838700"/>
              <a:ext cx="68580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171A95E-1F0E-440B-B401-985E9361397D}"/>
                </a:ext>
              </a:extLst>
            </p:cNvPr>
            <p:cNvSpPr txBox="1"/>
            <p:nvPr/>
          </p:nvSpPr>
          <p:spPr>
            <a:xfrm>
              <a:off x="11049000" y="4838700"/>
              <a:ext cx="63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CD31F8F0-9376-4BF1-A8D0-9D82A9167DC3}"/>
                </a:ext>
              </a:extLst>
            </p:cNvPr>
            <p:cNvSpPr txBox="1"/>
            <p:nvPr/>
          </p:nvSpPr>
          <p:spPr>
            <a:xfrm>
              <a:off x="9296400" y="4838700"/>
              <a:ext cx="1700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00B0F0"/>
                  </a:solidFill>
                  <a:latin typeface="Muli Regular" panose="020B0604020202020204" charset="0"/>
                </a:rPr>
                <a:t>2+</a:t>
              </a:r>
            </a:p>
            <a:p>
              <a:pPr algn="r"/>
              <a:r>
                <a:rPr lang="en-US" sz="2800" b="1" dirty="0">
                  <a:solidFill>
                    <a:srgbClr val="00B0F0"/>
                  </a:solidFill>
                  <a:latin typeface="Muli Regular" panose="020B0604020202020204" charset="0"/>
                </a:rPr>
                <a:t>Months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CEF85E-0053-4C1F-9614-DBDF05F488E7}"/>
              </a:ext>
            </a:extLst>
          </p:cNvPr>
          <p:cNvGrpSpPr/>
          <p:nvPr/>
        </p:nvGrpSpPr>
        <p:grpSpPr>
          <a:xfrm>
            <a:off x="1626080" y="1111980"/>
            <a:ext cx="3122759" cy="1421487"/>
            <a:chOff x="1626080" y="495294"/>
            <a:chExt cx="3122759" cy="1421487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C2B6880-44E8-4F65-9865-1795C495F028}"/>
                </a:ext>
              </a:extLst>
            </p:cNvPr>
            <p:cNvSpPr txBox="1"/>
            <p:nvPr/>
          </p:nvSpPr>
          <p:spPr>
            <a:xfrm>
              <a:off x="2362200" y="1485894"/>
              <a:ext cx="2386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Post Campaign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ACD7492-A4DA-4376-B90D-02D87AF10D37}"/>
                </a:ext>
              </a:extLst>
            </p:cNvPr>
            <p:cNvSpPr/>
            <p:nvPr/>
          </p:nvSpPr>
          <p:spPr>
            <a:xfrm>
              <a:off x="3962400" y="495294"/>
              <a:ext cx="685800" cy="914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34E2036-B756-4ECA-96ED-8D470C93A34F}"/>
                </a:ext>
              </a:extLst>
            </p:cNvPr>
            <p:cNvSpPr txBox="1"/>
            <p:nvPr/>
          </p:nvSpPr>
          <p:spPr>
            <a:xfrm>
              <a:off x="3962400" y="495294"/>
              <a:ext cx="63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9ECB833-C99D-424C-8F56-6F70EE0AE951}"/>
                </a:ext>
              </a:extLst>
            </p:cNvPr>
            <p:cNvSpPr txBox="1"/>
            <p:nvPr/>
          </p:nvSpPr>
          <p:spPr>
            <a:xfrm>
              <a:off x="1626080" y="495294"/>
              <a:ext cx="2234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0070C0"/>
                  </a:solidFill>
                  <a:latin typeface="Muli Regular" panose="020B0604020202020204" charset="0"/>
                </a:rPr>
                <a:t>3-6</a:t>
              </a:r>
            </a:p>
            <a:p>
              <a:pPr algn="r"/>
              <a:r>
                <a:rPr lang="en-US" sz="2800" b="1" dirty="0">
                  <a:solidFill>
                    <a:srgbClr val="0070C0"/>
                  </a:solidFill>
                  <a:latin typeface="Muli Regular" panose="020B0604020202020204" charset="0"/>
                </a:rPr>
                <a:t>Months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A720A8F-3160-4AC6-8A82-7449AA0AEF4E}"/>
              </a:ext>
            </a:extLst>
          </p:cNvPr>
          <p:cNvGrpSpPr/>
          <p:nvPr/>
        </p:nvGrpSpPr>
        <p:grpSpPr>
          <a:xfrm>
            <a:off x="3929742" y="2824836"/>
            <a:ext cx="2419297" cy="1454142"/>
            <a:chOff x="3929742" y="2824836"/>
            <a:chExt cx="2419297" cy="145414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560B073-D929-47D0-8D69-1C1E1C4ECEB5}"/>
                </a:ext>
              </a:extLst>
            </p:cNvPr>
            <p:cNvSpPr txBox="1"/>
            <p:nvPr/>
          </p:nvSpPr>
          <p:spPr>
            <a:xfrm>
              <a:off x="3962400" y="3848091"/>
              <a:ext cx="2386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i Regular" panose="020B0604020202020204" charset="0"/>
                </a:rPr>
                <a:t>Public Phase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C3F369A-9A06-4853-81D8-6168CD5F0E69}"/>
                </a:ext>
              </a:extLst>
            </p:cNvPr>
            <p:cNvSpPr/>
            <p:nvPr/>
          </p:nvSpPr>
          <p:spPr>
            <a:xfrm>
              <a:off x="5562600" y="2857491"/>
              <a:ext cx="6858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47918DF-F7EC-41A7-A852-A847014D4BA3}"/>
                </a:ext>
              </a:extLst>
            </p:cNvPr>
            <p:cNvSpPr txBox="1"/>
            <p:nvPr/>
          </p:nvSpPr>
          <p:spPr>
            <a:xfrm>
              <a:off x="5562600" y="2824836"/>
              <a:ext cx="63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B0FF8B67-C7A6-4BE7-8510-3F1A3F20CBE6}"/>
                </a:ext>
              </a:extLst>
            </p:cNvPr>
            <p:cNvSpPr txBox="1"/>
            <p:nvPr/>
          </p:nvSpPr>
          <p:spPr>
            <a:xfrm>
              <a:off x="3929742" y="2824844"/>
              <a:ext cx="1548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Muli Regular" panose="020B0604020202020204" charset="0"/>
                </a:rPr>
                <a:t>3+</a:t>
              </a:r>
            </a:p>
            <a:p>
              <a:pPr algn="r"/>
              <a:r>
                <a:rPr lang="en-US" sz="2800" b="1" dirty="0">
                  <a:latin typeface="Muli Regular" panose="020B0604020202020204" charset="0"/>
                </a:rPr>
                <a:t>Months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6C0A2-89B1-4700-B0E6-8D99E65610D0}"/>
              </a:ext>
            </a:extLst>
          </p:cNvPr>
          <p:cNvGrpSpPr/>
          <p:nvPr/>
        </p:nvGrpSpPr>
        <p:grpSpPr>
          <a:xfrm>
            <a:off x="3200400" y="2583180"/>
            <a:ext cx="2945712" cy="3550920"/>
            <a:chOff x="3200400" y="2583180"/>
            <a:chExt cx="2945712" cy="3550920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1D917C3-1DBD-4B8D-B7CE-EBA36AFCDEDB}"/>
                </a:ext>
              </a:extLst>
            </p:cNvPr>
            <p:cNvSpPr/>
            <p:nvPr/>
          </p:nvSpPr>
          <p:spPr>
            <a:xfrm rot="10056017">
              <a:off x="3494352" y="5336837"/>
              <a:ext cx="2651760" cy="113966"/>
            </a:xfrm>
            <a:prstGeom prst="ellipse">
              <a:avLst/>
            </a:prstGeom>
            <a:gradFill>
              <a:gsLst>
                <a:gs pos="76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28895D2-450C-4B51-ACE4-029B040664D9}"/>
                </a:ext>
              </a:extLst>
            </p:cNvPr>
            <p:cNvGrpSpPr/>
            <p:nvPr/>
          </p:nvGrpSpPr>
          <p:grpSpPr>
            <a:xfrm>
              <a:off x="3200400" y="5219700"/>
              <a:ext cx="731520" cy="91440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5493623-BEB9-4AC0-B646-9B60FFF71553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171EDF3-2B32-4B5B-9216-564EEAC69512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91CF963-7A5D-4848-93F4-568FD53DB3EC}"/>
                </a:ext>
              </a:extLst>
            </p:cNvPr>
            <p:cNvSpPr/>
            <p:nvPr/>
          </p:nvSpPr>
          <p:spPr>
            <a:xfrm>
              <a:off x="3526971" y="2583180"/>
              <a:ext cx="45719" cy="3017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D92985-4871-49E4-AB0C-D29279EEDA83}"/>
              </a:ext>
            </a:extLst>
          </p:cNvPr>
          <p:cNvGrpSpPr/>
          <p:nvPr/>
        </p:nvGrpSpPr>
        <p:grpSpPr>
          <a:xfrm>
            <a:off x="4648200" y="4305300"/>
            <a:ext cx="2968402" cy="2377440"/>
            <a:chOff x="4648200" y="4305300"/>
            <a:chExt cx="2968402" cy="237744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31201F7-E963-4ED9-8037-C54C5325F217}"/>
                </a:ext>
              </a:extLst>
            </p:cNvPr>
            <p:cNvSpPr/>
            <p:nvPr/>
          </p:nvSpPr>
          <p:spPr>
            <a:xfrm rot="10056017">
              <a:off x="4964842" y="5855931"/>
              <a:ext cx="2651760" cy="85624"/>
            </a:xfrm>
            <a:prstGeom prst="ellipse">
              <a:avLst/>
            </a:prstGeom>
            <a:gradFill>
              <a:gsLst>
                <a:gs pos="70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0325EB0-FCC3-4D28-8517-FB57833EBE80}"/>
                </a:ext>
              </a:extLst>
            </p:cNvPr>
            <p:cNvGrpSpPr/>
            <p:nvPr/>
          </p:nvGrpSpPr>
          <p:grpSpPr>
            <a:xfrm>
              <a:off x="4648200" y="5676900"/>
              <a:ext cx="822960" cy="100584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7CCE1CA-8F8B-460C-BC37-27A70DCA3DFC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A208A38-2ECB-4B10-B00C-7537FFE92EC0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06E7C66-2ACF-4825-9F7B-00F17ACA13EE}"/>
                </a:ext>
              </a:extLst>
            </p:cNvPr>
            <p:cNvSpPr/>
            <p:nvPr/>
          </p:nvSpPr>
          <p:spPr>
            <a:xfrm>
              <a:off x="5029200" y="4305300"/>
              <a:ext cx="45719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7A35BD-45A8-4C6B-BA1F-4854B14EE01A}"/>
              </a:ext>
            </a:extLst>
          </p:cNvPr>
          <p:cNvGrpSpPr/>
          <p:nvPr/>
        </p:nvGrpSpPr>
        <p:grpSpPr>
          <a:xfrm>
            <a:off x="6248400" y="1627416"/>
            <a:ext cx="3164344" cy="5647506"/>
            <a:chOff x="6248400" y="1627416"/>
            <a:chExt cx="3164344" cy="5647506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DB196DE-D71D-48AA-952E-8E44F98E5354}"/>
                </a:ext>
              </a:extLst>
            </p:cNvPr>
            <p:cNvSpPr/>
            <p:nvPr/>
          </p:nvSpPr>
          <p:spPr>
            <a:xfrm rot="10056017">
              <a:off x="6760984" y="6341508"/>
              <a:ext cx="2651760" cy="94186"/>
            </a:xfrm>
            <a:prstGeom prst="ellipse">
              <a:avLst/>
            </a:prstGeom>
            <a:gradFill>
              <a:gsLst>
                <a:gs pos="56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F9DE8F7-3009-4A97-A32C-12652C011EF0}"/>
                </a:ext>
              </a:extLst>
            </p:cNvPr>
            <p:cNvGrpSpPr/>
            <p:nvPr/>
          </p:nvGrpSpPr>
          <p:grpSpPr>
            <a:xfrm>
              <a:off x="6248400" y="6177642"/>
              <a:ext cx="914400" cy="109728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50CE242-52CE-4678-8159-097AAEECA8D5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8C6665E-C36D-4E27-8803-B601AA4A2065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8AA4251-044B-4B57-8EF1-5A70CA103D21}"/>
                </a:ext>
              </a:extLst>
            </p:cNvPr>
            <p:cNvSpPr/>
            <p:nvPr/>
          </p:nvSpPr>
          <p:spPr>
            <a:xfrm>
              <a:off x="6705600" y="1627416"/>
              <a:ext cx="45719" cy="51206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D12046-8DA4-4949-9BBF-0D15B89D17F7}"/>
              </a:ext>
            </a:extLst>
          </p:cNvPr>
          <p:cNvGrpSpPr/>
          <p:nvPr/>
        </p:nvGrpSpPr>
        <p:grpSpPr>
          <a:xfrm>
            <a:off x="8098971" y="2781300"/>
            <a:ext cx="3143257" cy="5199018"/>
            <a:chOff x="8098971" y="2781300"/>
            <a:chExt cx="3143257" cy="5199018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A0400A5-F0DA-4E7B-A863-7205610A4588}"/>
                </a:ext>
              </a:extLst>
            </p:cNvPr>
            <p:cNvSpPr/>
            <p:nvPr/>
          </p:nvSpPr>
          <p:spPr>
            <a:xfrm rot="10056017">
              <a:off x="8590468" y="7028204"/>
              <a:ext cx="2651760" cy="94186"/>
            </a:xfrm>
            <a:prstGeom prst="ellipse">
              <a:avLst/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B906ECE-03D8-403F-8101-84B415B5B668}"/>
                </a:ext>
              </a:extLst>
            </p:cNvPr>
            <p:cNvGrpSpPr/>
            <p:nvPr/>
          </p:nvGrpSpPr>
          <p:grpSpPr>
            <a:xfrm>
              <a:off x="8098971" y="6791598"/>
              <a:ext cx="1005840" cy="118872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F88029D-2547-4AC0-A29D-AD87593DC1AC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BF9CFAF-A705-4E3B-9757-C584BAE71257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36A1DDB-2857-4E1C-897E-DF760DED2EEF}"/>
                </a:ext>
              </a:extLst>
            </p:cNvPr>
            <p:cNvSpPr/>
            <p:nvPr/>
          </p:nvSpPr>
          <p:spPr>
            <a:xfrm>
              <a:off x="8588829" y="2781300"/>
              <a:ext cx="45719" cy="45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7FDC5E-30FF-485D-B295-A76AFB704332}"/>
              </a:ext>
            </a:extLst>
          </p:cNvPr>
          <p:cNvGrpSpPr/>
          <p:nvPr/>
        </p:nvGrpSpPr>
        <p:grpSpPr>
          <a:xfrm>
            <a:off x="10134600" y="6743700"/>
            <a:ext cx="3165028" cy="1965960"/>
            <a:chOff x="10134600" y="6743700"/>
            <a:chExt cx="3165028" cy="1965960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E031CB9-CE5F-4494-8E15-9B065058A934}"/>
                </a:ext>
              </a:extLst>
            </p:cNvPr>
            <p:cNvSpPr/>
            <p:nvPr/>
          </p:nvSpPr>
          <p:spPr>
            <a:xfrm rot="10065946">
              <a:off x="10647868" y="7709395"/>
              <a:ext cx="2651760" cy="94186"/>
            </a:xfrm>
            <a:prstGeom prst="ellipse">
              <a:avLst/>
            </a:prstGeom>
            <a:gradFill>
              <a:gsLst>
                <a:gs pos="43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7E4D2AD-2756-481C-AAF8-1ECC733EE4E4}"/>
                </a:ext>
              </a:extLst>
            </p:cNvPr>
            <p:cNvGrpSpPr/>
            <p:nvPr/>
          </p:nvGrpSpPr>
          <p:grpSpPr>
            <a:xfrm>
              <a:off x="10134600" y="7429500"/>
              <a:ext cx="1097280" cy="128016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CB8B3BF-8E81-4D81-B896-43A95A8B23B2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070BFAA-2855-43F2-9BFD-29D658CF4727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B0E5E96-C324-4104-904B-CE72FAE62D6C}"/>
                </a:ext>
              </a:extLst>
            </p:cNvPr>
            <p:cNvSpPr/>
            <p:nvPr/>
          </p:nvSpPr>
          <p:spPr>
            <a:xfrm>
              <a:off x="10668000" y="6743700"/>
              <a:ext cx="45719" cy="1371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E51F7-2852-4605-909D-F9D409FA0852}"/>
              </a:ext>
            </a:extLst>
          </p:cNvPr>
          <p:cNvGrpSpPr/>
          <p:nvPr/>
        </p:nvGrpSpPr>
        <p:grpSpPr>
          <a:xfrm>
            <a:off x="12344400" y="7353300"/>
            <a:ext cx="3309400" cy="2133600"/>
            <a:chOff x="12344400" y="7353300"/>
            <a:chExt cx="3309400" cy="21336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D6B9991-8265-452E-8E54-143179BB4104}"/>
                </a:ext>
              </a:extLst>
            </p:cNvPr>
            <p:cNvGrpSpPr/>
            <p:nvPr/>
          </p:nvGrpSpPr>
          <p:grpSpPr>
            <a:xfrm>
              <a:off x="12344400" y="8115300"/>
              <a:ext cx="1188720" cy="1371600"/>
              <a:chOff x="12877800" y="3771900"/>
              <a:chExt cx="1066800" cy="1066800"/>
            </a:xfrm>
            <a:scene3d>
              <a:camera prst="isometricOffAxis1Top"/>
              <a:lightRig rig="threePt" dir="t"/>
            </a:scene3d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A476805-C129-4E41-983C-5F36C58BA863}"/>
                  </a:ext>
                </a:extLst>
              </p:cNvPr>
              <p:cNvSpPr/>
              <p:nvPr/>
            </p:nvSpPr>
            <p:spPr>
              <a:xfrm>
                <a:off x="13106400" y="40005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6B5289A-9874-4EC1-BB1B-D47BC3223B76}"/>
                  </a:ext>
                </a:extLst>
              </p:cNvPr>
              <p:cNvSpPr/>
              <p:nvPr/>
            </p:nvSpPr>
            <p:spPr>
              <a:xfrm>
                <a:off x="12877800" y="3771900"/>
                <a:ext cx="1066800" cy="1066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710AED8-4471-4D91-973E-6F9747D8C755}"/>
                </a:ext>
              </a:extLst>
            </p:cNvPr>
            <p:cNvSpPr/>
            <p:nvPr/>
          </p:nvSpPr>
          <p:spPr>
            <a:xfrm>
              <a:off x="12954000" y="7353300"/>
              <a:ext cx="45719" cy="137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66AA7FD-8692-4F5A-9BA4-784190BD3B73}"/>
                </a:ext>
              </a:extLst>
            </p:cNvPr>
            <p:cNvSpPr/>
            <p:nvPr/>
          </p:nvSpPr>
          <p:spPr>
            <a:xfrm rot="9957903">
              <a:off x="13002040" y="8359239"/>
              <a:ext cx="2651760" cy="94186"/>
            </a:xfrm>
            <a:prstGeom prst="ellipse">
              <a:avLst/>
            </a:prstGeom>
            <a:gradFill>
              <a:gsLst>
                <a:gs pos="36000">
                  <a:schemeClr val="bg1">
                    <a:lumMod val="100000"/>
                  </a:schemeClr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TextBox 24">
            <a:extLst>
              <a:ext uri="{FF2B5EF4-FFF2-40B4-BE49-F238E27FC236}">
                <a16:creationId xmlns:a16="http://schemas.microsoft.com/office/drawing/2014/main" id="{B33E3C9D-17C1-4DE1-AB95-E5D05A88CB99}"/>
              </a:ext>
            </a:extLst>
          </p:cNvPr>
          <p:cNvSpPr txBox="1"/>
          <p:nvPr/>
        </p:nvSpPr>
        <p:spPr>
          <a:xfrm>
            <a:off x="1930958" y="8004267"/>
            <a:ext cx="80772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5400" spc="-59" dirty="0">
                <a:solidFill>
                  <a:srgbClr val="14110F"/>
                </a:solidFill>
                <a:latin typeface="Roboto Bold"/>
              </a:rPr>
              <a:t>Phases of a 2 – 3 Year Campaign</a:t>
            </a:r>
          </a:p>
        </p:txBody>
      </p:sp>
    </p:spTree>
    <p:extLst>
      <p:ext uri="{BB962C8B-B14F-4D97-AF65-F5344CB8AC3E}">
        <p14:creationId xmlns:p14="http://schemas.microsoft.com/office/powerpoint/2010/main" val="4129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E8C480F-A64F-6DBD-6E5E-5E29A4A071EB}"/>
              </a:ext>
            </a:extLst>
          </p:cNvPr>
          <p:cNvSpPr/>
          <p:nvPr/>
        </p:nvSpPr>
        <p:spPr>
          <a:xfrm flipH="1" flipV="1">
            <a:off x="533400" y="4410998"/>
            <a:ext cx="575187" cy="464574"/>
          </a:xfrm>
          <a:prstGeom prst="rtTriangle">
            <a:avLst/>
          </a:prstGeom>
          <a:solidFill>
            <a:srgbClr val="A8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0AE31-A467-18C9-7838-514C569C63EE}"/>
              </a:ext>
            </a:extLst>
          </p:cNvPr>
          <p:cNvSpPr/>
          <p:nvPr/>
        </p:nvSpPr>
        <p:spPr>
          <a:xfrm>
            <a:off x="732504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DD8DC-908D-58B6-6D91-392515F7B5ED}"/>
              </a:ext>
            </a:extLst>
          </p:cNvPr>
          <p:cNvSpPr/>
          <p:nvPr/>
        </p:nvSpPr>
        <p:spPr>
          <a:xfrm>
            <a:off x="1108587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A207C-A5C7-63E9-C63D-0E088687F21E}"/>
              </a:ext>
            </a:extLst>
          </p:cNvPr>
          <p:cNvSpPr/>
          <p:nvPr/>
        </p:nvSpPr>
        <p:spPr>
          <a:xfrm>
            <a:off x="533400" y="3658831"/>
            <a:ext cx="1681316" cy="7521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C5474B-705A-DFE8-CE5A-D2D83A224E82}"/>
              </a:ext>
            </a:extLst>
          </p:cNvPr>
          <p:cNvCxnSpPr/>
          <p:nvPr/>
        </p:nvCxnSpPr>
        <p:spPr>
          <a:xfrm>
            <a:off x="1141770" y="8735958"/>
            <a:ext cx="313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9E6AEC-D4BB-16BC-89E8-D695B1A0F4F8}"/>
              </a:ext>
            </a:extLst>
          </p:cNvPr>
          <p:cNvSpPr txBox="1"/>
          <p:nvPr/>
        </p:nvSpPr>
        <p:spPr>
          <a:xfrm>
            <a:off x="1116552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01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DF977-DD15-D848-9E9D-1BBD55D42BF9}"/>
              </a:ext>
            </a:extLst>
          </p:cNvPr>
          <p:cNvSpPr txBox="1"/>
          <p:nvPr/>
        </p:nvSpPr>
        <p:spPr>
          <a:xfrm>
            <a:off x="1374057" y="4533900"/>
            <a:ext cx="265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Pre-Campaign Planning</a:t>
            </a:r>
            <a:endParaRPr lang="en-NG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64B62-1180-FA63-E14B-87CD776BD8FA}"/>
              </a:ext>
            </a:extLst>
          </p:cNvPr>
          <p:cNvSpPr txBox="1"/>
          <p:nvPr/>
        </p:nvSpPr>
        <p:spPr>
          <a:xfrm>
            <a:off x="1295400" y="5524500"/>
            <a:ext cx="2899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Establishing a Core Committee % Assessing Readiness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Creating Goal, Gift Chart, Depth Chart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Drafting Case for Support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7B458F0-1791-86E2-D8F8-AC1E59FDC9CF}"/>
              </a:ext>
            </a:extLst>
          </p:cNvPr>
          <p:cNvSpPr/>
          <p:nvPr/>
        </p:nvSpPr>
        <p:spPr>
          <a:xfrm flipH="1" flipV="1">
            <a:off x="4876800" y="4410998"/>
            <a:ext cx="575187" cy="464574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8FD99-1DBF-CBCA-E763-138BC5499273}"/>
              </a:ext>
            </a:extLst>
          </p:cNvPr>
          <p:cNvSpPr/>
          <p:nvPr/>
        </p:nvSpPr>
        <p:spPr>
          <a:xfrm>
            <a:off x="5075904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B39626-4D07-8665-00D3-F8ABD6BB5FBF}"/>
              </a:ext>
            </a:extLst>
          </p:cNvPr>
          <p:cNvSpPr/>
          <p:nvPr/>
        </p:nvSpPr>
        <p:spPr>
          <a:xfrm>
            <a:off x="5451987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1D9A29-BE1B-B1D4-BA85-67E628E15295}"/>
              </a:ext>
            </a:extLst>
          </p:cNvPr>
          <p:cNvSpPr/>
          <p:nvPr/>
        </p:nvSpPr>
        <p:spPr>
          <a:xfrm>
            <a:off x="4876800" y="3658831"/>
            <a:ext cx="1681316" cy="75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1C6C25-FDDD-78A2-D414-65D17DDB8C5F}"/>
              </a:ext>
            </a:extLst>
          </p:cNvPr>
          <p:cNvCxnSpPr/>
          <p:nvPr/>
        </p:nvCxnSpPr>
        <p:spPr>
          <a:xfrm>
            <a:off x="5485170" y="8735958"/>
            <a:ext cx="3132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33BCE9-40E1-3C60-89A6-7BF98A9667C1}"/>
              </a:ext>
            </a:extLst>
          </p:cNvPr>
          <p:cNvSpPr txBox="1"/>
          <p:nvPr/>
        </p:nvSpPr>
        <p:spPr>
          <a:xfrm>
            <a:off x="5459952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02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441AF-DF81-C8AA-A615-CDB9E42A68AF}"/>
              </a:ext>
            </a:extLst>
          </p:cNvPr>
          <p:cNvSpPr txBox="1"/>
          <p:nvPr/>
        </p:nvSpPr>
        <p:spPr>
          <a:xfrm>
            <a:off x="5717457" y="4533900"/>
            <a:ext cx="265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Feasibility Study</a:t>
            </a:r>
            <a:endParaRPr lang="en-NG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03B8191-D0C9-17A8-5DC2-B58B9E93D0F0}"/>
              </a:ext>
            </a:extLst>
          </p:cNvPr>
          <p:cNvSpPr/>
          <p:nvPr/>
        </p:nvSpPr>
        <p:spPr>
          <a:xfrm flipH="1" flipV="1">
            <a:off x="9220200" y="4410998"/>
            <a:ext cx="575187" cy="464574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5C6DDD-3410-BEFD-CDD4-FAFB9DD0CA5E}"/>
              </a:ext>
            </a:extLst>
          </p:cNvPr>
          <p:cNvSpPr/>
          <p:nvPr/>
        </p:nvSpPr>
        <p:spPr>
          <a:xfrm>
            <a:off x="9419304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BB5F84-6641-029B-5083-4E176A162360}"/>
              </a:ext>
            </a:extLst>
          </p:cNvPr>
          <p:cNvSpPr/>
          <p:nvPr/>
        </p:nvSpPr>
        <p:spPr>
          <a:xfrm>
            <a:off x="9795387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B0A999-9B70-3E33-5C06-3F05AD3A966F}"/>
              </a:ext>
            </a:extLst>
          </p:cNvPr>
          <p:cNvSpPr/>
          <p:nvPr/>
        </p:nvSpPr>
        <p:spPr>
          <a:xfrm>
            <a:off x="9220200" y="3658831"/>
            <a:ext cx="1681316" cy="75216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44FFAB-2F7B-938E-9369-49552BA82637}"/>
              </a:ext>
            </a:extLst>
          </p:cNvPr>
          <p:cNvCxnSpPr/>
          <p:nvPr/>
        </p:nvCxnSpPr>
        <p:spPr>
          <a:xfrm>
            <a:off x="9828570" y="8735958"/>
            <a:ext cx="31320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BB73563-B5B6-C970-0D40-05E0E935637F}"/>
              </a:ext>
            </a:extLst>
          </p:cNvPr>
          <p:cNvSpPr txBox="1"/>
          <p:nvPr/>
        </p:nvSpPr>
        <p:spPr>
          <a:xfrm>
            <a:off x="9803352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03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B89D61-4191-D144-2DD8-698814CEC474}"/>
              </a:ext>
            </a:extLst>
          </p:cNvPr>
          <p:cNvSpPr txBox="1"/>
          <p:nvPr/>
        </p:nvSpPr>
        <p:spPr>
          <a:xfrm>
            <a:off x="10060857" y="4533900"/>
            <a:ext cx="265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 Planning</a:t>
            </a:r>
            <a:endParaRPr lang="en-NG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CBD89EB-334F-6324-E292-63693A19BB0F}"/>
              </a:ext>
            </a:extLst>
          </p:cNvPr>
          <p:cNvSpPr/>
          <p:nvPr/>
        </p:nvSpPr>
        <p:spPr>
          <a:xfrm flipH="1" flipV="1">
            <a:off x="13539018" y="4410998"/>
            <a:ext cx="575187" cy="464574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A543C-75CA-A679-4416-5C894B438E7F}"/>
              </a:ext>
            </a:extLst>
          </p:cNvPr>
          <p:cNvSpPr/>
          <p:nvPr/>
        </p:nvSpPr>
        <p:spPr>
          <a:xfrm>
            <a:off x="13738122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509DA-C13A-FB0B-354D-87063FD9C4AA}"/>
              </a:ext>
            </a:extLst>
          </p:cNvPr>
          <p:cNvSpPr/>
          <p:nvPr/>
        </p:nvSpPr>
        <p:spPr>
          <a:xfrm>
            <a:off x="14114205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AFF839-4E05-F83B-E62C-C9517AB049DB}"/>
              </a:ext>
            </a:extLst>
          </p:cNvPr>
          <p:cNvSpPr/>
          <p:nvPr/>
        </p:nvSpPr>
        <p:spPr>
          <a:xfrm>
            <a:off x="13539018" y="3658831"/>
            <a:ext cx="1681316" cy="75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9128E7-D97A-6B9B-E518-5715C15AE9AC}"/>
              </a:ext>
            </a:extLst>
          </p:cNvPr>
          <p:cNvCxnSpPr/>
          <p:nvPr/>
        </p:nvCxnSpPr>
        <p:spPr>
          <a:xfrm>
            <a:off x="14147388" y="8735958"/>
            <a:ext cx="313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F4557A-01A0-5B6C-E9BA-3BAEFE87A199}"/>
              </a:ext>
            </a:extLst>
          </p:cNvPr>
          <p:cNvSpPr txBox="1"/>
          <p:nvPr/>
        </p:nvSpPr>
        <p:spPr>
          <a:xfrm>
            <a:off x="14122170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04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27F974-5C91-C851-070D-870B83B270BE}"/>
              </a:ext>
            </a:extLst>
          </p:cNvPr>
          <p:cNvSpPr txBox="1"/>
          <p:nvPr/>
        </p:nvSpPr>
        <p:spPr>
          <a:xfrm>
            <a:off x="14379675" y="4533900"/>
            <a:ext cx="2656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Quiet </a:t>
            </a:r>
          </a:p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</a:t>
            </a:r>
            <a:endParaRPr lang="en-NG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F5DA1-014F-6984-4430-BB97E56B268E}"/>
              </a:ext>
            </a:extLst>
          </p:cNvPr>
          <p:cNvSpPr txBox="1"/>
          <p:nvPr/>
        </p:nvSpPr>
        <p:spPr>
          <a:xfrm>
            <a:off x="5617079" y="5524500"/>
            <a:ext cx="3005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Selecting a Study Method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Selecting and Interviewing Participants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Preparing and Presenting the Report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3E3E10-7953-1585-54E9-EC56935F0C38}"/>
              </a:ext>
            </a:extLst>
          </p:cNvPr>
          <p:cNvSpPr txBox="1"/>
          <p:nvPr/>
        </p:nvSpPr>
        <p:spPr>
          <a:xfrm>
            <a:off x="9960479" y="5524500"/>
            <a:ext cx="2899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Preparing a campaign plan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Enlisting a Campaign Chair and a Planning Committee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Setting up Processes and Systems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F8FE64-DAAC-2C0E-640B-4E9E289DD876}"/>
              </a:ext>
            </a:extLst>
          </p:cNvPr>
          <p:cNvSpPr txBox="1"/>
          <p:nvPr/>
        </p:nvSpPr>
        <p:spPr>
          <a:xfrm>
            <a:off x="14258058" y="5524500"/>
            <a:ext cx="2899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Preparing Solicitation Materials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Training Staff &amp; Volunteers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Soliciting Board, Top Prospects Volunteers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08AA4D-B5F4-ABE3-DAED-E134F4B7C1E2}"/>
              </a:ext>
            </a:extLst>
          </p:cNvPr>
          <p:cNvCxnSpPr/>
          <p:nvPr/>
        </p:nvCxnSpPr>
        <p:spPr>
          <a:xfrm>
            <a:off x="1155217" y="7787054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37CDD3-77DC-6C0B-E446-B4A876DB45F1}"/>
              </a:ext>
            </a:extLst>
          </p:cNvPr>
          <p:cNvCxnSpPr/>
          <p:nvPr/>
        </p:nvCxnSpPr>
        <p:spPr>
          <a:xfrm>
            <a:off x="1155217" y="67437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00A01-663E-0E88-8020-E74473CBE50E}"/>
              </a:ext>
            </a:extLst>
          </p:cNvPr>
          <p:cNvCxnSpPr/>
          <p:nvPr/>
        </p:nvCxnSpPr>
        <p:spPr>
          <a:xfrm>
            <a:off x="1155217" y="55245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9A9587-993E-A969-31E4-8787EE01408D}"/>
              </a:ext>
            </a:extLst>
          </p:cNvPr>
          <p:cNvCxnSpPr/>
          <p:nvPr/>
        </p:nvCxnSpPr>
        <p:spPr>
          <a:xfrm>
            <a:off x="5459952" y="55245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25404A-DA15-F03E-C69D-D0F45ADF9607}"/>
              </a:ext>
            </a:extLst>
          </p:cNvPr>
          <p:cNvCxnSpPr/>
          <p:nvPr/>
        </p:nvCxnSpPr>
        <p:spPr>
          <a:xfrm>
            <a:off x="9829800" y="55245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1AF006-C769-E98E-BA60-FF654F939668}"/>
              </a:ext>
            </a:extLst>
          </p:cNvPr>
          <p:cNvCxnSpPr/>
          <p:nvPr/>
        </p:nvCxnSpPr>
        <p:spPr>
          <a:xfrm>
            <a:off x="14159753" y="55245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BBF6B0-6101-1301-FCEF-21DAD5280E12}"/>
              </a:ext>
            </a:extLst>
          </p:cNvPr>
          <p:cNvCxnSpPr/>
          <p:nvPr/>
        </p:nvCxnSpPr>
        <p:spPr>
          <a:xfrm>
            <a:off x="5485170" y="6438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D09450-3E11-D902-01E7-04C04F20D96E}"/>
              </a:ext>
            </a:extLst>
          </p:cNvPr>
          <p:cNvCxnSpPr/>
          <p:nvPr/>
        </p:nvCxnSpPr>
        <p:spPr>
          <a:xfrm>
            <a:off x="9828570" y="6438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B653EB-F5DC-E554-41D6-16D41647E7E7}"/>
              </a:ext>
            </a:extLst>
          </p:cNvPr>
          <p:cNvCxnSpPr/>
          <p:nvPr/>
        </p:nvCxnSpPr>
        <p:spPr>
          <a:xfrm>
            <a:off x="14159753" y="6438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4EF14E-0563-E0E8-C9AF-722592C17F7B}"/>
              </a:ext>
            </a:extLst>
          </p:cNvPr>
          <p:cNvCxnSpPr/>
          <p:nvPr/>
        </p:nvCxnSpPr>
        <p:spPr>
          <a:xfrm>
            <a:off x="5498617" y="7787054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92A9E9-64D0-CB71-1450-327BC0A3685E}"/>
              </a:ext>
            </a:extLst>
          </p:cNvPr>
          <p:cNvCxnSpPr/>
          <p:nvPr/>
        </p:nvCxnSpPr>
        <p:spPr>
          <a:xfrm>
            <a:off x="9828570" y="7787054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F580820-C5EC-4FBE-A1A0-121404D50699}"/>
              </a:ext>
            </a:extLst>
          </p:cNvPr>
          <p:cNvCxnSpPr/>
          <p:nvPr/>
        </p:nvCxnSpPr>
        <p:spPr>
          <a:xfrm>
            <a:off x="14159753" y="7787054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4">
            <a:extLst>
              <a:ext uri="{FF2B5EF4-FFF2-40B4-BE49-F238E27FC236}">
                <a16:creationId xmlns:a16="http://schemas.microsoft.com/office/drawing/2014/main" id="{E9D81BB6-BCA3-BDE8-190E-FB3FD3225AB6}"/>
              </a:ext>
            </a:extLst>
          </p:cNvPr>
          <p:cNvSpPr txBox="1"/>
          <p:nvPr/>
        </p:nvSpPr>
        <p:spPr>
          <a:xfrm>
            <a:off x="4020093" y="284095"/>
            <a:ext cx="91922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5400" spc="-59" dirty="0">
                <a:solidFill>
                  <a:srgbClr val="14110F"/>
                </a:solidFill>
                <a:latin typeface="Roboto Bold"/>
              </a:rPr>
              <a:t>Phase-by-Phase Highlights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7EED67-CA31-63C5-7891-4A0725BB7FE8}"/>
              </a:ext>
            </a:extLst>
          </p:cNvPr>
          <p:cNvSpPr/>
          <p:nvPr/>
        </p:nvSpPr>
        <p:spPr>
          <a:xfrm>
            <a:off x="0" y="9563100"/>
            <a:ext cx="18288000" cy="736100"/>
          </a:xfrm>
          <a:prstGeom prst="rect">
            <a:avLst/>
          </a:prstGeom>
          <a:solidFill>
            <a:srgbClr val="41A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975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7" grpId="0"/>
      <p:bldP spid="32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E8C480F-A64F-6DBD-6E5E-5E29A4A071EB}"/>
              </a:ext>
            </a:extLst>
          </p:cNvPr>
          <p:cNvSpPr/>
          <p:nvPr/>
        </p:nvSpPr>
        <p:spPr>
          <a:xfrm flipH="1" flipV="1">
            <a:off x="2297862" y="4410998"/>
            <a:ext cx="575187" cy="464574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0AE31-A467-18C9-7838-514C569C63EE}"/>
              </a:ext>
            </a:extLst>
          </p:cNvPr>
          <p:cNvSpPr/>
          <p:nvPr/>
        </p:nvSpPr>
        <p:spPr>
          <a:xfrm>
            <a:off x="2496966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DD8DC-908D-58B6-6D91-392515F7B5ED}"/>
              </a:ext>
            </a:extLst>
          </p:cNvPr>
          <p:cNvSpPr/>
          <p:nvPr/>
        </p:nvSpPr>
        <p:spPr>
          <a:xfrm>
            <a:off x="2873049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A207C-A5C7-63E9-C63D-0E088687F21E}"/>
              </a:ext>
            </a:extLst>
          </p:cNvPr>
          <p:cNvSpPr/>
          <p:nvPr/>
        </p:nvSpPr>
        <p:spPr>
          <a:xfrm>
            <a:off x="2297862" y="3658831"/>
            <a:ext cx="1681316" cy="7521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C5474B-705A-DFE8-CE5A-D2D83A224E82}"/>
              </a:ext>
            </a:extLst>
          </p:cNvPr>
          <p:cNvCxnSpPr/>
          <p:nvPr/>
        </p:nvCxnSpPr>
        <p:spPr>
          <a:xfrm>
            <a:off x="2906232" y="8735958"/>
            <a:ext cx="3132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9E6AEC-D4BB-16BC-89E8-D695B1A0F4F8}"/>
              </a:ext>
            </a:extLst>
          </p:cNvPr>
          <p:cNvSpPr txBox="1"/>
          <p:nvPr/>
        </p:nvSpPr>
        <p:spPr>
          <a:xfrm>
            <a:off x="2881014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05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DF977-DD15-D848-9E9D-1BBD55D42BF9}"/>
              </a:ext>
            </a:extLst>
          </p:cNvPr>
          <p:cNvSpPr txBox="1"/>
          <p:nvPr/>
        </p:nvSpPr>
        <p:spPr>
          <a:xfrm>
            <a:off x="3138519" y="4653168"/>
            <a:ext cx="26564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64B62-1180-FA63-E14B-87CD776BD8FA}"/>
              </a:ext>
            </a:extLst>
          </p:cNvPr>
          <p:cNvSpPr txBox="1"/>
          <p:nvPr/>
        </p:nvSpPr>
        <p:spPr>
          <a:xfrm>
            <a:off x="3059862" y="5524500"/>
            <a:ext cx="2899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Planning Kick-Off Event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Planning Public Relations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Conducting Kick-Off Event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7B458F0-1791-86E2-D8F8-AC1E59FDC9CF}"/>
              </a:ext>
            </a:extLst>
          </p:cNvPr>
          <p:cNvSpPr/>
          <p:nvPr/>
        </p:nvSpPr>
        <p:spPr>
          <a:xfrm flipH="1" flipV="1">
            <a:off x="6717462" y="4410998"/>
            <a:ext cx="575187" cy="464574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8FD99-1DBF-CBCA-E763-138BC5499273}"/>
              </a:ext>
            </a:extLst>
          </p:cNvPr>
          <p:cNvSpPr/>
          <p:nvPr/>
        </p:nvSpPr>
        <p:spPr>
          <a:xfrm>
            <a:off x="6916566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B39626-4D07-8665-00D3-F8ABD6BB5FBF}"/>
              </a:ext>
            </a:extLst>
          </p:cNvPr>
          <p:cNvSpPr/>
          <p:nvPr/>
        </p:nvSpPr>
        <p:spPr>
          <a:xfrm>
            <a:off x="7292649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1D9A29-BE1B-B1D4-BA85-67E628E15295}"/>
              </a:ext>
            </a:extLst>
          </p:cNvPr>
          <p:cNvSpPr/>
          <p:nvPr/>
        </p:nvSpPr>
        <p:spPr>
          <a:xfrm>
            <a:off x="6717462" y="3658831"/>
            <a:ext cx="1681316" cy="7521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1C6C25-FDDD-78A2-D414-65D17DDB8C5F}"/>
              </a:ext>
            </a:extLst>
          </p:cNvPr>
          <p:cNvCxnSpPr/>
          <p:nvPr/>
        </p:nvCxnSpPr>
        <p:spPr>
          <a:xfrm>
            <a:off x="7325832" y="8735958"/>
            <a:ext cx="3132000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33BCE9-40E1-3C60-89A6-7BF98A9667C1}"/>
              </a:ext>
            </a:extLst>
          </p:cNvPr>
          <p:cNvSpPr txBox="1"/>
          <p:nvPr/>
        </p:nvSpPr>
        <p:spPr>
          <a:xfrm>
            <a:off x="7300614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06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441AF-DF81-C8AA-A615-CDB9E42A68AF}"/>
              </a:ext>
            </a:extLst>
          </p:cNvPr>
          <p:cNvSpPr txBox="1"/>
          <p:nvPr/>
        </p:nvSpPr>
        <p:spPr>
          <a:xfrm>
            <a:off x="7558119" y="4653168"/>
            <a:ext cx="26564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Phase</a:t>
            </a:r>
            <a:endParaRPr lang="en-NG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03B8191-D0C9-17A8-5DC2-B58B9E93D0F0}"/>
              </a:ext>
            </a:extLst>
          </p:cNvPr>
          <p:cNvSpPr/>
          <p:nvPr/>
        </p:nvSpPr>
        <p:spPr>
          <a:xfrm flipH="1" flipV="1">
            <a:off x="11100618" y="4410998"/>
            <a:ext cx="575187" cy="46457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5C6DDD-3410-BEFD-CDD4-FAFB9DD0CA5E}"/>
              </a:ext>
            </a:extLst>
          </p:cNvPr>
          <p:cNvSpPr/>
          <p:nvPr/>
        </p:nvSpPr>
        <p:spPr>
          <a:xfrm>
            <a:off x="11299722" y="2829233"/>
            <a:ext cx="4092678" cy="6426614"/>
          </a:xfrm>
          <a:prstGeom prst="rect">
            <a:avLst/>
          </a:prstGeom>
          <a:solidFill>
            <a:schemeClr val="tx1">
              <a:alpha val="15000"/>
            </a:schemeClr>
          </a:solidFill>
          <a:ln w="57150"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BB5F84-6641-029B-5083-4E176A162360}"/>
              </a:ext>
            </a:extLst>
          </p:cNvPr>
          <p:cNvSpPr/>
          <p:nvPr/>
        </p:nvSpPr>
        <p:spPr>
          <a:xfrm>
            <a:off x="11675805" y="3238500"/>
            <a:ext cx="3229898" cy="55970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B0A999-9B70-3E33-5C06-3F05AD3A966F}"/>
              </a:ext>
            </a:extLst>
          </p:cNvPr>
          <p:cNvSpPr/>
          <p:nvPr/>
        </p:nvSpPr>
        <p:spPr>
          <a:xfrm>
            <a:off x="11100618" y="3658831"/>
            <a:ext cx="1681316" cy="752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27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44FFAB-2F7B-938E-9369-49552BA82637}"/>
              </a:ext>
            </a:extLst>
          </p:cNvPr>
          <p:cNvCxnSpPr/>
          <p:nvPr/>
        </p:nvCxnSpPr>
        <p:spPr>
          <a:xfrm>
            <a:off x="11708988" y="8735958"/>
            <a:ext cx="313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BB73563-B5B6-C970-0D40-05E0E935637F}"/>
              </a:ext>
            </a:extLst>
          </p:cNvPr>
          <p:cNvSpPr txBox="1"/>
          <p:nvPr/>
        </p:nvSpPr>
        <p:spPr>
          <a:xfrm>
            <a:off x="11683770" y="3603966"/>
            <a:ext cx="10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07</a:t>
            </a:r>
            <a:endParaRPr lang="en-NG" sz="4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B89D61-4191-D144-2DD8-698814CEC474}"/>
              </a:ext>
            </a:extLst>
          </p:cNvPr>
          <p:cNvSpPr txBox="1"/>
          <p:nvPr/>
        </p:nvSpPr>
        <p:spPr>
          <a:xfrm>
            <a:off x="11941275" y="4653168"/>
            <a:ext cx="2799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Campaign</a:t>
            </a:r>
            <a:endParaRPr lang="en-NG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F5DA1-014F-6984-4430-BB97E56B268E}"/>
              </a:ext>
            </a:extLst>
          </p:cNvPr>
          <p:cNvSpPr txBox="1"/>
          <p:nvPr/>
        </p:nvSpPr>
        <p:spPr>
          <a:xfrm>
            <a:off x="7457741" y="5524500"/>
            <a:ext cx="3005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Creating Buzz</a:t>
            </a:r>
          </a:p>
          <a:p>
            <a:endParaRPr lang="en-GB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Soliciting Mid-Level and Low-Dollar Donors</a:t>
            </a:r>
          </a:p>
          <a:p>
            <a:endParaRPr lang="en-GB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Reporting Progress Regularly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3E3E10-7953-1585-54E9-EC56935F0C38}"/>
              </a:ext>
            </a:extLst>
          </p:cNvPr>
          <p:cNvSpPr txBox="1"/>
          <p:nvPr/>
        </p:nvSpPr>
        <p:spPr>
          <a:xfrm>
            <a:off x="11840897" y="5524500"/>
            <a:ext cx="28997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Celebrating Success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Collecting Pledges</a:t>
            </a:r>
          </a:p>
          <a:p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Creating and Sharing a Final Report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08AA4D-B5F4-ABE3-DAED-E134F4B7C1E2}"/>
              </a:ext>
            </a:extLst>
          </p:cNvPr>
          <p:cNvCxnSpPr/>
          <p:nvPr/>
        </p:nvCxnSpPr>
        <p:spPr>
          <a:xfrm>
            <a:off x="2919679" y="75057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37CDD3-77DC-6C0B-E446-B4A876DB45F1}"/>
              </a:ext>
            </a:extLst>
          </p:cNvPr>
          <p:cNvCxnSpPr/>
          <p:nvPr/>
        </p:nvCxnSpPr>
        <p:spPr>
          <a:xfrm>
            <a:off x="2919679" y="6438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00A01-663E-0E88-8020-E74473CBE50E}"/>
              </a:ext>
            </a:extLst>
          </p:cNvPr>
          <p:cNvCxnSpPr/>
          <p:nvPr/>
        </p:nvCxnSpPr>
        <p:spPr>
          <a:xfrm>
            <a:off x="2919679" y="5295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9A9587-993E-A969-31E4-8787EE01408D}"/>
              </a:ext>
            </a:extLst>
          </p:cNvPr>
          <p:cNvCxnSpPr/>
          <p:nvPr/>
        </p:nvCxnSpPr>
        <p:spPr>
          <a:xfrm>
            <a:off x="7300614" y="5295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25404A-DA15-F03E-C69D-D0F45ADF9607}"/>
              </a:ext>
            </a:extLst>
          </p:cNvPr>
          <p:cNvCxnSpPr/>
          <p:nvPr/>
        </p:nvCxnSpPr>
        <p:spPr>
          <a:xfrm>
            <a:off x="11710218" y="5295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BBF6B0-6101-1301-FCEF-21DAD5280E12}"/>
              </a:ext>
            </a:extLst>
          </p:cNvPr>
          <p:cNvCxnSpPr/>
          <p:nvPr/>
        </p:nvCxnSpPr>
        <p:spPr>
          <a:xfrm>
            <a:off x="7325832" y="6438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D09450-3E11-D902-01E7-04C04F20D96E}"/>
              </a:ext>
            </a:extLst>
          </p:cNvPr>
          <p:cNvCxnSpPr/>
          <p:nvPr/>
        </p:nvCxnSpPr>
        <p:spPr>
          <a:xfrm>
            <a:off x="11708988" y="6438900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4EF14E-0563-E0E8-C9AF-722592C17F7B}"/>
              </a:ext>
            </a:extLst>
          </p:cNvPr>
          <p:cNvCxnSpPr/>
          <p:nvPr/>
        </p:nvCxnSpPr>
        <p:spPr>
          <a:xfrm>
            <a:off x="7339279" y="7538832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92A9E9-64D0-CB71-1450-327BC0A3685E}"/>
              </a:ext>
            </a:extLst>
          </p:cNvPr>
          <p:cNvCxnSpPr/>
          <p:nvPr/>
        </p:nvCxnSpPr>
        <p:spPr>
          <a:xfrm>
            <a:off x="11708988" y="7522266"/>
            <a:ext cx="31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17FCE83D-F94D-9001-4DB9-1FB65AF9915C}"/>
              </a:ext>
            </a:extLst>
          </p:cNvPr>
          <p:cNvSpPr txBox="1"/>
          <p:nvPr/>
        </p:nvSpPr>
        <p:spPr>
          <a:xfrm>
            <a:off x="2180047" y="266700"/>
            <a:ext cx="1176455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799"/>
              </a:lnSpc>
              <a:spcBef>
                <a:spcPct val="0"/>
              </a:spcBef>
            </a:pPr>
            <a:r>
              <a:rPr lang="en-US" sz="5400" spc="-59" dirty="0">
                <a:solidFill>
                  <a:srgbClr val="14110F"/>
                </a:solidFill>
                <a:latin typeface="Roboto Bold"/>
              </a:rPr>
              <a:t>Phase-by-Phase Highlights Continued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A36B9-CA52-21F1-3143-9ACB5F65D134}"/>
              </a:ext>
            </a:extLst>
          </p:cNvPr>
          <p:cNvSpPr/>
          <p:nvPr/>
        </p:nvSpPr>
        <p:spPr>
          <a:xfrm>
            <a:off x="0" y="9563100"/>
            <a:ext cx="18288000" cy="736100"/>
          </a:xfrm>
          <a:prstGeom prst="rect">
            <a:avLst/>
          </a:prstGeom>
          <a:solidFill>
            <a:srgbClr val="41A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453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7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9F89B80-9A2F-1634-F8EB-569FDD9B75FE}"/>
              </a:ext>
            </a:extLst>
          </p:cNvPr>
          <p:cNvGrpSpPr/>
          <p:nvPr/>
        </p:nvGrpSpPr>
        <p:grpSpPr>
          <a:xfrm>
            <a:off x="2133600" y="2095500"/>
            <a:ext cx="7560000" cy="1143000"/>
            <a:chOff x="2286000" y="3009900"/>
            <a:chExt cx="7560000" cy="1143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16819F-DBC0-244E-5A62-6406A2FDF7E0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C7076F-475F-563E-1A25-C36E81E713B2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1</a:t>
              </a:r>
              <a:endParaRPr lang="en-NG" sz="3600" b="1" dirty="0"/>
            </a:p>
          </p:txBody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879FB84A-BF0C-5144-63C7-FA71D13241C3}"/>
              </a:ext>
            </a:extLst>
          </p:cNvPr>
          <p:cNvSpPr txBox="1"/>
          <p:nvPr/>
        </p:nvSpPr>
        <p:spPr>
          <a:xfrm>
            <a:off x="3048000" y="2351656"/>
            <a:ext cx="6553200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It starts with a transformational vision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34DC3B4-07B7-1FD3-0CEE-55DFA6DE9A24}"/>
              </a:ext>
            </a:extLst>
          </p:cNvPr>
          <p:cNvGrpSpPr/>
          <p:nvPr/>
        </p:nvGrpSpPr>
        <p:grpSpPr>
          <a:xfrm>
            <a:off x="2133600" y="3657600"/>
            <a:ext cx="7560000" cy="1143000"/>
            <a:chOff x="2286000" y="3009900"/>
            <a:chExt cx="7560000" cy="11430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6CA2EF2-6F9F-AEFC-E33D-7A1551E54DCA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7782969-75D8-7961-DF6B-579CA31630CF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2</a:t>
              </a:r>
              <a:endParaRPr lang="en-NG" sz="3600" b="1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732F09-1F8C-E0BD-7E1B-6885F9F191EC}"/>
              </a:ext>
            </a:extLst>
          </p:cNvPr>
          <p:cNvGrpSpPr/>
          <p:nvPr/>
        </p:nvGrpSpPr>
        <p:grpSpPr>
          <a:xfrm>
            <a:off x="2133600" y="5219700"/>
            <a:ext cx="7560000" cy="1143000"/>
            <a:chOff x="2286000" y="3009900"/>
            <a:chExt cx="7560000" cy="11430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27B7DF92-BAE8-BF28-A79D-E531B9F7DD14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167B06D-DBCF-8766-DC64-0EB0D40461F9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3</a:t>
              </a:r>
              <a:endParaRPr lang="en-NG" sz="3600" b="1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43F52D-289C-456B-E7FD-780924325439}"/>
              </a:ext>
            </a:extLst>
          </p:cNvPr>
          <p:cNvGrpSpPr/>
          <p:nvPr/>
        </p:nvGrpSpPr>
        <p:grpSpPr>
          <a:xfrm>
            <a:off x="2133600" y="6781800"/>
            <a:ext cx="7560000" cy="1143000"/>
            <a:chOff x="2286000" y="3009900"/>
            <a:chExt cx="7560000" cy="114300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9FF2CD0-990B-5B35-9B6F-FC908C0FDDE3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D285B3-9675-431B-DE5F-95C7C86D2857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4</a:t>
              </a:r>
              <a:endParaRPr lang="en-NG" sz="3600" b="1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1EBD037-40CE-FC06-096C-98F4AB9A9462}"/>
              </a:ext>
            </a:extLst>
          </p:cNvPr>
          <p:cNvGrpSpPr/>
          <p:nvPr/>
        </p:nvGrpSpPr>
        <p:grpSpPr>
          <a:xfrm>
            <a:off x="2133600" y="8343900"/>
            <a:ext cx="7560000" cy="1143000"/>
            <a:chOff x="2286000" y="3009900"/>
            <a:chExt cx="7560000" cy="11430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06883DF-B0B8-48C1-4D06-9B2376907230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7E7AD3B-D24E-F38B-ADC1-C7557153094C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5</a:t>
              </a:r>
              <a:endParaRPr lang="en-NG" sz="3600" b="1" dirty="0"/>
            </a:p>
          </p:txBody>
        </p:sp>
      </p:grpSp>
      <p:sp>
        <p:nvSpPr>
          <p:cNvPr id="85" name="TextBox 7">
            <a:extLst>
              <a:ext uri="{FF2B5EF4-FFF2-40B4-BE49-F238E27FC236}">
                <a16:creationId xmlns:a16="http://schemas.microsoft.com/office/drawing/2014/main" id="{08021768-B90E-1809-5831-C915503AE2AB}"/>
              </a:ext>
            </a:extLst>
          </p:cNvPr>
          <p:cNvSpPr txBox="1"/>
          <p:nvPr/>
        </p:nvSpPr>
        <p:spPr>
          <a:xfrm>
            <a:off x="3048000" y="3976178"/>
            <a:ext cx="6553200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Focused effort over a specified period</a:t>
            </a:r>
          </a:p>
        </p:txBody>
      </p:sp>
      <p:sp>
        <p:nvSpPr>
          <p:cNvPr id="86" name="TextBox 7">
            <a:extLst>
              <a:ext uri="{FF2B5EF4-FFF2-40B4-BE49-F238E27FC236}">
                <a16:creationId xmlns:a16="http://schemas.microsoft.com/office/drawing/2014/main" id="{991DB012-FE0F-776B-9476-4C3C4ED09EE5}"/>
              </a:ext>
            </a:extLst>
          </p:cNvPr>
          <p:cNvSpPr txBox="1"/>
          <p:nvPr/>
        </p:nvSpPr>
        <p:spPr>
          <a:xfrm>
            <a:off x="3048000" y="5414310"/>
            <a:ext cx="6553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Raises money above and beyond annual budget</a:t>
            </a:r>
          </a:p>
        </p:txBody>
      </p:sp>
      <p:sp>
        <p:nvSpPr>
          <p:cNvPr id="87" name="TextBox 7">
            <a:extLst>
              <a:ext uri="{FF2B5EF4-FFF2-40B4-BE49-F238E27FC236}">
                <a16:creationId xmlns:a16="http://schemas.microsoft.com/office/drawing/2014/main" id="{EFBAFA2D-86C8-8233-8804-8DA665C88D33}"/>
              </a:ext>
            </a:extLst>
          </p:cNvPr>
          <p:cNvSpPr txBox="1"/>
          <p:nvPr/>
        </p:nvSpPr>
        <p:spPr>
          <a:xfrm>
            <a:off x="3048000" y="6999856"/>
            <a:ext cx="6553200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Full board and staff commitment</a:t>
            </a:r>
          </a:p>
        </p:txBody>
      </p:sp>
      <p:sp>
        <p:nvSpPr>
          <p:cNvPr id="88" name="TextBox 7">
            <a:extLst>
              <a:ext uri="{FF2B5EF4-FFF2-40B4-BE49-F238E27FC236}">
                <a16:creationId xmlns:a16="http://schemas.microsoft.com/office/drawing/2014/main" id="{3CDC761E-423B-B650-C338-0F7276073862}"/>
              </a:ext>
            </a:extLst>
          </p:cNvPr>
          <p:cNvSpPr txBox="1"/>
          <p:nvPr/>
        </p:nvSpPr>
        <p:spPr>
          <a:xfrm>
            <a:off x="3048000" y="8662478"/>
            <a:ext cx="6553200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Campaigns happen in sequential phases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F8C5618-D75D-4BF3-5B36-9F214E1DE183}"/>
              </a:ext>
            </a:extLst>
          </p:cNvPr>
          <p:cNvGrpSpPr/>
          <p:nvPr/>
        </p:nvGrpSpPr>
        <p:grpSpPr>
          <a:xfrm>
            <a:off x="10042200" y="2095500"/>
            <a:ext cx="7560000" cy="1143000"/>
            <a:chOff x="2286000" y="3009900"/>
            <a:chExt cx="7560000" cy="1143000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FEA8FD74-22C9-B08B-5C11-D98D50DEC276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150E969-F9A4-A7D4-7BCA-D5A2B63EC49A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6</a:t>
              </a:r>
              <a:endParaRPr lang="en-NG" sz="3600" b="1" dirty="0"/>
            </a:p>
          </p:txBody>
        </p:sp>
      </p:grpSp>
      <p:sp>
        <p:nvSpPr>
          <p:cNvPr id="92" name="TextBox 7">
            <a:extLst>
              <a:ext uri="{FF2B5EF4-FFF2-40B4-BE49-F238E27FC236}">
                <a16:creationId xmlns:a16="http://schemas.microsoft.com/office/drawing/2014/main" id="{230B64D1-A263-B12A-CCCF-D82A254560BB}"/>
              </a:ext>
            </a:extLst>
          </p:cNvPr>
          <p:cNvSpPr txBox="1"/>
          <p:nvPr/>
        </p:nvSpPr>
        <p:spPr>
          <a:xfrm>
            <a:off x="10956600" y="2351656"/>
            <a:ext cx="6553200" cy="50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A full campaign has seven phases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C207DAF-3923-C5A8-37DB-E0940CCD3EA9}"/>
              </a:ext>
            </a:extLst>
          </p:cNvPr>
          <p:cNvGrpSpPr/>
          <p:nvPr/>
        </p:nvGrpSpPr>
        <p:grpSpPr>
          <a:xfrm>
            <a:off x="10042200" y="3657600"/>
            <a:ext cx="7560000" cy="1143000"/>
            <a:chOff x="2286000" y="3009900"/>
            <a:chExt cx="7560000" cy="114300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504CD5A8-B219-F772-8961-F1DC3A30DD42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381A0E5-2260-CFEF-F402-AE4C7F584F3D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7</a:t>
              </a:r>
              <a:endParaRPr lang="en-NG" sz="3600" b="1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7D9ADB6-D00C-2CF4-6E13-52E40D8C5B4E}"/>
              </a:ext>
            </a:extLst>
          </p:cNvPr>
          <p:cNvGrpSpPr/>
          <p:nvPr/>
        </p:nvGrpSpPr>
        <p:grpSpPr>
          <a:xfrm>
            <a:off x="10042200" y="5219700"/>
            <a:ext cx="7560000" cy="1143000"/>
            <a:chOff x="2286000" y="3009900"/>
            <a:chExt cx="7560000" cy="1143000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F53760F-C118-D7D8-12C8-2C400C3F1B64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8033601-03F3-C905-4B69-8A57D2FFB599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8</a:t>
              </a:r>
              <a:endParaRPr lang="en-NG" sz="3600" b="1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3DB3A12-802D-F106-0F24-3DBF409DDD99}"/>
              </a:ext>
            </a:extLst>
          </p:cNvPr>
          <p:cNvGrpSpPr/>
          <p:nvPr/>
        </p:nvGrpSpPr>
        <p:grpSpPr>
          <a:xfrm>
            <a:off x="10042200" y="6781800"/>
            <a:ext cx="7560000" cy="1143000"/>
            <a:chOff x="2286000" y="3009900"/>
            <a:chExt cx="7560000" cy="1143000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89F3185D-924C-8E88-3AB0-ACAE549A8012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D29A5D6-2910-AB43-4544-09048761CE60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9</a:t>
              </a:r>
              <a:endParaRPr lang="en-NG" sz="36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11783A-E3DF-C9E3-FB39-4EC0D3207389}"/>
              </a:ext>
            </a:extLst>
          </p:cNvPr>
          <p:cNvGrpSpPr/>
          <p:nvPr/>
        </p:nvGrpSpPr>
        <p:grpSpPr>
          <a:xfrm>
            <a:off x="10042200" y="8343900"/>
            <a:ext cx="7560000" cy="1143000"/>
            <a:chOff x="2286000" y="3009900"/>
            <a:chExt cx="7560000" cy="1143000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360880C0-5860-5764-4C6F-4D2C294397EA}"/>
                </a:ext>
              </a:extLst>
            </p:cNvPr>
            <p:cNvSpPr/>
            <p:nvPr/>
          </p:nvSpPr>
          <p:spPr>
            <a:xfrm>
              <a:off x="2286000" y="3009900"/>
              <a:ext cx="7560000" cy="1143000"/>
            </a:xfrm>
            <a:prstGeom prst="roundRect">
              <a:avLst>
                <a:gd name="adj" fmla="val 2897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2725014-8A84-0E12-13C0-6507A09B98F6}"/>
                </a:ext>
              </a:extLst>
            </p:cNvPr>
            <p:cNvSpPr/>
            <p:nvPr/>
          </p:nvSpPr>
          <p:spPr>
            <a:xfrm>
              <a:off x="2286000" y="3009900"/>
              <a:ext cx="668215" cy="1143000"/>
            </a:xfrm>
            <a:custGeom>
              <a:avLst/>
              <a:gdLst>
                <a:gd name="connsiteX0" fmla="*/ 331184 w 668215"/>
                <a:gd name="connsiteY0" fmla="*/ 0 h 1143000"/>
                <a:gd name="connsiteX1" fmla="*/ 668215 w 668215"/>
                <a:gd name="connsiteY1" fmla="*/ 0 h 1143000"/>
                <a:gd name="connsiteX2" fmla="*/ 668215 w 668215"/>
                <a:gd name="connsiteY2" fmla="*/ 1143000 h 1143000"/>
                <a:gd name="connsiteX3" fmla="*/ 331184 w 668215"/>
                <a:gd name="connsiteY3" fmla="*/ 1143000 h 1143000"/>
                <a:gd name="connsiteX4" fmla="*/ 0 w 668215"/>
                <a:gd name="connsiteY4" fmla="*/ 811816 h 1143000"/>
                <a:gd name="connsiteX5" fmla="*/ 0 w 668215"/>
                <a:gd name="connsiteY5" fmla="*/ 331184 h 1143000"/>
                <a:gd name="connsiteX6" fmla="*/ 331184 w 668215"/>
                <a:gd name="connsiteY6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215" h="1143000">
                  <a:moveTo>
                    <a:pt x="331184" y="0"/>
                  </a:moveTo>
                  <a:lnTo>
                    <a:pt x="668215" y="0"/>
                  </a:lnTo>
                  <a:lnTo>
                    <a:pt x="668215" y="1143000"/>
                  </a:lnTo>
                  <a:lnTo>
                    <a:pt x="331184" y="1143000"/>
                  </a:lnTo>
                  <a:cubicBezTo>
                    <a:pt x="148276" y="1143000"/>
                    <a:pt x="0" y="994724"/>
                    <a:pt x="0" y="811816"/>
                  </a:cubicBezTo>
                  <a:lnTo>
                    <a:pt x="0" y="331184"/>
                  </a:lnTo>
                  <a:cubicBezTo>
                    <a:pt x="0" y="148276"/>
                    <a:pt x="148276" y="0"/>
                    <a:pt x="331184" y="0"/>
                  </a:cubicBezTo>
                  <a:close/>
                </a:path>
              </a:pathLst>
            </a:custGeom>
            <a:solidFill>
              <a:srgbClr val="174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600" b="1" dirty="0"/>
                <a:t>10</a:t>
              </a:r>
              <a:endParaRPr lang="en-NG" sz="3600" b="1" dirty="0"/>
            </a:p>
          </p:txBody>
        </p:sp>
      </p:grpSp>
      <p:sp>
        <p:nvSpPr>
          <p:cNvPr id="105" name="TextBox 7">
            <a:extLst>
              <a:ext uri="{FF2B5EF4-FFF2-40B4-BE49-F238E27FC236}">
                <a16:creationId xmlns:a16="http://schemas.microsoft.com/office/drawing/2014/main" id="{CB914828-9214-2AD8-2FD6-D9052A8236DC}"/>
              </a:ext>
            </a:extLst>
          </p:cNvPr>
          <p:cNvSpPr txBox="1"/>
          <p:nvPr/>
        </p:nvSpPr>
        <p:spPr>
          <a:xfrm>
            <a:off x="10956600" y="3824654"/>
            <a:ext cx="6553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80% or 90% of revenue will come from 10% or 20% of your donors</a:t>
            </a:r>
          </a:p>
        </p:txBody>
      </p:sp>
      <p:sp>
        <p:nvSpPr>
          <p:cNvPr id="106" name="TextBox 7">
            <a:extLst>
              <a:ext uri="{FF2B5EF4-FFF2-40B4-BE49-F238E27FC236}">
                <a16:creationId xmlns:a16="http://schemas.microsoft.com/office/drawing/2014/main" id="{24BBD046-50A4-3A2E-D235-31BA7A2EC176}"/>
              </a:ext>
            </a:extLst>
          </p:cNvPr>
          <p:cNvSpPr txBox="1"/>
          <p:nvPr/>
        </p:nvSpPr>
        <p:spPr>
          <a:xfrm>
            <a:off x="10956600" y="5440859"/>
            <a:ext cx="6553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A discussion guide is an essential engagement tool</a:t>
            </a:r>
          </a:p>
        </p:txBody>
      </p:sp>
      <p:sp>
        <p:nvSpPr>
          <p:cNvPr id="107" name="TextBox 7">
            <a:extLst>
              <a:ext uri="{FF2B5EF4-FFF2-40B4-BE49-F238E27FC236}">
                <a16:creationId xmlns:a16="http://schemas.microsoft.com/office/drawing/2014/main" id="{30A6E096-695B-0EE2-6C6C-0A3C06601393}"/>
              </a:ext>
            </a:extLst>
          </p:cNvPr>
          <p:cNvSpPr txBox="1"/>
          <p:nvPr/>
        </p:nvSpPr>
        <p:spPr>
          <a:xfrm>
            <a:off x="10956600" y="6999856"/>
            <a:ext cx="6553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Skill and persistency with one-on-one solicitations are essentials</a:t>
            </a:r>
          </a:p>
        </p:txBody>
      </p:sp>
      <p:sp>
        <p:nvSpPr>
          <p:cNvPr id="108" name="TextBox 7">
            <a:extLst>
              <a:ext uri="{FF2B5EF4-FFF2-40B4-BE49-F238E27FC236}">
                <a16:creationId xmlns:a16="http://schemas.microsoft.com/office/drawing/2014/main" id="{E7FB10EB-F7E1-66D4-F75C-A1B81DD6DA22}"/>
              </a:ext>
            </a:extLst>
          </p:cNvPr>
          <p:cNvSpPr txBox="1"/>
          <p:nvPr/>
        </p:nvSpPr>
        <p:spPr>
          <a:xfrm>
            <a:off x="10956600" y="8572500"/>
            <a:ext cx="6553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GB" sz="2500" spc="60" dirty="0">
                <a:latin typeface="Arial" panose="020B0604020202020204" pitchFamily="34" charset="0"/>
                <a:cs typeface="Arial" panose="020B0604020202020204" pitchFamily="34" charset="0"/>
              </a:rPr>
              <a:t>"I'm guiding someone to make a special impact" is winning right mindset. </a:t>
            </a:r>
          </a:p>
        </p:txBody>
      </p:sp>
      <p:sp>
        <p:nvSpPr>
          <p:cNvPr id="109" name="TextBox 24">
            <a:extLst>
              <a:ext uri="{FF2B5EF4-FFF2-40B4-BE49-F238E27FC236}">
                <a16:creationId xmlns:a16="http://schemas.microsoft.com/office/drawing/2014/main" id="{29F520D7-6B22-C139-16DD-E4C76D95C11D}"/>
              </a:ext>
            </a:extLst>
          </p:cNvPr>
          <p:cNvSpPr txBox="1"/>
          <p:nvPr/>
        </p:nvSpPr>
        <p:spPr>
          <a:xfrm>
            <a:off x="4020093" y="284095"/>
            <a:ext cx="91922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5400" spc="-59" dirty="0">
                <a:solidFill>
                  <a:srgbClr val="14110F"/>
                </a:solidFill>
                <a:latin typeface="Roboto Bold"/>
              </a:rPr>
              <a:t>Campaign fundamentals</a:t>
            </a:r>
          </a:p>
        </p:txBody>
      </p:sp>
    </p:spTree>
    <p:extLst>
      <p:ext uri="{BB962C8B-B14F-4D97-AF65-F5344CB8AC3E}">
        <p14:creationId xmlns:p14="http://schemas.microsoft.com/office/powerpoint/2010/main" val="38070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5" grpId="0"/>
      <p:bldP spid="86" grpId="0"/>
      <p:bldP spid="87" grpId="0"/>
      <p:bldP spid="88" grpId="0"/>
      <p:bldP spid="92" grpId="0"/>
      <p:bldP spid="105" grpId="0"/>
      <p:bldP spid="106" grpId="0"/>
      <p:bldP spid="107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F81D367-8BC9-4CE5-BC0F-F4015B26AB1F}"/>
              </a:ext>
            </a:extLst>
          </p:cNvPr>
          <p:cNvGrpSpPr/>
          <p:nvPr/>
        </p:nvGrpSpPr>
        <p:grpSpPr>
          <a:xfrm>
            <a:off x="1354279" y="4796439"/>
            <a:ext cx="3441870" cy="3491567"/>
            <a:chOff x="1354279" y="4796439"/>
            <a:chExt cx="3441870" cy="349156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8F38B0-CF0E-45BB-A00C-9C7F52BF5C30}"/>
                </a:ext>
              </a:extLst>
            </p:cNvPr>
            <p:cNvGrpSpPr/>
            <p:nvPr/>
          </p:nvGrpSpPr>
          <p:grpSpPr>
            <a:xfrm>
              <a:off x="1354279" y="4796439"/>
              <a:ext cx="3441870" cy="3491567"/>
              <a:chOff x="1354279" y="4796439"/>
              <a:chExt cx="3441870" cy="3491567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1354279" y="4796439"/>
                <a:ext cx="3441870" cy="3491567"/>
                <a:chOff x="0" y="0"/>
                <a:chExt cx="1164287" cy="1181098"/>
              </a:xfr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1164287" cy="118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87" h="1181098">
                      <a:moveTo>
                        <a:pt x="1039827" y="1181098"/>
                      </a:moveTo>
                      <a:lnTo>
                        <a:pt x="124460" y="1181098"/>
                      </a:lnTo>
                      <a:cubicBezTo>
                        <a:pt x="55880" y="1181098"/>
                        <a:pt x="0" y="1125218"/>
                        <a:pt x="0" y="1056638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039827" y="0"/>
                      </a:lnTo>
                      <a:cubicBezTo>
                        <a:pt x="1108407" y="0"/>
                        <a:pt x="1164287" y="55880"/>
                        <a:pt x="1164287" y="124460"/>
                      </a:cubicBezTo>
                      <a:lnTo>
                        <a:pt x="1164287" y="1056638"/>
                      </a:lnTo>
                      <a:cubicBezTo>
                        <a:pt x="1164287" y="1125218"/>
                        <a:pt x="1108407" y="1181098"/>
                        <a:pt x="1039827" y="1181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9" name="TextBox 19"/>
              <p:cNvSpPr txBox="1"/>
              <p:nvPr/>
            </p:nvSpPr>
            <p:spPr>
              <a:xfrm>
                <a:off x="1535724" y="5524500"/>
                <a:ext cx="3124199" cy="4259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639"/>
                  </a:lnSpc>
                </a:pPr>
                <a:endParaRPr lang="en-US" sz="2600" spc="51" dirty="0">
                  <a:solidFill>
                    <a:srgbClr val="14110F"/>
                  </a:solidFill>
                  <a:latin typeface="Muli Regular" panose="020B0604020202020204" charset="0"/>
                  <a:ea typeface="Roboto Bold" panose="02000000000000000000" pitchFamily="2" charset="0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711544" y="5828362"/>
              <a:ext cx="3039102" cy="18012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400" spc="51" dirty="0">
                  <a:solidFill>
                    <a:srgbClr val="14110F"/>
                  </a:solidFill>
                  <a:latin typeface="Muli Regular" panose="020B0604020202020204" charset="0"/>
                  <a:ea typeface="Roboto Bold" panose="02000000000000000000" pitchFamily="2" charset="0"/>
                </a:rPr>
                <a:t>(5) Slots Available!</a:t>
              </a:r>
            </a:p>
            <a:p>
              <a:pPr marL="0" lvl="0" indent="0" algn="ctr">
                <a:lnSpc>
                  <a:spcPts val="3639"/>
                </a:lnSpc>
              </a:pPr>
              <a:endParaRPr lang="en-US" sz="2400" spc="51" dirty="0">
                <a:solidFill>
                  <a:srgbClr val="14110F"/>
                </a:solidFill>
                <a:latin typeface="Muli Regular" panose="020B0604020202020204" charset="0"/>
                <a:ea typeface="Roboto Bold" panose="02000000000000000000" pitchFamily="2" charset="0"/>
              </a:endParaRPr>
            </a:p>
            <a:p>
              <a:pPr marL="0" lvl="0" indent="0" algn="ctr">
                <a:lnSpc>
                  <a:spcPts val="3639"/>
                </a:lnSpc>
              </a:pPr>
              <a:r>
                <a:rPr lang="en-US" sz="2400" spc="51" dirty="0">
                  <a:solidFill>
                    <a:srgbClr val="14110F"/>
                  </a:solidFill>
                  <a:latin typeface="Muli Regular" panose="020B0604020202020204" charset="0"/>
                  <a:ea typeface="Roboto Bold" panose="02000000000000000000" pitchFamily="2" charset="0"/>
                </a:rPr>
                <a:t>One-on-One </a:t>
              </a:r>
            </a:p>
            <a:p>
              <a:pPr marL="0" lvl="0" indent="0" algn="ctr">
                <a:lnSpc>
                  <a:spcPts val="3639"/>
                </a:lnSpc>
              </a:pPr>
              <a:r>
                <a:rPr lang="en-US" sz="2400" spc="51" dirty="0">
                  <a:solidFill>
                    <a:srgbClr val="14110F"/>
                  </a:solidFill>
                  <a:latin typeface="Muli Regular" panose="020B0604020202020204" charset="0"/>
                  <a:ea typeface="Roboto Bold" panose="02000000000000000000" pitchFamily="2" charset="0"/>
                </a:rPr>
                <a:t>call with Derry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51BEEC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963400" y="989301"/>
            <a:ext cx="2394932" cy="26947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D842216-4344-4899-BC15-A0BA835CB2DA}"/>
              </a:ext>
            </a:extLst>
          </p:cNvPr>
          <p:cNvGrpSpPr/>
          <p:nvPr/>
        </p:nvGrpSpPr>
        <p:grpSpPr>
          <a:xfrm>
            <a:off x="2590800" y="4305300"/>
            <a:ext cx="946844" cy="946844"/>
            <a:chOff x="2590800" y="4305300"/>
            <a:chExt cx="946844" cy="946844"/>
          </a:xfrm>
          <a:solidFill>
            <a:srgbClr val="0D1F73"/>
          </a:solidFill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590800" y="4305300"/>
              <a:ext cx="946844" cy="946844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739862" y="4485924"/>
              <a:ext cx="670705" cy="58293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79"/>
                </a:lnSpc>
                <a:spcBef>
                  <a:spcPct val="0"/>
                </a:spcBef>
              </a:pPr>
              <a:r>
                <a:rPr lang="en-US" sz="3599" b="1" u="none" spc="-35" dirty="0">
                  <a:solidFill>
                    <a:srgbClr val="FFFFFF"/>
                  </a:solidFill>
                  <a:latin typeface="Roboto"/>
                </a:rPr>
                <a:t>1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54279" y="466334"/>
            <a:ext cx="10672103" cy="1952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5999" spc="-59" dirty="0">
                <a:solidFill>
                  <a:srgbClr val="14110F"/>
                </a:solidFill>
                <a:latin typeface="Roboto Bold"/>
              </a:rPr>
              <a:t>Every Journey Begins with a First Step!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A36CA5-D2D5-467E-B701-0FC0152B589D}"/>
              </a:ext>
            </a:extLst>
          </p:cNvPr>
          <p:cNvGrpSpPr/>
          <p:nvPr/>
        </p:nvGrpSpPr>
        <p:grpSpPr>
          <a:xfrm>
            <a:off x="9445994" y="4796439"/>
            <a:ext cx="3441870" cy="3491567"/>
            <a:chOff x="9445994" y="4796439"/>
            <a:chExt cx="3441870" cy="3491567"/>
          </a:xfrm>
        </p:grpSpPr>
        <p:grpSp>
          <p:nvGrpSpPr>
            <p:cNvPr id="8" name="Group 8"/>
            <p:cNvGrpSpPr/>
            <p:nvPr/>
          </p:nvGrpSpPr>
          <p:grpSpPr>
            <a:xfrm>
              <a:off x="9445994" y="4796439"/>
              <a:ext cx="3441870" cy="3491567"/>
              <a:chOff x="0" y="0"/>
              <a:chExt cx="1164287" cy="1181098"/>
            </a:xfrm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64287" cy="1181098"/>
              </a:xfrm>
              <a:custGeom>
                <a:avLst/>
                <a:gdLst/>
                <a:ahLst/>
                <a:cxnLst/>
                <a:rect l="l" t="t" r="r" b="b"/>
                <a:pathLst>
                  <a:path w="1164287" h="1181098">
                    <a:moveTo>
                      <a:pt x="1039827" y="1181098"/>
                    </a:moveTo>
                    <a:lnTo>
                      <a:pt x="124460" y="1181098"/>
                    </a:lnTo>
                    <a:cubicBezTo>
                      <a:pt x="55880" y="1181098"/>
                      <a:pt x="0" y="1125218"/>
                      <a:pt x="0" y="10566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9827" y="0"/>
                    </a:lnTo>
                    <a:cubicBezTo>
                      <a:pt x="1108407" y="0"/>
                      <a:pt x="1164287" y="55880"/>
                      <a:pt x="1164287" y="124460"/>
                    </a:cubicBezTo>
                    <a:lnTo>
                      <a:pt x="1164287" y="1056638"/>
                    </a:lnTo>
                    <a:cubicBezTo>
                      <a:pt x="1164287" y="1125218"/>
                      <a:pt x="1108407" y="1181098"/>
                      <a:pt x="1039827" y="11810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9848554" y="6024507"/>
              <a:ext cx="2946747" cy="877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</a:pPr>
              <a:r>
                <a:rPr lang="en-US" sz="2400" spc="51" dirty="0">
                  <a:solidFill>
                    <a:srgbClr val="14110F"/>
                  </a:solidFill>
                  <a:latin typeface="Muli Regular" panose="020B0604020202020204" charset="0"/>
                </a:rPr>
                <a:t>Schedule a time with Derry here!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496D7F-C8F3-4DEC-8289-397D38C7F274}"/>
              </a:ext>
            </a:extLst>
          </p:cNvPr>
          <p:cNvGrpSpPr/>
          <p:nvPr/>
        </p:nvGrpSpPr>
        <p:grpSpPr>
          <a:xfrm>
            <a:off x="13491851" y="4796439"/>
            <a:ext cx="3441870" cy="3491567"/>
            <a:chOff x="13491851" y="4796439"/>
            <a:chExt cx="3441870" cy="3491567"/>
          </a:xfrm>
        </p:grpSpPr>
        <p:grpSp>
          <p:nvGrpSpPr>
            <p:cNvPr id="11" name="Group 11"/>
            <p:cNvGrpSpPr/>
            <p:nvPr/>
          </p:nvGrpSpPr>
          <p:grpSpPr>
            <a:xfrm>
              <a:off x="13491851" y="4796439"/>
              <a:ext cx="3441870" cy="3491567"/>
              <a:chOff x="0" y="0"/>
              <a:chExt cx="1164287" cy="1181098"/>
            </a:xfrm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64287" cy="1181098"/>
              </a:xfrm>
              <a:custGeom>
                <a:avLst/>
                <a:gdLst/>
                <a:ahLst/>
                <a:cxnLst/>
                <a:rect l="l" t="t" r="r" b="b"/>
                <a:pathLst>
                  <a:path w="1164287" h="1181098">
                    <a:moveTo>
                      <a:pt x="1039827" y="1181098"/>
                    </a:moveTo>
                    <a:lnTo>
                      <a:pt x="124460" y="1181098"/>
                    </a:lnTo>
                    <a:cubicBezTo>
                      <a:pt x="55880" y="1181098"/>
                      <a:pt x="0" y="1125218"/>
                      <a:pt x="0" y="10566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9827" y="0"/>
                    </a:lnTo>
                    <a:cubicBezTo>
                      <a:pt x="1108407" y="0"/>
                      <a:pt x="1164287" y="55880"/>
                      <a:pt x="1164287" y="124460"/>
                    </a:cubicBezTo>
                    <a:lnTo>
                      <a:pt x="1164287" y="1056638"/>
                    </a:lnTo>
                    <a:cubicBezTo>
                      <a:pt x="1164287" y="1125218"/>
                      <a:pt x="1108407" y="1181098"/>
                      <a:pt x="1039827" y="11810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3739411" y="5999634"/>
              <a:ext cx="2946747" cy="1339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</a:pPr>
              <a:r>
                <a:rPr lang="en-US" sz="2400" spc="51" dirty="0">
                  <a:solidFill>
                    <a:srgbClr val="14110F"/>
                  </a:solidFill>
                  <a:latin typeface="Muli Regular" panose="020B0604020202020204" charset="0"/>
                </a:rPr>
                <a:t>Take that first big step towards Campaign Success!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7B8599-BFFB-4B9A-960F-68CB87E22956}"/>
              </a:ext>
            </a:extLst>
          </p:cNvPr>
          <p:cNvGrpSpPr/>
          <p:nvPr/>
        </p:nvGrpSpPr>
        <p:grpSpPr>
          <a:xfrm>
            <a:off x="354699" y="9200798"/>
            <a:ext cx="17361578" cy="771171"/>
            <a:chOff x="354699" y="9200798"/>
            <a:chExt cx="17361578" cy="77117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135403" y="9200798"/>
              <a:ext cx="771171" cy="7711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54699" y="9275434"/>
              <a:ext cx="999580" cy="687211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0153442" y="9248272"/>
              <a:ext cx="7562835" cy="661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600" spc="79" dirty="0">
                  <a:solidFill>
                    <a:srgbClr val="FFFFFF"/>
                  </a:solidFill>
                  <a:latin typeface="Muli Regular" panose="020B0604020202020204" charset="0"/>
                </a:rPr>
                <a:t>Calendly.com/deringerconsulting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606937" y="9237485"/>
              <a:ext cx="7281598" cy="648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600" b="1" spc="79" dirty="0">
                  <a:solidFill>
                    <a:srgbClr val="FFFFFF"/>
                  </a:solidFill>
                  <a:latin typeface="Muli Regular" panose="020B0604020202020204" charset="0"/>
                </a:rPr>
                <a:t>derry@deringerconsulting.com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CBE1C4-B5A4-458F-860D-B4C8B4167A0B}"/>
              </a:ext>
            </a:extLst>
          </p:cNvPr>
          <p:cNvGrpSpPr/>
          <p:nvPr/>
        </p:nvGrpSpPr>
        <p:grpSpPr>
          <a:xfrm>
            <a:off x="10693506" y="4323017"/>
            <a:ext cx="946844" cy="946844"/>
            <a:chOff x="10693506" y="4323017"/>
            <a:chExt cx="946844" cy="946844"/>
          </a:xfrm>
          <a:solidFill>
            <a:srgbClr val="2969BA"/>
          </a:solidFill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693506" y="4323017"/>
              <a:ext cx="946844" cy="946844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10831576" y="4485924"/>
              <a:ext cx="670705" cy="58293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79"/>
                </a:lnSpc>
                <a:spcBef>
                  <a:spcPct val="0"/>
                </a:spcBef>
              </a:pPr>
              <a:r>
                <a:rPr lang="en-US" sz="3599" b="1" spc="-35" dirty="0">
                  <a:solidFill>
                    <a:srgbClr val="FFFFFF"/>
                  </a:solidFill>
                  <a:latin typeface="Roboto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A332134-5C32-4D01-B5B2-32CA03B337D1}"/>
              </a:ext>
            </a:extLst>
          </p:cNvPr>
          <p:cNvGrpSpPr/>
          <p:nvPr/>
        </p:nvGrpSpPr>
        <p:grpSpPr>
          <a:xfrm>
            <a:off x="14739364" y="4323017"/>
            <a:ext cx="946844" cy="946844"/>
            <a:chOff x="14739364" y="4323017"/>
            <a:chExt cx="946844" cy="946844"/>
          </a:xfrm>
          <a:solidFill>
            <a:srgbClr val="3A89C0"/>
          </a:solidFill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4739364" y="4323017"/>
              <a:ext cx="946844" cy="946844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4877433" y="4485924"/>
              <a:ext cx="670705" cy="58293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79"/>
                </a:lnSpc>
                <a:spcBef>
                  <a:spcPct val="0"/>
                </a:spcBef>
              </a:pPr>
              <a:r>
                <a:rPr lang="en-US" sz="3599" b="1" spc="-35" dirty="0">
                  <a:solidFill>
                    <a:srgbClr val="FFFFFF"/>
                  </a:solidFill>
                  <a:latin typeface="Roboto"/>
                </a:rPr>
                <a:t>4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400000">
            <a:off x="10559374" y="7561039"/>
            <a:ext cx="1306840" cy="99646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82309B0-EA87-4301-B476-D58701694617}"/>
              </a:ext>
            </a:extLst>
          </p:cNvPr>
          <p:cNvGrpSpPr/>
          <p:nvPr/>
        </p:nvGrpSpPr>
        <p:grpSpPr>
          <a:xfrm>
            <a:off x="5400136" y="4762500"/>
            <a:ext cx="3451934" cy="3525506"/>
            <a:chOff x="5400136" y="4762500"/>
            <a:chExt cx="3451934" cy="352550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485E98-A911-410E-8E14-F63D065D9177}"/>
                </a:ext>
              </a:extLst>
            </p:cNvPr>
            <p:cNvGrpSpPr/>
            <p:nvPr/>
          </p:nvGrpSpPr>
          <p:grpSpPr>
            <a:xfrm>
              <a:off x="5410200" y="4762500"/>
              <a:ext cx="3441870" cy="3491567"/>
              <a:chOff x="5410200" y="4762500"/>
              <a:chExt cx="3441870" cy="3491567"/>
            </a:xfrm>
          </p:grpSpPr>
          <p:grpSp>
            <p:nvGrpSpPr>
              <p:cNvPr id="41" name="Group 5">
                <a:extLst>
                  <a:ext uri="{FF2B5EF4-FFF2-40B4-BE49-F238E27FC236}">
                    <a16:creationId xmlns:a16="http://schemas.microsoft.com/office/drawing/2014/main" id="{FCCDF596-BB0B-4052-A8EC-112CD75166CA}"/>
                  </a:ext>
                </a:extLst>
              </p:cNvPr>
              <p:cNvGrpSpPr/>
              <p:nvPr/>
            </p:nvGrpSpPr>
            <p:grpSpPr>
              <a:xfrm>
                <a:off x="5410200" y="4762500"/>
                <a:ext cx="3441870" cy="3491567"/>
                <a:chOff x="0" y="0"/>
                <a:chExt cx="1164287" cy="1181098"/>
              </a:xfr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grpSpPr>
            <p:sp>
              <p:nvSpPr>
                <p:cNvPr id="42" name="Freeform 6">
                  <a:extLst>
                    <a:ext uri="{FF2B5EF4-FFF2-40B4-BE49-F238E27FC236}">
                      <a16:creationId xmlns:a16="http://schemas.microsoft.com/office/drawing/2014/main" id="{2FF675BE-3E61-4806-AC05-ECD4FB94CF2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64287" cy="118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87" h="1181098">
                      <a:moveTo>
                        <a:pt x="1039827" y="1181098"/>
                      </a:moveTo>
                      <a:lnTo>
                        <a:pt x="124460" y="1181098"/>
                      </a:lnTo>
                      <a:cubicBezTo>
                        <a:pt x="55880" y="1181098"/>
                        <a:pt x="0" y="1125218"/>
                        <a:pt x="0" y="1056638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039827" y="0"/>
                      </a:lnTo>
                      <a:cubicBezTo>
                        <a:pt x="1108407" y="0"/>
                        <a:pt x="1164287" y="55880"/>
                        <a:pt x="1164287" y="124460"/>
                      </a:cubicBezTo>
                      <a:lnTo>
                        <a:pt x="1164287" y="1056638"/>
                      </a:lnTo>
                      <a:cubicBezTo>
                        <a:pt x="1164287" y="1125218"/>
                        <a:pt x="1108407" y="1181098"/>
                        <a:pt x="1039827" y="1181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AB6FBA-5081-4E65-B0E7-19688DFB7889}"/>
                  </a:ext>
                </a:extLst>
              </p:cNvPr>
              <p:cNvSpPr/>
              <p:nvPr/>
            </p:nvSpPr>
            <p:spPr>
              <a:xfrm>
                <a:off x="5410200" y="5509254"/>
                <a:ext cx="3286664" cy="235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3639"/>
                  </a:lnSpc>
                </a:pPr>
                <a:r>
                  <a:rPr lang="en-US" sz="2400" spc="51" dirty="0">
                    <a:solidFill>
                      <a:srgbClr val="14110F"/>
                    </a:solidFill>
                    <a:latin typeface="Muli Regular" panose="020B0604020202020204" charset="0"/>
                    <a:ea typeface="Roboto Bold" panose="02000000000000000000" pitchFamily="2" charset="0"/>
                  </a:rPr>
                  <a:t>Attendees enjoy complementary Starbucks Gift Cards from Deringer Consulting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294A61-6805-4EFF-84EB-691010CB8B74}"/>
                </a:ext>
              </a:extLst>
            </p:cNvPr>
            <p:cNvGrpSpPr/>
            <p:nvPr/>
          </p:nvGrpSpPr>
          <p:grpSpPr>
            <a:xfrm>
              <a:off x="5400136" y="4796439"/>
              <a:ext cx="3441870" cy="3491567"/>
              <a:chOff x="5400136" y="4796439"/>
              <a:chExt cx="3441870" cy="3491567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5400136" y="4796439"/>
                <a:ext cx="3441870" cy="3491567"/>
                <a:chOff x="0" y="0"/>
                <a:chExt cx="1164287" cy="1181098"/>
              </a:xfrm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164287" cy="118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87" h="1181098">
                      <a:moveTo>
                        <a:pt x="1039827" y="1181098"/>
                      </a:moveTo>
                      <a:lnTo>
                        <a:pt x="124460" y="1181098"/>
                      </a:lnTo>
                      <a:cubicBezTo>
                        <a:pt x="55880" y="1181098"/>
                        <a:pt x="0" y="1125218"/>
                        <a:pt x="0" y="1056638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039827" y="0"/>
                      </a:lnTo>
                      <a:cubicBezTo>
                        <a:pt x="1108407" y="0"/>
                        <a:pt x="1164287" y="55880"/>
                        <a:pt x="1164287" y="124460"/>
                      </a:cubicBezTo>
                      <a:lnTo>
                        <a:pt x="1164287" y="1056638"/>
                      </a:lnTo>
                      <a:cubicBezTo>
                        <a:pt x="1164287" y="1125218"/>
                        <a:pt x="1108407" y="1181098"/>
                        <a:pt x="1039827" y="1181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EC6A4AD-3E28-7445-B925-14DD12BDA637}"/>
                  </a:ext>
                </a:extLst>
              </p:cNvPr>
              <p:cNvSpPr/>
              <p:nvPr/>
            </p:nvSpPr>
            <p:spPr>
              <a:xfrm>
                <a:off x="5500923" y="6024507"/>
                <a:ext cx="3286664" cy="1431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 algn="ctr">
                  <a:lnSpc>
                    <a:spcPts val="3639"/>
                  </a:lnSpc>
                </a:pPr>
                <a:r>
                  <a:rPr lang="en-US" sz="2400" spc="51" dirty="0">
                    <a:solidFill>
                      <a:srgbClr val="14110F"/>
                    </a:solidFill>
                    <a:latin typeface="Muli Regular" panose="020B0604020202020204" charset="0"/>
                  </a:rPr>
                  <a:t>Invite a board member or a colleague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546BF5-E074-4A4C-8947-81CA4CCE4519}"/>
              </a:ext>
            </a:extLst>
          </p:cNvPr>
          <p:cNvGrpSpPr/>
          <p:nvPr/>
        </p:nvGrpSpPr>
        <p:grpSpPr>
          <a:xfrm>
            <a:off x="6553200" y="4305300"/>
            <a:ext cx="946844" cy="946844"/>
            <a:chOff x="6647649" y="4323017"/>
            <a:chExt cx="946844" cy="946844"/>
          </a:xfrm>
          <a:solidFill>
            <a:srgbClr val="17469F"/>
          </a:solidFill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6647649" y="4323017"/>
              <a:ext cx="946844" cy="9468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785719" y="4485924"/>
              <a:ext cx="670705" cy="58293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79"/>
                </a:lnSpc>
                <a:spcBef>
                  <a:spcPct val="0"/>
                </a:spcBef>
              </a:pPr>
              <a:r>
                <a:rPr lang="en-US" sz="3599" b="1" spc="-35" dirty="0">
                  <a:solidFill>
                    <a:srgbClr val="FFFFFF"/>
                  </a:solidFill>
                  <a:latin typeface="Roboto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097" y="6825328"/>
            <a:ext cx="4229535" cy="784255"/>
            <a:chOff x="190286" y="17583"/>
            <a:chExt cx="3390978" cy="506284"/>
          </a:xfrm>
          <a:effectLst>
            <a:outerShdw blurRad="50800" dist="88900" dir="5400000" algn="ctr" rotWithShape="0">
              <a:schemeClr val="tx1"/>
            </a:outerShdw>
          </a:effectLst>
        </p:grpSpPr>
        <p:sp>
          <p:nvSpPr>
            <p:cNvPr id="3" name="Freeform 3"/>
            <p:cNvSpPr/>
            <p:nvPr/>
          </p:nvSpPr>
          <p:spPr>
            <a:xfrm>
              <a:off x="190286" y="17583"/>
              <a:ext cx="3390978" cy="506284"/>
            </a:xfrm>
            <a:custGeom>
              <a:avLst/>
              <a:gdLst/>
              <a:ahLst/>
              <a:cxnLst/>
              <a:rect l="l" t="t" r="r" b="b"/>
              <a:pathLst>
                <a:path w="3390978" h="506284">
                  <a:moveTo>
                    <a:pt x="252730" y="0"/>
                  </a:moveTo>
                  <a:lnTo>
                    <a:pt x="3138247" y="0"/>
                  </a:lnTo>
                  <a:cubicBezTo>
                    <a:pt x="3277947" y="0"/>
                    <a:pt x="3390978" y="113215"/>
                    <a:pt x="3390978" y="253143"/>
                  </a:cubicBezTo>
                  <a:cubicBezTo>
                    <a:pt x="3390978" y="393070"/>
                    <a:pt x="3277947" y="506285"/>
                    <a:pt x="3138247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54627" y="6852736"/>
            <a:ext cx="3604473" cy="61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4000" b="1" spc="119" dirty="0">
                <a:solidFill>
                  <a:srgbClr val="166088"/>
                </a:solidFill>
                <a:latin typeface="Muli Regular" panose="020B0604020202020204" charset="0"/>
              </a:rPr>
              <a:t>Nov. 30,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0719" y="1491798"/>
            <a:ext cx="8699697" cy="413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spc="-179" dirty="0">
                <a:solidFill>
                  <a:srgbClr val="100F0D"/>
                </a:solidFill>
                <a:latin typeface="Roboto Bold"/>
              </a:rPr>
              <a:t>Gems for a Winning Capital Campaign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5826" y="9414247"/>
            <a:ext cx="15713474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200" b="1" dirty="0">
                <a:solidFill>
                  <a:srgbClr val="FFFFFF"/>
                </a:solidFill>
                <a:latin typeface="Muli Regular" panose="020B0604020202020204" charset="0"/>
              </a:rPr>
              <a:t>Nonprofit Montgomery and Deringer Consulting, LLC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904712"/>
            <a:ext cx="794162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 b="1" spc="30" dirty="0">
                <a:solidFill>
                  <a:srgbClr val="E0EC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Phone Number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5395862"/>
            <a:ext cx="7941629" cy="53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spc="30" dirty="0">
                <a:solidFill>
                  <a:srgbClr val="2F2535"/>
                </a:solidFill>
                <a:latin typeface="Muli Regular" panose="020B0604020202020204" charset="0"/>
              </a:rPr>
              <a:t>202.494.9170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6279784"/>
            <a:ext cx="794162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 b="1" spc="30" dirty="0">
                <a:solidFill>
                  <a:srgbClr val="E0EC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Address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6785096"/>
            <a:ext cx="7941629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99"/>
              </a:lnSpc>
              <a:spcBef>
                <a:spcPct val="0"/>
              </a:spcBef>
            </a:pPr>
            <a:r>
              <a:rPr lang="en-US" sz="3200" spc="29" dirty="0">
                <a:solidFill>
                  <a:srgbClr val="2F2535"/>
                </a:solidFill>
                <a:latin typeface="Muli Regular" panose="020B0604020202020204" charset="0"/>
                <a:ea typeface="Roboto Bold" panose="02000000000000000000" pitchFamily="2" charset="0"/>
              </a:rPr>
              <a:t>derry@deringerconsulting.com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7654856"/>
            <a:ext cx="794162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 b="1" spc="30" dirty="0">
                <a:solidFill>
                  <a:srgbClr val="E0EC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8160168"/>
            <a:ext cx="7941629" cy="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99"/>
              </a:lnSpc>
              <a:spcBef>
                <a:spcPct val="0"/>
              </a:spcBef>
            </a:pPr>
            <a:r>
              <a:rPr lang="en-US" sz="3200" spc="29" dirty="0">
                <a:solidFill>
                  <a:srgbClr val="2F2535"/>
                </a:solidFill>
                <a:latin typeface="Muli Regular" panose="020B0604020202020204" charset="0"/>
              </a:rPr>
              <a:t>www.deringerconsulting.com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144000" y="3086100"/>
            <a:ext cx="8850476" cy="1380147"/>
          </a:xfrm>
          <a:prstGeom prst="rect">
            <a:avLst/>
          </a:prstGeom>
          <a:solidFill>
            <a:srgbClr val="166088"/>
          </a:solidFill>
        </p:spPr>
      </p:sp>
      <p:sp>
        <p:nvSpPr>
          <p:cNvPr id="15" name="TextBox 15"/>
          <p:cNvSpPr txBox="1"/>
          <p:nvPr/>
        </p:nvSpPr>
        <p:spPr>
          <a:xfrm>
            <a:off x="9356650" y="3233204"/>
            <a:ext cx="8637825" cy="109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1"/>
              </a:lnSpc>
            </a:pPr>
            <a:r>
              <a:rPr lang="en-US" sz="3500" b="1" spc="67" dirty="0">
                <a:solidFill>
                  <a:srgbClr val="FFFFFF"/>
                </a:solidFill>
                <a:latin typeface="Muli Regular" panose="020B0604020202020204" charset="0"/>
              </a:rPr>
              <a:t>Derry Deringer, Principal </a:t>
            </a:r>
          </a:p>
          <a:p>
            <a:pPr>
              <a:lnSpc>
                <a:spcPts val="4351"/>
              </a:lnSpc>
            </a:pPr>
            <a:r>
              <a:rPr lang="en-US" sz="3500" b="1" spc="41" dirty="0">
                <a:solidFill>
                  <a:srgbClr val="FFFFFF"/>
                </a:solidFill>
                <a:latin typeface="Muli Regular" panose="020B0604020202020204" charset="0"/>
              </a:rPr>
              <a:t>Deringer Consulting, LLC</a:t>
            </a:r>
          </a:p>
        </p:txBody>
      </p:sp>
      <p:sp>
        <p:nvSpPr>
          <p:cNvPr id="16" name="AutoShape 16"/>
          <p:cNvSpPr/>
          <p:nvPr/>
        </p:nvSpPr>
        <p:spPr>
          <a:xfrm>
            <a:off x="-111837" y="9210675"/>
            <a:ext cx="184093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8" descr="Nonprofit Montgomery Logo">
            <a:extLst>
              <a:ext uri="{FF2B5EF4-FFF2-40B4-BE49-F238E27FC236}">
                <a16:creationId xmlns:a16="http://schemas.microsoft.com/office/drawing/2014/main" id="{2BA897D8-B42E-9F49-8CF4-934456EF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16" y="313088"/>
            <a:ext cx="3954429" cy="9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481</Words>
  <Application>Microsoft Macintosh PowerPoint</Application>
  <PresentationFormat>Custom</PresentationFormat>
  <Paragraphs>157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Roboto Bold</vt:lpstr>
      <vt:lpstr>Century Gothic</vt:lpstr>
      <vt:lpstr>Muli Regular</vt:lpstr>
      <vt:lpstr>Roboto</vt:lpstr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PANDEMIC</dc:title>
  <dc:creator>Aghogh</dc:creator>
  <cp:lastModifiedBy>Derry Deringer</cp:lastModifiedBy>
  <cp:revision>48</cp:revision>
  <dcterms:created xsi:type="dcterms:W3CDTF">2006-08-16T00:00:00Z</dcterms:created>
  <dcterms:modified xsi:type="dcterms:W3CDTF">2022-11-03T16:15:07Z</dcterms:modified>
  <dc:identifier>DAEkTVcxUZU</dc:identifier>
</cp:coreProperties>
</file>