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563" r:id="rId5"/>
    <p:sldId id="564" r:id="rId6"/>
    <p:sldId id="566" r:id="rId7"/>
    <p:sldId id="556" r:id="rId8"/>
    <p:sldId id="528" r:id="rId9"/>
    <p:sldId id="558" r:id="rId10"/>
    <p:sldId id="537" r:id="rId11"/>
    <p:sldId id="549" r:id="rId12"/>
    <p:sldId id="555" r:id="rId13"/>
    <p:sldId id="541" r:id="rId14"/>
    <p:sldId id="550" r:id="rId15"/>
    <p:sldId id="559" r:id="rId16"/>
    <p:sldId id="552" r:id="rId17"/>
    <p:sldId id="553" r:id="rId18"/>
    <p:sldId id="567" r:id="rId19"/>
    <p:sldId id="540" r:id="rId20"/>
    <p:sldId id="560" r:id="rId21"/>
    <p:sldId id="561" r:id="rId22"/>
    <p:sldId id="568" r:id="rId23"/>
    <p:sldId id="539" r:id="rId24"/>
    <p:sldId id="547" r:id="rId25"/>
    <p:sldId id="534" r:id="rId26"/>
    <p:sldId id="542" r:id="rId27"/>
    <p:sldId id="535" r:id="rId28"/>
    <p:sldId id="546" r:id="rId29"/>
    <p:sldId id="562" r:id="rId30"/>
    <p:sldId id="516" r:id="rId31"/>
    <p:sldId id="57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3EFA6D-F595-0E8D-86B3-8508EC7A555A}" name="Tameka Payton" initials="TP" userId="Tameka Payt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 Payton" initials="DP" lastIdx="2" clrIdx="0">
    <p:extLst>
      <p:ext uri="{19B8F6BF-5375-455C-9EA6-DF929625EA0E}">
        <p15:presenceInfo xmlns:p15="http://schemas.microsoft.com/office/powerpoint/2012/main" userId="Dr. Payton" providerId="None"/>
      </p:ext>
    </p:extLst>
  </p:cmAuthor>
  <p:cmAuthor id="2" name="Anthony Parker, Jr" initials="AJ" lastIdx="3" clrIdx="1">
    <p:extLst>
      <p:ext uri="{19B8F6BF-5375-455C-9EA6-DF929625EA0E}">
        <p15:presenceInfo xmlns:p15="http://schemas.microsoft.com/office/powerpoint/2012/main" userId="S::aparker@psychometricsolutions.org::8232cbe7-3ca8-47a9-92d3-5a55fc1b80ca" providerId="AD"/>
      </p:ext>
    </p:extLst>
  </p:cmAuthor>
  <p:cmAuthor id="3" name="Tameka Payton" initials="TP" lastIdx="2" clrIdx="2">
    <p:extLst>
      <p:ext uri="{19B8F6BF-5375-455C-9EA6-DF929625EA0E}">
        <p15:presenceInfo xmlns:p15="http://schemas.microsoft.com/office/powerpoint/2012/main" userId="S::tpayton@psychometricsolutions.org::4f2a62bc-8d4b-4f97-8cb0-402a4ce4f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AADB5-564E-477A-B2F4-F6AFEE040A70}" v="7" dt="2022-06-01T23:10:17.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171" autoAdjust="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xml"/></Relationships>

</file>

<file path=ppt/charts/_rels/chart22.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c:v>
                </c:pt>
              </c:strCache>
            </c:strRef>
          </c:tx>
          <c:spPr>
            <a:solidFill>
              <a:schemeClr val="accent1"/>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0F-4409-B120-C75DBC438E55}"/>
                </c:ext>
              </c:extLst>
            </c:dLbl>
            <c:dLbl>
              <c:idx val="1"/>
              <c:layout>
                <c:manualLayout>
                  <c:x val="-6.5005417118093175E-3"/>
                  <c:y val="1.2631578947368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0F-4409-B120-C75DBC438E55}"/>
                </c:ext>
              </c:extLst>
            </c:dLbl>
            <c:dLbl>
              <c:idx val="2"/>
              <c:layout>
                <c:manualLayout>
                  <c:x val="-6.5005417118093175E-3"/>
                  <c:y val="8.421052631578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0F-4409-B120-C75DBC438E55}"/>
                </c:ext>
              </c:extLst>
            </c:dLbl>
            <c:dLbl>
              <c:idx val="3"/>
              <c:layout>
                <c:manualLayout>
                  <c:x val="-2.3835319609967497E-2"/>
                  <c:y val="8.4210526315789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0F-4409-B120-C75DBC438E55}"/>
                </c:ext>
              </c:extLst>
            </c:dLbl>
            <c:dLbl>
              <c:idx val="4"/>
              <c:layout>
                <c:manualLayout>
                  <c:x val="-2.600216684723727E-2"/>
                  <c:y val="1.263157894736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0F-4409-B120-C75DBC438E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Central Region</c:v>
                </c:pt>
                <c:pt idx="1">
                  <c:v>DC Metro Region</c:v>
                </c:pt>
                <c:pt idx="2">
                  <c:v>Eastern Region</c:v>
                </c:pt>
                <c:pt idx="3">
                  <c:v>Midshore Region</c:v>
                </c:pt>
                <c:pt idx="4">
                  <c:v>Western Region</c:v>
                </c:pt>
              </c:strCache>
            </c:strRef>
          </c:cat>
          <c:val>
            <c:numRef>
              <c:f>Sheet1!$B$2:$B$6</c:f>
              <c:numCache>
                <c:formatCode>_("$"* #,##0_);_("$"* \(#,##0\);_("$"* "-"_);_(@_)</c:formatCode>
                <c:ptCount val="5"/>
                <c:pt idx="0">
                  <c:v>109253.52112676056</c:v>
                </c:pt>
                <c:pt idx="1">
                  <c:v>103306.45161290323</c:v>
                </c:pt>
                <c:pt idx="2">
                  <c:v>82454.545454545456</c:v>
                </c:pt>
                <c:pt idx="3">
                  <c:v>90666.666666666672</c:v>
                </c:pt>
                <c:pt idx="4">
                  <c:v>87526.31578947368</c:v>
                </c:pt>
              </c:numCache>
            </c:numRef>
          </c:val>
          <c:extLst>
            <c:ext xmlns:c16="http://schemas.microsoft.com/office/drawing/2014/chart" uri="{C3380CC4-5D6E-409C-BE32-E72D297353CC}">
              <c16:uniqueId val="{00000005-E20F-4409-B120-C75DBC438E55}"/>
            </c:ext>
          </c:extLst>
        </c:ser>
        <c:ser>
          <c:idx val="1"/>
          <c:order val="1"/>
          <c:tx>
            <c:strRef>
              <c:f>Sheet1!$C$1</c:f>
              <c:strCache>
                <c:ptCount val="1"/>
                <c:pt idx="0">
                  <c:v>Median</c:v>
                </c:pt>
              </c:strCache>
            </c:strRef>
          </c:tx>
          <c:spPr>
            <a:solidFill>
              <a:srgbClr val="00B0F0"/>
            </a:solidFill>
            <a:ln>
              <a:noFill/>
            </a:ln>
            <a:effectLst/>
          </c:spPr>
          <c:invertIfNegative val="0"/>
          <c:dLbls>
            <c:dLbl>
              <c:idx val="0"/>
              <c:layout>
                <c:manualLayout>
                  <c:x val="2.600216684723727E-2"/>
                  <c:y val="-8.421052631578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0F-4409-B120-C75DBC438E55}"/>
                </c:ext>
              </c:extLst>
            </c:dLbl>
            <c:dLbl>
              <c:idx val="1"/>
              <c:layout>
                <c:manualLayout>
                  <c:x val="2.1668472372697724E-2"/>
                  <c:y val="-5.8947368421052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0F-4409-B120-C75DBC438E55}"/>
                </c:ext>
              </c:extLst>
            </c:dLbl>
            <c:dLbl>
              <c:idx val="2"/>
              <c:layout>
                <c:manualLayout>
                  <c:x val="2.3835319609967497E-2"/>
                  <c:y val="-0.10105263157894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0F-4409-B120-C75DBC438E55}"/>
                </c:ext>
              </c:extLst>
            </c:dLbl>
            <c:dLbl>
              <c:idx val="3"/>
              <c:layout>
                <c:manualLayout>
                  <c:x val="2.8169014084507043E-2"/>
                  <c:y val="-0.13052631578947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0F-4409-B120-C75DBC438E55}"/>
                </c:ext>
              </c:extLst>
            </c:dLbl>
            <c:dLbl>
              <c:idx val="4"/>
              <c:layout>
                <c:manualLayout>
                  <c:x val="1.9501625135427872E-2"/>
                  <c:y val="-8.421052631578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0F-4409-B120-C75DBC438E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Central Region</c:v>
                </c:pt>
                <c:pt idx="1">
                  <c:v>DC Metro Region</c:v>
                </c:pt>
                <c:pt idx="2">
                  <c:v>Eastern Region</c:v>
                </c:pt>
                <c:pt idx="3">
                  <c:v>Midshore Region</c:v>
                </c:pt>
                <c:pt idx="4">
                  <c:v>Western Region</c:v>
                </c:pt>
              </c:strCache>
            </c:strRef>
          </c:cat>
          <c:val>
            <c:numRef>
              <c:f>Sheet1!$C$2:$C$6</c:f>
              <c:numCache>
                <c:formatCode>_("$"* #,##0_);_("$"* \(#,##0\);_("$"* "-"_);_(@_)</c:formatCode>
                <c:ptCount val="5"/>
                <c:pt idx="0">
                  <c:v>100500</c:v>
                </c:pt>
                <c:pt idx="1">
                  <c:v>98000</c:v>
                </c:pt>
                <c:pt idx="2">
                  <c:v>78000</c:v>
                </c:pt>
                <c:pt idx="3">
                  <c:v>87000</c:v>
                </c:pt>
                <c:pt idx="4">
                  <c:v>80000</c:v>
                </c:pt>
              </c:numCache>
            </c:numRef>
          </c:val>
          <c:extLst>
            <c:ext xmlns:c16="http://schemas.microsoft.com/office/drawing/2014/chart" uri="{C3380CC4-5D6E-409C-BE32-E72D297353CC}">
              <c16:uniqueId val="{0000000B-E20F-4409-B120-C75DBC438E55}"/>
            </c:ext>
          </c:extLst>
        </c:ser>
        <c:dLbls>
          <c:showLegendKey val="0"/>
          <c:showVal val="0"/>
          <c:showCatName val="0"/>
          <c:showSerName val="0"/>
          <c:showPercent val="0"/>
          <c:showBubbleSize val="0"/>
        </c:dLbls>
        <c:gapWidth val="219"/>
        <c:overlap val="-27"/>
        <c:axId val="1631958831"/>
        <c:axId val="1631958415"/>
      </c:barChart>
      <c:catAx>
        <c:axId val="16319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31958415"/>
        <c:crosses val="autoZero"/>
        <c:auto val="1"/>
        <c:lblAlgn val="ctr"/>
        <c:lblOffset val="100"/>
        <c:noMultiLvlLbl val="0"/>
      </c:catAx>
      <c:valAx>
        <c:axId val="1631958415"/>
        <c:scaling>
          <c:orientation val="minMax"/>
          <c:max val="150000"/>
          <c:min val="100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3195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Service Type - Montgomery County</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A3BA-4421-93E2-09932B0A4DE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A3BA-4421-93E2-09932B0A4DE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3BA-4421-93E2-09932B0A4DE6}"/>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7-A3BA-4421-93E2-09932B0A4DE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3BA-4421-93E2-09932B0A4DE6}"/>
              </c:ext>
            </c:extLst>
          </c:dPt>
          <c:dLbls>
            <c:dLbl>
              <c:idx val="0"/>
              <c:layout>
                <c:manualLayout>
                  <c:x val="7.1406593564255452E-2"/>
                  <c:y val="-4.136147650700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A-4421-93E2-09932B0A4DE6}"/>
                </c:ext>
              </c:extLst>
            </c:dLbl>
            <c:dLbl>
              <c:idx val="1"/>
              <c:layout>
                <c:manualLayout>
                  <c:x val="-3.4472148617226819E-2"/>
                  <c:y val="9.3063322140765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BA-4421-93E2-09932B0A4DE6}"/>
                </c:ext>
              </c:extLst>
            </c:dLbl>
            <c:dLbl>
              <c:idx val="2"/>
              <c:layout>
                <c:manualLayout>
                  <c:x val="-6.4019704574849637E-2"/>
                  <c:y val="3.1021107380255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BA-4421-93E2-09932B0A4DE6}"/>
                </c:ext>
              </c:extLst>
            </c:dLbl>
            <c:dLbl>
              <c:idx val="3"/>
              <c:layout>
                <c:manualLayout>
                  <c:x val="-8.1255778883462998E-2"/>
                  <c:y val="-5.5148635342676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BA-4421-93E2-09932B0A4DE6}"/>
                </c:ext>
              </c:extLst>
            </c:dLbl>
            <c:dLbl>
              <c:idx val="4"/>
              <c:layout>
                <c:manualLayout>
                  <c:x val="-7.3868889894057278E-3"/>
                  <c:y val="-6.548900446942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3BA-4421-93E2-09932B0A4D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Human Services</c:v>
                </c:pt>
                <c:pt idx="1">
                  <c:v>Education</c:v>
                </c:pt>
                <c:pt idx="2">
                  <c:v>Health</c:v>
                </c:pt>
                <c:pt idx="3">
                  <c:v>Public/Societal Benefit</c:v>
                </c:pt>
                <c:pt idx="4">
                  <c:v>Arts, Culture, &amp; Humanities</c:v>
                </c:pt>
              </c:strCache>
            </c:strRef>
          </c:cat>
          <c:val>
            <c:numRef>
              <c:f>Sheet1!$B$2:$B$6</c:f>
              <c:numCache>
                <c:formatCode>General</c:formatCode>
                <c:ptCount val="5"/>
                <c:pt idx="0">
                  <c:v>0.32</c:v>
                </c:pt>
                <c:pt idx="1">
                  <c:v>0.17</c:v>
                </c:pt>
                <c:pt idx="2">
                  <c:v>0.11</c:v>
                </c:pt>
                <c:pt idx="3">
                  <c:v>0.14000000000000001</c:v>
                </c:pt>
                <c:pt idx="4">
                  <c:v>0.1</c:v>
                </c:pt>
              </c:numCache>
            </c:numRef>
          </c:val>
          <c:extLst>
            <c:ext xmlns:c16="http://schemas.microsoft.com/office/drawing/2014/chart" uri="{C3380CC4-5D6E-409C-BE32-E72D297353CC}">
              <c16:uniqueId val="{0000000A-A3BA-4421-93E2-09932B0A4DE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Montgomery County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Under $1M</c:v>
                </c:pt>
                <c:pt idx="1">
                  <c:v>Between $1 - $5 Million</c:v>
                </c:pt>
                <c:pt idx="2">
                  <c:v>Over $5 Million</c:v>
                </c:pt>
              </c:strCache>
            </c:strRef>
          </c:cat>
          <c:val>
            <c:numRef>
              <c:f>Sheet1!$B$2:$B$4</c:f>
              <c:numCache>
                <c:formatCode>General</c:formatCode>
                <c:ptCount val="3"/>
                <c:pt idx="0">
                  <c:v>0.13</c:v>
                </c:pt>
                <c:pt idx="1">
                  <c:v>0.24</c:v>
                </c:pt>
                <c:pt idx="2">
                  <c:v>0.63</c:v>
                </c:pt>
              </c:numCache>
            </c:numRef>
          </c:val>
          <c:extLst>
            <c:ext xmlns:c16="http://schemas.microsoft.com/office/drawing/2014/chart" uri="{C3380CC4-5D6E-409C-BE32-E72D297353CC}">
              <c16:uniqueId val="{00000000-CA70-434B-8777-2D2710F8DEA3}"/>
            </c:ext>
          </c:extLst>
        </c:ser>
        <c:ser>
          <c:idx val="1"/>
          <c:order val="1"/>
          <c:tx>
            <c:strRef>
              <c:f>Sheet1!$C$1</c:f>
              <c:strCache>
                <c:ptCount val="1"/>
                <c:pt idx="0">
                  <c:v>2021 MD Nonprofit Survey &amp; Benefits Study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Under $1M</c:v>
                </c:pt>
                <c:pt idx="1">
                  <c:v>Between $1 - $5 Million</c:v>
                </c:pt>
                <c:pt idx="2">
                  <c:v>Over $5 Million</c:v>
                </c:pt>
              </c:strCache>
            </c:strRef>
          </c:cat>
          <c:val>
            <c:numRef>
              <c:f>Sheet1!$C$2:$C$4</c:f>
              <c:numCache>
                <c:formatCode>General</c:formatCode>
                <c:ptCount val="3"/>
                <c:pt idx="0">
                  <c:v>0.35</c:v>
                </c:pt>
                <c:pt idx="1">
                  <c:v>0.41</c:v>
                </c:pt>
                <c:pt idx="2">
                  <c:v>0.24</c:v>
                </c:pt>
              </c:numCache>
            </c:numRef>
          </c:val>
          <c:extLst>
            <c:ext xmlns:c16="http://schemas.microsoft.com/office/drawing/2014/chart" uri="{C3380CC4-5D6E-409C-BE32-E72D297353CC}">
              <c16:uniqueId val="{00000001-CA70-434B-8777-2D2710F8DEA3}"/>
            </c:ext>
          </c:extLst>
        </c:ser>
        <c:dLbls>
          <c:showLegendKey val="0"/>
          <c:showVal val="0"/>
          <c:showCatName val="0"/>
          <c:showSerName val="0"/>
          <c:showPercent val="0"/>
          <c:showBubbleSize val="0"/>
        </c:dLbls>
        <c:gapWidth val="100"/>
        <c:overlap val="-24"/>
        <c:axId val="39208592"/>
        <c:axId val="39217328"/>
      </c:barChart>
      <c:catAx>
        <c:axId val="392085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217328"/>
        <c:crosses val="autoZero"/>
        <c:auto val="1"/>
        <c:lblAlgn val="ctr"/>
        <c:lblOffset val="100"/>
        <c:noMultiLvlLbl val="0"/>
      </c:catAx>
      <c:valAx>
        <c:axId val="3921732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920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200" dirty="0">
                <a:solidFill>
                  <a:sysClr val="windowText" lastClr="000000"/>
                </a:solidFill>
              </a:rPr>
              <a:t>Offers Health Insurance in Montgomery County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Sheet1!$B$1</c:f>
              <c:strCache>
                <c:ptCount val="1"/>
                <c:pt idx="0">
                  <c:v>Health Insurance </c:v>
                </c:pt>
              </c:strCache>
            </c:strRef>
          </c:tx>
          <c:dPt>
            <c:idx val="0"/>
            <c:bubble3D val="0"/>
            <c:explosion val="28"/>
            <c:spPr>
              <a:solidFill>
                <a:srgbClr val="92D050"/>
              </a:solidFill>
              <a:ln w="19050">
                <a:solidFill>
                  <a:schemeClr val="lt1"/>
                </a:solidFill>
              </a:ln>
              <a:effectLst/>
            </c:spPr>
            <c:extLst>
              <c:ext xmlns:c16="http://schemas.microsoft.com/office/drawing/2014/chart" uri="{C3380CC4-5D6E-409C-BE32-E72D297353CC}">
                <c16:uniqueId val="{00000001-A3EA-4B8C-B8DB-A991173306C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3EA-4B8C-B8DB-A991173306C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A3EA-4B8C-B8DB-A991173306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Offers Health Insurance to Family Members</a:t>
            </a:r>
            <a:r>
              <a:rPr lang="en-US" baseline="0" dirty="0">
                <a:solidFill>
                  <a:sysClr val="windowText" lastClr="000000"/>
                </a:solidFill>
              </a:rPr>
              <a:t> in Montgomery County</a:t>
            </a:r>
            <a:r>
              <a:rPr lang="en-US" dirty="0">
                <a:solidFill>
                  <a:sysClr val="windowText" lastClr="000000"/>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Sheet1!$B$1</c:f>
              <c:strCache>
                <c:ptCount val="1"/>
                <c:pt idx="0">
                  <c:v>Offers Dental Insurance </c:v>
                </c:pt>
              </c:strCache>
            </c:strRef>
          </c:tx>
          <c:dPt>
            <c:idx val="0"/>
            <c:bubble3D val="0"/>
            <c:explosion val="26"/>
            <c:spPr>
              <a:solidFill>
                <a:srgbClr val="92D050"/>
              </a:solidFill>
              <a:ln w="19050">
                <a:solidFill>
                  <a:schemeClr val="lt1"/>
                </a:solidFill>
              </a:ln>
              <a:effectLst/>
            </c:spPr>
            <c:extLst>
              <c:ext xmlns:c16="http://schemas.microsoft.com/office/drawing/2014/chart" uri="{C3380CC4-5D6E-409C-BE32-E72D297353CC}">
                <c16:uniqueId val="{00000001-06F6-4180-BAF8-75C20E74652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6F6-4180-BAF8-75C20E7465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06F6-4180-BAF8-75C20E74652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Offers Dental Insurance in Montgomery</a:t>
            </a:r>
            <a:r>
              <a:rPr lang="en-US" baseline="0" dirty="0"/>
              <a:t> County</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Sheet1!$B$1</c:f>
              <c:strCache>
                <c:ptCount val="1"/>
                <c:pt idx="0">
                  <c:v>Offers Dental Insurance </c:v>
                </c:pt>
              </c:strCache>
            </c:strRef>
          </c:tx>
          <c:explosion val="18"/>
          <c:dPt>
            <c:idx val="0"/>
            <c:bubble3D val="0"/>
            <c:explosion val="0"/>
            <c:spPr>
              <a:solidFill>
                <a:schemeClr val="accent6"/>
              </a:solidFill>
              <a:ln w="19050">
                <a:solidFill>
                  <a:schemeClr val="lt1"/>
                </a:solidFill>
              </a:ln>
              <a:effectLst/>
            </c:spPr>
            <c:extLst>
              <c:ext xmlns:c16="http://schemas.microsoft.com/office/drawing/2014/chart" uri="{C3380CC4-5D6E-409C-BE32-E72D297353CC}">
                <c16:uniqueId val="{00000001-0AC0-470F-89C7-8843E0F1E06D}"/>
              </c:ext>
            </c:extLst>
          </c:dPt>
          <c:dPt>
            <c:idx val="1"/>
            <c:bubble3D val="0"/>
            <c:explosion val="7"/>
            <c:spPr>
              <a:solidFill>
                <a:srgbClr val="92D050"/>
              </a:solidFill>
              <a:ln w="19050">
                <a:solidFill>
                  <a:schemeClr val="lt1"/>
                </a:solidFill>
              </a:ln>
              <a:effectLst/>
            </c:spPr>
            <c:extLst>
              <c:ext xmlns:c16="http://schemas.microsoft.com/office/drawing/2014/chart" uri="{C3380CC4-5D6E-409C-BE32-E72D297353CC}">
                <c16:uniqueId val="{00000003-0AC0-470F-89C7-8843E0F1E06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0.5</c:v>
                </c:pt>
                <c:pt idx="1">
                  <c:v>0.5</c:v>
                </c:pt>
              </c:numCache>
            </c:numRef>
          </c:val>
          <c:extLst>
            <c:ext xmlns:c16="http://schemas.microsoft.com/office/drawing/2014/chart" uri="{C3380CC4-5D6E-409C-BE32-E72D297353CC}">
              <c16:uniqueId val="{00000004-0AC0-470F-89C7-8843E0F1E06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Offers Dental Insurance in the 2021 MD Survey and Benefits Study</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Sheet1!$B$1</c:f>
              <c:strCache>
                <c:ptCount val="1"/>
                <c:pt idx="0">
                  <c:v>Offers Dental Insurance </c:v>
                </c:pt>
              </c:strCache>
            </c:strRef>
          </c:tx>
          <c:explosion val="18"/>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948-4D8C-AB65-9254CCAA1A4A}"/>
              </c:ext>
            </c:extLst>
          </c:dPt>
          <c:dPt>
            <c:idx val="1"/>
            <c:bubble3D val="0"/>
            <c:explosion val="0"/>
            <c:spPr>
              <a:solidFill>
                <a:srgbClr val="92D050"/>
              </a:solidFill>
              <a:ln w="19050">
                <a:solidFill>
                  <a:schemeClr val="lt1"/>
                </a:solidFill>
              </a:ln>
              <a:effectLst/>
            </c:spPr>
            <c:extLst>
              <c:ext xmlns:c16="http://schemas.microsoft.com/office/drawing/2014/chart" uri="{C3380CC4-5D6E-409C-BE32-E72D297353CC}">
                <c16:uniqueId val="{00000003-D948-4D8C-AB65-9254CCAA1A4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4-D948-4D8C-AB65-9254CCAA1A4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554927916619123E-2"/>
          <c:y val="9.0931494805166102E-2"/>
          <c:w val="0.36717999923922551"/>
          <c:h val="0.76184543672278748"/>
        </c:manualLayout>
      </c:layout>
      <c:pieChart>
        <c:varyColors val="1"/>
        <c:ser>
          <c:idx val="0"/>
          <c:order val="0"/>
          <c:tx>
            <c:strRef>
              <c:f>Sheet1!$B$1</c:f>
              <c:strCache>
                <c:ptCount val="1"/>
                <c:pt idx="0">
                  <c:v>Series 1</c:v>
                </c:pt>
              </c:strCache>
            </c:strRef>
          </c:tx>
          <c:explosion val="16"/>
          <c:dPt>
            <c:idx val="0"/>
            <c:bubble3D val="0"/>
            <c:spPr>
              <a:solidFill>
                <a:schemeClr val="accent1"/>
              </a:solidFill>
              <a:ln>
                <a:noFill/>
              </a:ln>
              <a:effectLst/>
            </c:spPr>
            <c:extLst>
              <c:ext xmlns:c16="http://schemas.microsoft.com/office/drawing/2014/chart" uri="{C3380CC4-5D6E-409C-BE32-E72D297353CC}">
                <c16:uniqueId val="{00000007-ECD6-4C4B-A80A-F77039B70E67}"/>
              </c:ext>
            </c:extLst>
          </c:dPt>
          <c:dPt>
            <c:idx val="1"/>
            <c:bubble3D val="0"/>
            <c:spPr>
              <a:solidFill>
                <a:schemeClr val="accent3"/>
              </a:solidFill>
              <a:ln>
                <a:noFill/>
              </a:ln>
              <a:effectLst/>
            </c:spPr>
            <c:extLst>
              <c:ext xmlns:c16="http://schemas.microsoft.com/office/drawing/2014/chart" uri="{C3380CC4-5D6E-409C-BE32-E72D297353CC}">
                <c16:uniqueId val="{00000004-ECD6-4C4B-A80A-F77039B70E67}"/>
              </c:ext>
            </c:extLst>
          </c:dPt>
          <c:dPt>
            <c:idx val="2"/>
            <c:bubble3D val="0"/>
            <c:spPr>
              <a:solidFill>
                <a:schemeClr val="accent5"/>
              </a:solidFill>
              <a:ln>
                <a:noFill/>
              </a:ln>
              <a:effectLst/>
            </c:spPr>
            <c:extLst>
              <c:ext xmlns:c16="http://schemas.microsoft.com/office/drawing/2014/chart" uri="{C3380CC4-5D6E-409C-BE32-E72D297353CC}">
                <c16:uniqueId val="{00000005-ECD6-4C4B-A80A-F77039B70E67}"/>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6-ECD6-4C4B-A80A-F77039B70E67}"/>
              </c:ext>
            </c:extLst>
          </c:dPt>
          <c:dLbls>
            <c:dLbl>
              <c:idx val="0"/>
              <c:layout>
                <c:manualLayout>
                  <c:x val="-0.13584388907908254"/>
                  <c:y val="-0.1446619569575415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D6-4C4B-A80A-F77039B70E67}"/>
                </c:ext>
              </c:extLst>
            </c:dLbl>
            <c:dLbl>
              <c:idx val="3"/>
              <c:layout>
                <c:manualLayout>
                  <c:x val="7.3449177694857135E-2"/>
                  <c:y val="8.19606985796683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F172571A-1F91-407C-A67B-3EBFCFE947F5}" type="CATEGORYNAME">
                      <a:rPr lang="en-US" sz="1200" dirty="0"/>
                      <a:pPr>
                        <a:defRPr sz="1400" b="1" i="0" u="none" strike="noStrike" kern="1200" baseline="0">
                          <a:solidFill>
                            <a:schemeClr val="tx1">
                              <a:lumMod val="75000"/>
                              <a:lumOff val="25000"/>
                            </a:schemeClr>
                          </a:solidFill>
                          <a:latin typeface="+mn-lt"/>
                          <a:ea typeface="+mn-ea"/>
                          <a:cs typeface="+mn-cs"/>
                        </a:defRPr>
                      </a:pPr>
                      <a:t>[CATEGORY NAME]</a:t>
                    </a:fld>
                    <a:r>
                      <a:rPr lang="en-US" sz="1200" baseline="0" dirty="0"/>
                      <a:t>, </a:t>
                    </a:r>
                    <a:fld id="{DE6CB611-84EF-4CB4-9800-FA0B0AD2818B}" type="VALUE">
                      <a:rPr lang="en-US" sz="1200" baseline="0" dirty="0"/>
                      <a:pPr>
                        <a:defRPr sz="1400" b="1" i="0" u="none" strike="noStrike" kern="1200" baseline="0">
                          <a:solidFill>
                            <a:schemeClr val="tx1">
                              <a:lumMod val="75000"/>
                              <a:lumOff val="25000"/>
                            </a:schemeClr>
                          </a:solidFill>
                          <a:latin typeface="+mn-lt"/>
                          <a:ea typeface="+mn-ea"/>
                          <a:cs typeface="+mn-cs"/>
                        </a:defRPr>
                      </a:pPr>
                      <a:t>[VALUE]</a:t>
                    </a:fld>
                    <a:endParaRPr lang="en-US" sz="12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555329954430378"/>
                      <c:h val="0.15330876665709045"/>
                    </c:manualLayout>
                  </c15:layout>
                  <c15:dlblFieldTable/>
                  <c15:showDataLabelsRange val="0"/>
                </c:ext>
                <c:ext xmlns:c16="http://schemas.microsoft.com/office/drawing/2014/chart" uri="{C3380CC4-5D6E-409C-BE32-E72D297353CC}">
                  <c16:uniqueId val="{00000006-ECD6-4C4B-A80A-F77039B70E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Paid Leave</c:v>
                </c:pt>
                <c:pt idx="1">
                  <c:v>Bereavement Leave</c:v>
                </c:pt>
                <c:pt idx="2">
                  <c:v>Jury Duty Leave</c:v>
                </c:pt>
                <c:pt idx="3">
                  <c:v>Family and Medical Leave Act</c:v>
                </c:pt>
              </c:strCache>
            </c:strRef>
          </c:cat>
          <c:val>
            <c:numRef>
              <c:f>Sheet1!$B$2:$B$5</c:f>
              <c:numCache>
                <c:formatCode>0%</c:formatCode>
                <c:ptCount val="4"/>
                <c:pt idx="0">
                  <c:v>0.75</c:v>
                </c:pt>
                <c:pt idx="1">
                  <c:v>0.14000000000000001</c:v>
                </c:pt>
                <c:pt idx="2">
                  <c:v>0.16</c:v>
                </c:pt>
                <c:pt idx="3">
                  <c:v>0.11</c:v>
                </c:pt>
              </c:numCache>
            </c:numRef>
          </c:val>
          <c:extLst>
            <c:ext xmlns:c16="http://schemas.microsoft.com/office/drawing/2014/chart" uri="{C3380CC4-5D6E-409C-BE32-E72D297353CC}">
              <c16:uniqueId val="{00000000-ECD6-4C4B-A80A-F77039B70E6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8238616912016416E-3"/>
          <c:y val="0.94621429044977701"/>
          <c:w val="0.58533288489097801"/>
          <c:h val="5.1279845433565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519171117595"/>
          <c:y val="0.25508588928346237"/>
          <c:w val="0.36717999923922551"/>
          <c:h val="0.76184543672278748"/>
        </c:manualLayout>
      </c:layout>
      <c:pieChart>
        <c:varyColors val="1"/>
        <c:ser>
          <c:idx val="0"/>
          <c:order val="0"/>
          <c:tx>
            <c:strRef>
              <c:f>Sheet1!$B$1</c:f>
              <c:strCache>
                <c:ptCount val="1"/>
                <c:pt idx="0">
                  <c:v>Type of Leave</c:v>
                </c:pt>
              </c:strCache>
            </c:strRef>
          </c:tx>
          <c:explosion val="14"/>
          <c:dPt>
            <c:idx val="0"/>
            <c:bubble3D val="0"/>
            <c:explosion val="2"/>
            <c:spPr>
              <a:solidFill>
                <a:schemeClr val="accent1"/>
              </a:solidFill>
              <a:ln>
                <a:noFill/>
              </a:ln>
              <a:effectLst/>
            </c:spPr>
            <c:extLst>
              <c:ext xmlns:c16="http://schemas.microsoft.com/office/drawing/2014/chart" uri="{C3380CC4-5D6E-409C-BE32-E72D297353CC}">
                <c16:uniqueId val="{00000001-B7D4-4107-976A-266E06A9A6BD}"/>
              </c:ext>
            </c:extLst>
          </c:dPt>
          <c:dPt>
            <c:idx val="1"/>
            <c:bubble3D val="0"/>
            <c:explosion val="0"/>
            <c:spPr>
              <a:solidFill>
                <a:schemeClr val="accent3"/>
              </a:solidFill>
              <a:ln>
                <a:noFill/>
              </a:ln>
              <a:effectLst/>
            </c:spPr>
            <c:extLst>
              <c:ext xmlns:c16="http://schemas.microsoft.com/office/drawing/2014/chart" uri="{C3380CC4-5D6E-409C-BE32-E72D297353CC}">
                <c16:uniqueId val="{00000003-B7D4-4107-976A-266E06A9A6BD}"/>
              </c:ext>
            </c:extLst>
          </c:dPt>
          <c:dPt>
            <c:idx val="2"/>
            <c:bubble3D val="0"/>
            <c:explosion val="0"/>
            <c:spPr>
              <a:solidFill>
                <a:schemeClr val="accent5"/>
              </a:solidFill>
              <a:ln>
                <a:noFill/>
              </a:ln>
              <a:effectLst/>
            </c:spPr>
            <c:extLst>
              <c:ext xmlns:c16="http://schemas.microsoft.com/office/drawing/2014/chart" uri="{C3380CC4-5D6E-409C-BE32-E72D297353CC}">
                <c16:uniqueId val="{00000005-B7D4-4107-976A-266E06A9A6BD}"/>
              </c:ext>
            </c:extLst>
          </c:dPt>
          <c:dPt>
            <c:idx val="3"/>
            <c:bubble3D val="0"/>
            <c:explosion val="0"/>
            <c:spPr>
              <a:solidFill>
                <a:schemeClr val="accent1">
                  <a:lumMod val="60000"/>
                </a:schemeClr>
              </a:solidFill>
              <a:ln>
                <a:noFill/>
              </a:ln>
              <a:effectLst/>
            </c:spPr>
            <c:extLst>
              <c:ext xmlns:c16="http://schemas.microsoft.com/office/drawing/2014/chart" uri="{C3380CC4-5D6E-409C-BE32-E72D297353CC}">
                <c16:uniqueId val="{00000007-B7D4-4107-976A-266E06A9A6BD}"/>
              </c:ext>
            </c:extLst>
          </c:dPt>
          <c:dPt>
            <c:idx val="4"/>
            <c:bubble3D val="0"/>
            <c:explosion val="2"/>
            <c:spPr>
              <a:solidFill>
                <a:schemeClr val="accent3">
                  <a:lumMod val="60000"/>
                </a:schemeClr>
              </a:solidFill>
              <a:ln>
                <a:noFill/>
              </a:ln>
              <a:effectLst/>
            </c:spPr>
            <c:extLst>
              <c:ext xmlns:c16="http://schemas.microsoft.com/office/drawing/2014/chart" uri="{C3380CC4-5D6E-409C-BE32-E72D297353CC}">
                <c16:uniqueId val="{0000000A-B7D4-4107-976A-266E06A9A6BD}"/>
              </c:ext>
            </c:extLst>
          </c:dPt>
          <c:dLbls>
            <c:dLbl>
              <c:idx val="0"/>
              <c:layout>
                <c:manualLayout>
                  <c:x val="-5.192775728208799E-2"/>
                  <c:y val="0.100412091026672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D4-4107-976A-266E06A9A6BD}"/>
                </c:ext>
              </c:extLst>
            </c:dLbl>
            <c:dLbl>
              <c:idx val="3"/>
              <c:layout>
                <c:manualLayout>
                  <c:x val="5.8314887212525007E-2"/>
                  <c:y val="2.3755537684233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D4-4107-976A-266E06A9A6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Time Off</c:v>
                </c:pt>
                <c:pt idx="1">
                  <c:v>Vacation Time</c:v>
                </c:pt>
                <c:pt idx="2">
                  <c:v>Holiday Leave</c:v>
                </c:pt>
                <c:pt idx="3">
                  <c:v>Sick Leave</c:v>
                </c:pt>
                <c:pt idx="4">
                  <c:v>Personal Leave</c:v>
                </c:pt>
              </c:strCache>
            </c:strRef>
          </c:cat>
          <c:val>
            <c:numRef>
              <c:f>Sheet1!$B$2:$B$6</c:f>
              <c:numCache>
                <c:formatCode>0</c:formatCode>
                <c:ptCount val="5"/>
                <c:pt idx="0">
                  <c:v>18</c:v>
                </c:pt>
                <c:pt idx="1">
                  <c:v>27</c:v>
                </c:pt>
                <c:pt idx="2">
                  <c:v>46</c:v>
                </c:pt>
                <c:pt idx="3">
                  <c:v>27</c:v>
                </c:pt>
                <c:pt idx="4">
                  <c:v>18</c:v>
                </c:pt>
              </c:numCache>
            </c:numRef>
          </c:val>
          <c:extLst>
            <c:ext xmlns:c16="http://schemas.microsoft.com/office/drawing/2014/chart" uri="{C3380CC4-5D6E-409C-BE32-E72D297353CC}">
              <c16:uniqueId val="{00000008-B7D4-4107-976A-266E06A9A6B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8238616912016416E-3"/>
          <c:y val="0.94621429044977701"/>
          <c:w val="0.9489692197566213"/>
          <c:h val="5.1279845433565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Offers Retirement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2.9278817157067642E-2"/>
          <c:y val="8.1462878693576324E-2"/>
          <c:w val="0.950451232503424"/>
          <c:h val="0.84023309912215494"/>
        </c:manualLayout>
      </c:layout>
      <c:pieChart>
        <c:varyColors val="1"/>
        <c:ser>
          <c:idx val="0"/>
          <c:order val="0"/>
          <c:tx>
            <c:strRef>
              <c:f>Sheet1!$B$1</c:f>
              <c:strCache>
                <c:ptCount val="1"/>
                <c:pt idx="0">
                  <c:v>Retirement</c:v>
                </c:pt>
              </c:strCache>
            </c:strRef>
          </c:tx>
          <c:dPt>
            <c:idx val="0"/>
            <c:bubble3D val="0"/>
            <c:explosion val="4"/>
            <c:spPr>
              <a:solidFill>
                <a:srgbClr val="92D050"/>
              </a:solidFill>
              <a:ln w="19050">
                <a:solidFill>
                  <a:schemeClr val="lt1"/>
                </a:solidFill>
              </a:ln>
              <a:effectLst/>
            </c:spPr>
            <c:extLst>
              <c:ext xmlns:c16="http://schemas.microsoft.com/office/drawing/2014/chart" uri="{C3380CC4-5D6E-409C-BE32-E72D297353CC}">
                <c16:uniqueId val="{00000001-E844-4414-B9DB-A0F6EF05113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844-4414-B9DB-A0F6EF05113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0.61</c:v>
                </c:pt>
                <c:pt idx="1">
                  <c:v>0.39</c:v>
                </c:pt>
              </c:numCache>
            </c:numRef>
          </c:val>
          <c:extLst>
            <c:ext xmlns:c16="http://schemas.microsoft.com/office/drawing/2014/chart" uri="{C3380CC4-5D6E-409C-BE32-E72D297353CC}">
              <c16:uniqueId val="{00000004-E844-4414-B9DB-A0F6EF05113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Retirement Plan Offerings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Retirement</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51FC-43B4-BCC0-7E3184A384CB}"/>
              </c:ext>
            </c:extLst>
          </c:dPt>
          <c:dPt>
            <c:idx val="1"/>
            <c:invertIfNegative val="0"/>
            <c:bubble3D val="0"/>
            <c:extLst>
              <c:ext xmlns:c16="http://schemas.microsoft.com/office/drawing/2014/chart" uri="{C3380CC4-5D6E-409C-BE32-E72D297353CC}">
                <c16:uniqueId val="{00000003-51FC-43B4-BCC0-7E3184A384CB}"/>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6-51FC-43B4-BCC0-7E3184A384CB}"/>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Offer a Retirement Plan</c:v>
                </c:pt>
                <c:pt idx="1">
                  <c:v>Offer a Plan with Employer Contribution</c:v>
                </c:pt>
                <c:pt idx="2">
                  <c:v>Offer a Plan without Employer Contribution</c:v>
                </c:pt>
              </c:strCache>
            </c:strRef>
          </c:cat>
          <c:val>
            <c:numRef>
              <c:f>Sheet1!$B$2:$B$4</c:f>
              <c:numCache>
                <c:formatCode>0%</c:formatCode>
                <c:ptCount val="3"/>
                <c:pt idx="0">
                  <c:v>0.39</c:v>
                </c:pt>
                <c:pt idx="1">
                  <c:v>0.52</c:v>
                </c:pt>
                <c:pt idx="2">
                  <c:v>0.09</c:v>
                </c:pt>
              </c:numCache>
            </c:numRef>
          </c:val>
          <c:extLst>
            <c:ext xmlns:c16="http://schemas.microsoft.com/office/drawing/2014/chart" uri="{C3380CC4-5D6E-409C-BE32-E72D297353CC}">
              <c16:uniqueId val="{00000004-51FC-43B4-BCC0-7E3184A384CB}"/>
            </c:ext>
          </c:extLst>
        </c:ser>
        <c:dLbls>
          <c:showLegendKey val="0"/>
          <c:showVal val="0"/>
          <c:showCatName val="0"/>
          <c:showSerName val="0"/>
          <c:showPercent val="0"/>
          <c:showBubbleSize val="0"/>
        </c:dLbls>
        <c:gapWidth val="100"/>
        <c:axId val="1257283744"/>
        <c:axId val="1257284160"/>
      </c:barChart>
      <c:catAx>
        <c:axId val="1257283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284160"/>
        <c:crosses val="autoZero"/>
        <c:auto val="1"/>
        <c:lblAlgn val="ctr"/>
        <c:lblOffset val="100"/>
        <c:noMultiLvlLbl val="0"/>
      </c:catAx>
      <c:valAx>
        <c:axId val="1257284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728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c:v>
                </c:pt>
              </c:strCache>
            </c:strRef>
          </c:tx>
          <c:spPr>
            <a:solidFill>
              <a:srgbClr val="00B0F0"/>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30-DA4D-918F-F844E9F2E2B0}"/>
                </c:ext>
              </c:extLst>
            </c:dLbl>
            <c:dLbl>
              <c:idx val="1"/>
              <c:layout>
                <c:manualLayout>
                  <c:x val="-6.5005417118093175E-3"/>
                  <c:y val="1.2631578947368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30-DA4D-918F-F844E9F2E2B0}"/>
                </c:ext>
              </c:extLst>
            </c:dLbl>
            <c:dLbl>
              <c:idx val="2"/>
              <c:layout>
                <c:manualLayout>
                  <c:x val="-6.5005417118093175E-3"/>
                  <c:y val="8.421052631578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30-DA4D-918F-F844E9F2E2B0}"/>
                </c:ext>
              </c:extLst>
            </c:dLbl>
            <c:dLbl>
              <c:idx val="3"/>
              <c:layout>
                <c:manualLayout>
                  <c:x val="-2.3835319609967497E-2"/>
                  <c:y val="8.4210526315789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30-DA4D-918F-F844E9F2E2B0}"/>
                </c:ext>
              </c:extLst>
            </c:dLbl>
            <c:dLbl>
              <c:idx val="4"/>
              <c:layout>
                <c:manualLayout>
                  <c:x val="-2.600216684723727E-2"/>
                  <c:y val="1.263157894736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30-DA4D-918F-F844E9F2E2B0}"/>
                </c:ext>
              </c:extLst>
            </c:dLbl>
            <c:dLbl>
              <c:idx val="5"/>
              <c:layout>
                <c:manualLayout>
                  <c:x val="-3.2502708559046585E-2"/>
                  <c:y val="4.2105263157894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30-DA4D-918F-F844E9F2E2B0}"/>
                </c:ext>
              </c:extLst>
            </c:dLbl>
            <c:dLbl>
              <c:idx val="6"/>
              <c:layout>
                <c:manualLayout>
                  <c:x val="-3.9003250270856063E-2"/>
                  <c:y val="1.2631578947368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30-DA4D-918F-F844E9F2E2B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Anne   Arundel</c:v>
                </c:pt>
                <c:pt idx="1">
                  <c:v>Baltimore City</c:v>
                </c:pt>
                <c:pt idx="2">
                  <c:v>Baltimore County</c:v>
                </c:pt>
                <c:pt idx="3">
                  <c:v>Howard County</c:v>
                </c:pt>
                <c:pt idx="4">
                  <c:v>Montgomery County</c:v>
                </c:pt>
                <c:pt idx="5">
                  <c:v>Prince George's</c:v>
                </c:pt>
                <c:pt idx="6">
                  <c:v>Talbot County</c:v>
                </c:pt>
              </c:strCache>
            </c:strRef>
          </c:cat>
          <c:val>
            <c:numRef>
              <c:f>Sheet1!$B$2:$B$8</c:f>
              <c:numCache>
                <c:formatCode>_("$"* #,##0_);_("$"* \(#,##0\);_("$"* "-"_);_(@_)</c:formatCode>
                <c:ptCount val="7"/>
                <c:pt idx="0">
                  <c:v>116350</c:v>
                </c:pt>
                <c:pt idx="1">
                  <c:v>116484.375</c:v>
                </c:pt>
                <c:pt idx="2">
                  <c:v>112290.32258064517</c:v>
                </c:pt>
                <c:pt idx="3">
                  <c:v>87052.631578947374</c:v>
                </c:pt>
                <c:pt idx="4">
                  <c:v>109217.39</c:v>
                </c:pt>
                <c:pt idx="5">
                  <c:v>86312.5</c:v>
                </c:pt>
                <c:pt idx="6">
                  <c:v>98214.28571428571</c:v>
                </c:pt>
              </c:numCache>
            </c:numRef>
          </c:val>
          <c:extLst>
            <c:ext xmlns:c16="http://schemas.microsoft.com/office/drawing/2014/chart" uri="{C3380CC4-5D6E-409C-BE32-E72D297353CC}">
              <c16:uniqueId val="{00000007-ED30-DA4D-918F-F844E9F2E2B0}"/>
            </c:ext>
          </c:extLst>
        </c:ser>
        <c:ser>
          <c:idx val="1"/>
          <c:order val="1"/>
          <c:tx>
            <c:strRef>
              <c:f>Sheet1!$C$1</c:f>
              <c:strCache>
                <c:ptCount val="1"/>
                <c:pt idx="0">
                  <c:v>Median</c:v>
                </c:pt>
              </c:strCache>
            </c:strRef>
          </c:tx>
          <c:spPr>
            <a:solidFill>
              <a:schemeClr val="accent2"/>
            </a:solidFill>
            <a:ln>
              <a:noFill/>
            </a:ln>
            <a:effectLst/>
          </c:spPr>
          <c:invertIfNegative val="0"/>
          <c:dLbls>
            <c:dLbl>
              <c:idx val="0"/>
              <c:layout>
                <c:manualLayout>
                  <c:x val="1.9501625135427952E-2"/>
                  <c:y val="-8.421055281758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30-DA4D-918F-F844E9F2E2B0}"/>
                </c:ext>
              </c:extLst>
            </c:dLbl>
            <c:dLbl>
              <c:idx val="1"/>
              <c:layout>
                <c:manualLayout>
                  <c:x val="2.1668472372697724E-2"/>
                  <c:y val="-5.8947368421052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30-DA4D-918F-F844E9F2E2B0}"/>
                </c:ext>
              </c:extLst>
            </c:dLbl>
            <c:dLbl>
              <c:idx val="2"/>
              <c:layout>
                <c:manualLayout>
                  <c:x val="2.3835319609967497E-2"/>
                  <c:y val="-0.10105263157894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30-DA4D-918F-F844E9F2E2B0}"/>
                </c:ext>
              </c:extLst>
            </c:dLbl>
            <c:dLbl>
              <c:idx val="3"/>
              <c:layout>
                <c:manualLayout>
                  <c:x val="2.8169014084507043E-2"/>
                  <c:y val="-0.13052631578947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30-DA4D-918F-F844E9F2E2B0}"/>
                </c:ext>
              </c:extLst>
            </c:dLbl>
            <c:dLbl>
              <c:idx val="4"/>
              <c:layout>
                <c:manualLayout>
                  <c:x val="1.9501625135427872E-2"/>
                  <c:y val="-8.421052631578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30-DA4D-918F-F844E9F2E2B0}"/>
                </c:ext>
              </c:extLst>
            </c:dLbl>
            <c:dLbl>
              <c:idx val="5"/>
              <c:layout>
                <c:manualLayout>
                  <c:x val="1.5167930660888408E-2"/>
                  <c:y val="-0.10409184463452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30-DA4D-918F-F844E9F2E2B0}"/>
                </c:ext>
              </c:extLst>
            </c:dLbl>
            <c:dLbl>
              <c:idx val="6"/>
              <c:layout>
                <c:manualLayout>
                  <c:x val="8.6673889490789316E-3"/>
                  <c:y val="-0.105263157894736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30-DA4D-918F-F844E9F2E2B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Anne   Arundel</c:v>
                </c:pt>
                <c:pt idx="1">
                  <c:v>Baltimore City</c:v>
                </c:pt>
                <c:pt idx="2">
                  <c:v>Baltimore County</c:v>
                </c:pt>
                <c:pt idx="3">
                  <c:v>Howard County</c:v>
                </c:pt>
                <c:pt idx="4">
                  <c:v>Montgomery County</c:v>
                </c:pt>
                <c:pt idx="5">
                  <c:v>Prince George's</c:v>
                </c:pt>
                <c:pt idx="6">
                  <c:v>Talbot County</c:v>
                </c:pt>
              </c:strCache>
            </c:strRef>
          </c:cat>
          <c:val>
            <c:numRef>
              <c:f>Sheet1!$C$2:$C$8</c:f>
              <c:numCache>
                <c:formatCode>_("$"* #,##0_);_("$"* \(#,##0\);_("$"* "-"_);_(@_)</c:formatCode>
                <c:ptCount val="7"/>
                <c:pt idx="0">
                  <c:v>105000</c:v>
                </c:pt>
                <c:pt idx="1">
                  <c:v>114000</c:v>
                </c:pt>
                <c:pt idx="2">
                  <c:v>100000</c:v>
                </c:pt>
                <c:pt idx="3">
                  <c:v>92000</c:v>
                </c:pt>
                <c:pt idx="4">
                  <c:v>104500</c:v>
                </c:pt>
                <c:pt idx="5">
                  <c:v>96000</c:v>
                </c:pt>
                <c:pt idx="6">
                  <c:v>100000</c:v>
                </c:pt>
              </c:numCache>
            </c:numRef>
          </c:val>
          <c:extLst>
            <c:ext xmlns:c16="http://schemas.microsoft.com/office/drawing/2014/chart" uri="{C3380CC4-5D6E-409C-BE32-E72D297353CC}">
              <c16:uniqueId val="{0000000F-ED30-DA4D-918F-F844E9F2E2B0}"/>
            </c:ext>
          </c:extLst>
        </c:ser>
        <c:dLbls>
          <c:showLegendKey val="0"/>
          <c:showVal val="0"/>
          <c:showCatName val="0"/>
          <c:showSerName val="0"/>
          <c:showPercent val="0"/>
          <c:showBubbleSize val="0"/>
        </c:dLbls>
        <c:gapWidth val="219"/>
        <c:overlap val="-27"/>
        <c:axId val="1631958831"/>
        <c:axId val="1631958415"/>
      </c:barChart>
      <c:catAx>
        <c:axId val="16319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631958415"/>
        <c:crosses val="autoZero"/>
        <c:auto val="1"/>
        <c:lblAlgn val="ctr"/>
        <c:lblOffset val="100"/>
        <c:noMultiLvlLbl val="0"/>
      </c:catAx>
      <c:valAx>
        <c:axId val="1631958415"/>
        <c:scaling>
          <c:orientation val="minMax"/>
          <c:max val="150000"/>
          <c:min val="100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63195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21357556507136E-2"/>
          <c:y val="5.5195206623801681E-2"/>
          <c:w val="0.950451232503424"/>
          <c:h val="0.84023309912215494"/>
        </c:manualLayout>
      </c:layout>
      <c:pieChart>
        <c:varyColors val="1"/>
        <c:ser>
          <c:idx val="0"/>
          <c:order val="0"/>
          <c:tx>
            <c:strRef>
              <c:f>Sheet1!$B$1</c:f>
              <c:strCache>
                <c:ptCount val="1"/>
                <c:pt idx="0">
                  <c:v>Retirement</c:v>
                </c:pt>
              </c:strCache>
            </c:strRef>
          </c:tx>
          <c:explosion val="7"/>
          <c:dPt>
            <c:idx val="0"/>
            <c:bubble3D val="0"/>
            <c:spPr>
              <a:solidFill>
                <a:srgbClr val="92D050"/>
              </a:solidFill>
              <a:ln w="19050">
                <a:solidFill>
                  <a:schemeClr val="lt1"/>
                </a:solidFill>
              </a:ln>
              <a:effectLst/>
            </c:spPr>
            <c:extLst>
              <c:ext xmlns:c16="http://schemas.microsoft.com/office/drawing/2014/chart" uri="{C3380CC4-5D6E-409C-BE32-E72D297353CC}">
                <c16:uniqueId val="{00000001-96A6-490D-A4CC-A86AF9CF7DA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6A6-490D-A4CC-A86AF9CF7DA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96A6-490D-A4CC-A86AF9CF7DA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48024691197298E-2"/>
          <c:y val="0.13179236634625174"/>
          <c:w val="0.60574840890792092"/>
          <c:h val="0.74848236300704818"/>
        </c:manualLayout>
      </c:layout>
      <c:pieChart>
        <c:varyColors val="1"/>
        <c:ser>
          <c:idx val="0"/>
          <c:order val="0"/>
          <c:tx>
            <c:strRef>
              <c:f>Sheet1!$B$1</c:f>
              <c:strCache>
                <c:ptCount val="1"/>
                <c:pt idx="0">
                  <c:v>Series 1</c:v>
                </c:pt>
              </c:strCache>
            </c:strRef>
          </c:tx>
          <c:explosion val="16"/>
          <c:dPt>
            <c:idx val="0"/>
            <c:bubble3D val="0"/>
            <c:spPr>
              <a:solidFill>
                <a:schemeClr val="accent1"/>
              </a:solidFill>
              <a:ln>
                <a:noFill/>
              </a:ln>
              <a:effectLst/>
            </c:spPr>
            <c:extLst>
              <c:ext xmlns:c16="http://schemas.microsoft.com/office/drawing/2014/chart" uri="{C3380CC4-5D6E-409C-BE32-E72D297353CC}">
                <c16:uniqueId val="{00000001-A7B4-4422-B673-4DEC86A49F74}"/>
              </c:ext>
            </c:extLst>
          </c:dPt>
          <c:dPt>
            <c:idx val="1"/>
            <c:bubble3D val="0"/>
            <c:spPr>
              <a:solidFill>
                <a:srgbClr val="00B0F0"/>
              </a:solidFill>
              <a:ln>
                <a:noFill/>
              </a:ln>
              <a:effectLst/>
            </c:spPr>
            <c:extLst>
              <c:ext xmlns:c16="http://schemas.microsoft.com/office/drawing/2014/chart" uri="{C3380CC4-5D6E-409C-BE32-E72D297353CC}">
                <c16:uniqueId val="{00000003-A7B4-4422-B673-4DEC86A49F74}"/>
              </c:ext>
            </c:extLst>
          </c:dPt>
          <c:dPt>
            <c:idx val="2"/>
            <c:bubble3D val="0"/>
            <c:spPr>
              <a:solidFill>
                <a:srgbClr val="FF0000"/>
              </a:solidFill>
              <a:ln>
                <a:noFill/>
              </a:ln>
              <a:effectLst/>
            </c:spPr>
            <c:extLst>
              <c:ext xmlns:c16="http://schemas.microsoft.com/office/drawing/2014/chart" uri="{C3380CC4-5D6E-409C-BE32-E72D297353CC}">
                <c16:uniqueId val="{00000005-A7B4-4422-B673-4DEC86A49F74}"/>
              </c:ext>
            </c:extLst>
          </c:dPt>
          <c:dLbls>
            <c:dLbl>
              <c:idx val="0"/>
              <c:layout>
                <c:manualLayout>
                  <c:x val="0.14287978041357691"/>
                  <c:y val="8.1141497429410792E-2"/>
                </c:manualLayout>
              </c:layout>
              <c:tx>
                <c:rich>
                  <a:bodyPr/>
                  <a:lstStyle/>
                  <a:p>
                    <a:fld id="{5227B739-15AD-4C9B-B49F-7B82855D3611}" type="CATEGORYNAME">
                      <a:rPr lang="en-US" sz="1200"/>
                      <a:pPr/>
                      <a:t>[CATEGORY NAME]</a:t>
                    </a:fld>
                    <a:r>
                      <a:rPr lang="en-US" baseline="0" dirty="0"/>
                      <a:t>, </a:t>
                    </a:r>
                    <a:fld id="{924109A7-0181-4373-9C71-843ED1B96AF8}"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B4-4422-B673-4DEC86A49F74}"/>
                </c:ext>
              </c:extLst>
            </c:dLbl>
            <c:dLbl>
              <c:idx val="1"/>
              <c:tx>
                <c:rich>
                  <a:bodyPr/>
                  <a:lstStyle/>
                  <a:p>
                    <a:fld id="{396FEA76-777A-43E2-AD40-ED9B48F85388}" type="CATEGORYNAME">
                      <a:rPr lang="en-US" sz="1200"/>
                      <a:pPr/>
                      <a:t>[CATEGORY NAME]</a:t>
                    </a:fld>
                    <a:r>
                      <a:rPr lang="en-US" baseline="0" dirty="0"/>
                      <a:t>, </a:t>
                    </a:r>
                    <a:fld id="{8025EA12-5966-478E-BBB1-E4719E8CAE99}"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B4-4422-B673-4DEC86A49F74}"/>
                </c:ext>
              </c:extLst>
            </c:dLbl>
            <c:dLbl>
              <c:idx val="2"/>
              <c:layout>
                <c:manualLayout>
                  <c:x val="8.5394482403830047E-2"/>
                  <c:y val="2.9374100342623843E-2"/>
                </c:manualLayout>
              </c:layout>
              <c:tx>
                <c:rich>
                  <a:bodyPr/>
                  <a:lstStyle/>
                  <a:p>
                    <a:fld id="{A58ECCB7-1A45-42C0-9F6C-3F742DFB25EB}" type="CATEGORYNAME">
                      <a:rPr lang="en-US" sz="1200"/>
                      <a:pPr/>
                      <a:t>[CATEGORY NAME]</a:t>
                    </a:fld>
                    <a:r>
                      <a:rPr lang="en-US" baseline="0" dirty="0"/>
                      <a:t>, </a:t>
                    </a:r>
                    <a:fld id="{EEB7D20B-7AD1-4B2E-A394-0B03FE146776}"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7B4-4422-B673-4DEC86A49F7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Automatic Increase</c:v>
                </c:pt>
                <c:pt idx="1">
                  <c:v>Cost of Living</c:v>
                </c:pt>
                <c:pt idx="2">
                  <c:v>Performance/Merit</c:v>
                </c:pt>
              </c:strCache>
            </c:strRef>
          </c:cat>
          <c:val>
            <c:numRef>
              <c:f>Sheet1!$B$2:$B$4</c:f>
              <c:numCache>
                <c:formatCode>0%</c:formatCode>
                <c:ptCount val="3"/>
                <c:pt idx="0">
                  <c:v>0.06</c:v>
                </c:pt>
                <c:pt idx="1">
                  <c:v>0.42</c:v>
                </c:pt>
                <c:pt idx="2">
                  <c:v>0.52</c:v>
                </c:pt>
              </c:numCache>
            </c:numRef>
          </c:val>
          <c:extLst>
            <c:ext xmlns:c16="http://schemas.microsoft.com/office/drawing/2014/chart" uri="{C3380CC4-5D6E-409C-BE32-E72D297353CC}">
              <c16:uniqueId val="{00000008-A7B4-4422-B673-4DEC86A49F7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8238616912016416E-3"/>
          <c:y val="0.94621429044977701"/>
          <c:w val="0.94909081913971383"/>
          <c:h val="5.12798454335657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Provided Bonuses in the Past Two Years </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18D-443A-AED4-A916D69F0A2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18D-443A-AED4-A916D69F0A2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8D-443A-AED4-A916D69F0A2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8D-443A-AED4-A916D69F0A2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4-C18D-443A-AED4-A916D69F0A2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dk1"/>
      </a:solidFill>
    </a:ln>
    <a:effectLst/>
  </c:spPr>
  <c:txPr>
    <a:bodyPr/>
    <a:lstStyle/>
    <a:p>
      <a:pPr>
        <a:defRPr/>
      </a:pPr>
      <a:endParaRPr lang="en-US"/>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Awarding Bonuses to Employees in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Awarding Bonuses to Employees in 2021</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2AD-4AC8-BE23-330827AEFDC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62AD-4AC8-BE23-330827AEFDC0}"/>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AD-4AC8-BE23-330827AEFDC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AD-4AC8-BE23-330827AEFDC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 </c:v>
                </c:pt>
                <c:pt idx="1">
                  <c:v>No</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62AD-4AC8-BE23-330827AEFD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dk1"/>
      </a:solidFill>
    </a:ln>
    <a:effectLst/>
  </c:spPr>
  <c:txPr>
    <a:bodyPr/>
    <a:lstStyle/>
    <a:p>
      <a:pPr>
        <a:defRPr/>
      </a:pPr>
      <a:endParaRPr lang="en-US"/>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Factors</a:t>
            </a:r>
            <a:r>
              <a:rPr lang="en-US" baseline="0" dirty="0"/>
              <a:t> Determining Bonus Awards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Executives/Senior Leaders only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Performance/Merit-based</c:v>
                </c:pt>
                <c:pt idx="1">
                  <c:v>Based on Funding</c:v>
                </c:pt>
              </c:strCache>
            </c:strRef>
          </c:cat>
          <c:val>
            <c:numRef>
              <c:f>Sheet1!$B$2:$B$3</c:f>
              <c:numCache>
                <c:formatCode>General</c:formatCode>
                <c:ptCount val="2"/>
                <c:pt idx="0">
                  <c:v>0.14000000000000001</c:v>
                </c:pt>
                <c:pt idx="1">
                  <c:v>0.14000000000000001</c:v>
                </c:pt>
              </c:numCache>
            </c:numRef>
          </c:val>
          <c:extLst>
            <c:ext xmlns:c16="http://schemas.microsoft.com/office/drawing/2014/chart" uri="{C3380CC4-5D6E-409C-BE32-E72D297353CC}">
              <c16:uniqueId val="{00000000-BD2A-4D97-9D29-9F2F4B7F9B7F}"/>
            </c:ext>
          </c:extLst>
        </c:ser>
        <c:ser>
          <c:idx val="1"/>
          <c:order val="1"/>
          <c:tx>
            <c:strRef>
              <c:f>Sheet1!$C$1</c:f>
              <c:strCache>
                <c:ptCount val="1"/>
                <c:pt idx="0">
                  <c:v>Some Staff</c:v>
                </c:pt>
              </c:strCache>
            </c:strRef>
          </c:tx>
          <c:spPr>
            <a:solidFill>
              <a:srgbClr val="00B0F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Performance/Merit-based</c:v>
                </c:pt>
                <c:pt idx="1">
                  <c:v>Based on Funding</c:v>
                </c:pt>
              </c:strCache>
            </c:strRef>
          </c:cat>
          <c:val>
            <c:numRef>
              <c:f>Sheet1!$C$2:$C$3</c:f>
              <c:numCache>
                <c:formatCode>General</c:formatCode>
                <c:ptCount val="2"/>
                <c:pt idx="0">
                  <c:v>0.18</c:v>
                </c:pt>
                <c:pt idx="1">
                  <c:v>0.09</c:v>
                </c:pt>
              </c:numCache>
            </c:numRef>
          </c:val>
          <c:extLst>
            <c:ext xmlns:c16="http://schemas.microsoft.com/office/drawing/2014/chart" uri="{C3380CC4-5D6E-409C-BE32-E72D297353CC}">
              <c16:uniqueId val="{00000001-BD2A-4D97-9D29-9F2F4B7F9B7F}"/>
            </c:ext>
          </c:extLst>
        </c:ser>
        <c:ser>
          <c:idx val="2"/>
          <c:order val="2"/>
          <c:tx>
            <c:strRef>
              <c:f>Sheet1!$D$1</c:f>
              <c:strCache>
                <c:ptCount val="1"/>
                <c:pt idx="0">
                  <c:v>Executives/Senior Leaders/All Staff</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Performance/Merit-based</c:v>
                </c:pt>
                <c:pt idx="1">
                  <c:v>Based on Funding</c:v>
                </c:pt>
              </c:strCache>
            </c:strRef>
          </c:cat>
          <c:val>
            <c:numRef>
              <c:f>Sheet1!$D$2:$D$3</c:f>
              <c:numCache>
                <c:formatCode>General</c:formatCode>
                <c:ptCount val="2"/>
                <c:pt idx="0">
                  <c:v>0.18</c:v>
                </c:pt>
                <c:pt idx="1">
                  <c:v>0.27</c:v>
                </c:pt>
              </c:numCache>
            </c:numRef>
          </c:val>
          <c:extLst>
            <c:ext xmlns:c16="http://schemas.microsoft.com/office/drawing/2014/chart" uri="{C3380CC4-5D6E-409C-BE32-E72D297353CC}">
              <c16:uniqueId val="{00000002-BD2A-4D97-9D29-9F2F4B7F9B7F}"/>
            </c:ext>
          </c:extLst>
        </c:ser>
        <c:dLbls>
          <c:showLegendKey val="0"/>
          <c:showVal val="0"/>
          <c:showCatName val="0"/>
          <c:showSerName val="0"/>
          <c:showPercent val="0"/>
          <c:showBubbleSize val="0"/>
        </c:dLbls>
        <c:gapWidth val="219"/>
        <c:overlap val="-27"/>
        <c:axId val="1524780816"/>
        <c:axId val="1524782064"/>
      </c:barChart>
      <c:catAx>
        <c:axId val="152478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4782064"/>
        <c:crosses val="autoZero"/>
        <c:auto val="1"/>
        <c:lblAlgn val="ctr"/>
        <c:lblOffset val="100"/>
        <c:noMultiLvlLbl val="0"/>
      </c:catAx>
      <c:valAx>
        <c:axId val="1524782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2478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CEOs' Gender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CEO/ED Gender Breakdown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6C0-B240-A458-11C350CEEB35}"/>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6C0-B240-A458-11C350CEEB35}"/>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46C0-B240-A458-11C350CEEB35}"/>
              </c:ext>
            </c:extLst>
          </c:dPt>
          <c:dLbls>
            <c:dLbl>
              <c:idx val="2"/>
              <c:layout>
                <c:manualLayout>
                  <c:x val="1.6624785445090794E-2"/>
                  <c:y val="7.570738887004924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C0-B240-A458-11C350CEEB3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Decline to Answer</c:v>
                </c:pt>
              </c:strCache>
            </c:strRef>
          </c:cat>
          <c:val>
            <c:numRef>
              <c:f>Sheet1!$B$2:$B$4</c:f>
              <c:numCache>
                <c:formatCode>0%</c:formatCode>
                <c:ptCount val="3"/>
                <c:pt idx="0">
                  <c:v>0.31</c:v>
                </c:pt>
                <c:pt idx="1">
                  <c:v>0.67</c:v>
                </c:pt>
                <c:pt idx="2">
                  <c:v>0.02</c:v>
                </c:pt>
              </c:numCache>
            </c:numRef>
          </c:val>
          <c:extLst>
            <c:ext xmlns:c16="http://schemas.microsoft.com/office/drawing/2014/chart" uri="{C3380CC4-5D6E-409C-BE32-E72D297353CC}">
              <c16:uniqueId val="{00000006-46C0-B240-A458-11C350CEEB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ysClr val="windowText" lastClr="000000"/>
                </a:solidFill>
              </a:rPr>
              <a:t>CEOs’ Race/Ethnicity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Montomery County</c:v>
                </c:pt>
              </c:strCache>
            </c:strRef>
          </c:tx>
          <c:spPr>
            <a:solidFill>
              <a:schemeClr val="accent6"/>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681B-B944-950C-F0F18EDB5E99}"/>
              </c:ext>
            </c:extLst>
          </c:dPt>
          <c:dPt>
            <c:idx val="1"/>
            <c:invertIfNegative val="0"/>
            <c:bubble3D val="0"/>
            <c:extLst>
              <c:ext xmlns:c16="http://schemas.microsoft.com/office/drawing/2014/chart" uri="{C3380CC4-5D6E-409C-BE32-E72D297353CC}">
                <c16:uniqueId val="{00000003-681B-B944-950C-F0F18EDB5E99}"/>
              </c:ext>
            </c:extLst>
          </c:dPt>
          <c:dPt>
            <c:idx val="2"/>
            <c:invertIfNegative val="0"/>
            <c:bubble3D val="0"/>
            <c:extLst>
              <c:ext xmlns:c16="http://schemas.microsoft.com/office/drawing/2014/chart" uri="{C3380CC4-5D6E-409C-BE32-E72D297353CC}">
                <c16:uniqueId val="{00000005-681B-B944-950C-F0F18EDB5E99}"/>
              </c:ext>
            </c:extLst>
          </c:dPt>
          <c:dLbls>
            <c:dLbl>
              <c:idx val="1"/>
              <c:layout>
                <c:manualLayout>
                  <c:x val="-4.2509785486000115E-17"/>
                  <c:y val="5.75109639957425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1B-B944-950C-F0F18EDB5E99}"/>
                </c:ext>
              </c:extLst>
            </c:dLbl>
            <c:dLbl>
              <c:idx val="3"/>
              <c:layout>
                <c:manualLayout>
                  <c:x val="-2.3187423579637935E-3"/>
                  <c:y val="6.66477199904152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D2-434B-9354-33474CDDE9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Asian</c:v>
                </c:pt>
                <c:pt idx="1">
                  <c:v>Black</c:v>
                </c:pt>
                <c:pt idx="2">
                  <c:v>White</c:v>
                </c:pt>
                <c:pt idx="3">
                  <c:v>Hispanic</c:v>
                </c:pt>
                <c:pt idx="4">
                  <c:v>2 or More races</c:v>
                </c:pt>
                <c:pt idx="5">
                  <c:v>Decline to Answer</c:v>
                </c:pt>
              </c:strCache>
            </c:strRef>
          </c:cat>
          <c:val>
            <c:numRef>
              <c:f>Sheet1!$B$2:$B$7</c:f>
              <c:numCache>
                <c:formatCode>0%</c:formatCode>
                <c:ptCount val="6"/>
                <c:pt idx="0">
                  <c:v>0.02</c:v>
                </c:pt>
                <c:pt idx="1">
                  <c:v>0.06</c:v>
                </c:pt>
                <c:pt idx="2">
                  <c:v>0.84</c:v>
                </c:pt>
                <c:pt idx="3">
                  <c:v>0.04</c:v>
                </c:pt>
                <c:pt idx="4">
                  <c:v>0.02</c:v>
                </c:pt>
                <c:pt idx="5">
                  <c:v>0.02</c:v>
                </c:pt>
              </c:numCache>
            </c:numRef>
          </c:val>
          <c:extLst>
            <c:ext xmlns:c16="http://schemas.microsoft.com/office/drawing/2014/chart" uri="{C3380CC4-5D6E-409C-BE32-E72D297353CC}">
              <c16:uniqueId val="{00000006-681B-B944-950C-F0F18EDB5E99}"/>
            </c:ext>
          </c:extLst>
        </c:ser>
        <c:ser>
          <c:idx val="1"/>
          <c:order val="1"/>
          <c:tx>
            <c:strRef>
              <c:f>Sheet1!$C$1</c:f>
              <c:strCache>
                <c:ptCount val="1"/>
                <c:pt idx="0">
                  <c:v>2021 MD Nonprofits Study</c:v>
                </c:pt>
              </c:strCache>
            </c:strRef>
          </c:tx>
          <c:spPr>
            <a:solidFill>
              <a:srgbClr val="FF0000"/>
            </a:solidFill>
            <a:ln w="19050">
              <a:solidFill>
                <a:schemeClr val="lt1"/>
              </a:solidFill>
            </a:ln>
            <a:effectLst/>
          </c:spPr>
          <c:invertIfNegative val="0"/>
          <c:dLbls>
            <c:dLbl>
              <c:idx val="2"/>
              <c:layout>
                <c:manualLayout>
                  <c:x val="0"/>
                  <c:y val="0.2873319179051663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615EAF7C-7B4A-4D12-9644-C8DEA504493F}" type="VALUE">
                      <a:rPr lang="en-US" sz="1050" b="1"/>
                      <a:pPr>
                        <a:defRPr sz="9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33393687579958E-2"/>
                      <c:h val="4.761500353857042E-2"/>
                    </c:manualLayout>
                  </c15:layout>
                  <c15:dlblFieldTable/>
                  <c15:showDataLabelsRange val="0"/>
                </c:ext>
                <c:ext xmlns:c16="http://schemas.microsoft.com/office/drawing/2014/chart" uri="{C3380CC4-5D6E-409C-BE32-E72D297353CC}">
                  <c16:uniqueId val="{00000008-79D2-434B-9354-33474CDDE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Asian</c:v>
                </c:pt>
                <c:pt idx="1">
                  <c:v>Black</c:v>
                </c:pt>
                <c:pt idx="2">
                  <c:v>White</c:v>
                </c:pt>
                <c:pt idx="3">
                  <c:v>Hispanic</c:v>
                </c:pt>
                <c:pt idx="4">
                  <c:v>2 or More races</c:v>
                </c:pt>
                <c:pt idx="5">
                  <c:v>Decline to Answer</c:v>
                </c:pt>
              </c:strCache>
            </c:strRef>
          </c:cat>
          <c:val>
            <c:numRef>
              <c:f>Sheet1!$C$2:$C$7</c:f>
              <c:numCache>
                <c:formatCode>0%</c:formatCode>
                <c:ptCount val="6"/>
                <c:pt idx="0">
                  <c:v>0.02</c:v>
                </c:pt>
                <c:pt idx="1">
                  <c:v>0.16</c:v>
                </c:pt>
                <c:pt idx="2">
                  <c:v>0.75</c:v>
                </c:pt>
                <c:pt idx="3">
                  <c:v>0.03</c:v>
                </c:pt>
                <c:pt idx="4">
                  <c:v>0.02</c:v>
                </c:pt>
                <c:pt idx="5">
                  <c:v>0.02</c:v>
                </c:pt>
              </c:numCache>
            </c:numRef>
          </c:val>
          <c:extLst>
            <c:ext xmlns:c16="http://schemas.microsoft.com/office/drawing/2014/chart" uri="{C3380CC4-5D6E-409C-BE32-E72D297353CC}">
              <c16:uniqueId val="{00000007-79D2-434B-9354-33474CDDE9A5}"/>
            </c:ext>
          </c:extLst>
        </c:ser>
        <c:dLbls>
          <c:showLegendKey val="0"/>
          <c:showVal val="0"/>
          <c:showCatName val="0"/>
          <c:showSerName val="0"/>
          <c:showPercent val="0"/>
          <c:showBubbleSize val="0"/>
        </c:dLbls>
        <c:gapWidth val="100"/>
        <c:axId val="236594255"/>
        <c:axId val="236575535"/>
      </c:barChart>
      <c:catAx>
        <c:axId val="2365942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575535"/>
        <c:crosses val="autoZero"/>
        <c:auto val="1"/>
        <c:lblAlgn val="ctr"/>
        <c:lblOffset val="100"/>
        <c:noMultiLvlLbl val="0"/>
      </c:catAx>
      <c:valAx>
        <c:axId val="236575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594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 (2021 MD Nonprofits Study)</c:v>
                </c:pt>
              </c:strCache>
            </c:strRef>
          </c:tx>
          <c:spPr>
            <a:solidFill>
              <a:srgbClr val="FF0000"/>
            </a:solidFill>
            <a:ln>
              <a:noFill/>
            </a:ln>
            <a:effectLst/>
          </c:spPr>
          <c:invertIfNegative val="0"/>
          <c:dLbls>
            <c:dLbl>
              <c:idx val="5"/>
              <c:layout>
                <c:manualLayout>
                  <c:x val="-1.0869565217391304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C9-4AB9-ACB9-4CBE529E01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Under $100,000 </c:v>
                </c:pt>
                <c:pt idx="1">
                  <c:v>$100,000 – $249,999 </c:v>
                </c:pt>
                <c:pt idx="2">
                  <c:v>$250,000 – $499,999 </c:v>
                </c:pt>
                <c:pt idx="3">
                  <c:v>$500,000 – $999,999 </c:v>
                </c:pt>
                <c:pt idx="4">
                  <c:v>$1 – $4.9 Million </c:v>
                </c:pt>
                <c:pt idx="5">
                  <c:v>$5 – $9.9 Million </c:v>
                </c:pt>
                <c:pt idx="6">
                  <c:v>Over $10 Million</c:v>
                </c:pt>
              </c:strCache>
            </c:strRef>
          </c:cat>
          <c:val>
            <c:numRef>
              <c:f>Sheet1!$B$2:$B$8</c:f>
              <c:numCache>
                <c:formatCode>General</c:formatCode>
                <c:ptCount val="7"/>
                <c:pt idx="0">
                  <c:v>0.32</c:v>
                </c:pt>
                <c:pt idx="1">
                  <c:v>0.12</c:v>
                </c:pt>
                <c:pt idx="2">
                  <c:v>0.15</c:v>
                </c:pt>
                <c:pt idx="3">
                  <c:v>0.18</c:v>
                </c:pt>
                <c:pt idx="4">
                  <c:v>0.33</c:v>
                </c:pt>
                <c:pt idx="5">
                  <c:v>0.33</c:v>
                </c:pt>
                <c:pt idx="6">
                  <c:v>0.41</c:v>
                </c:pt>
              </c:numCache>
            </c:numRef>
          </c:val>
          <c:extLst>
            <c:ext xmlns:c16="http://schemas.microsoft.com/office/drawing/2014/chart" uri="{C3380CC4-5D6E-409C-BE32-E72D297353CC}">
              <c16:uniqueId val="{00000000-D5C9-4AB9-ACB9-4CBE529E0197}"/>
            </c:ext>
          </c:extLst>
        </c:ser>
        <c:ser>
          <c:idx val="1"/>
          <c:order val="1"/>
          <c:tx>
            <c:strRef>
              <c:f>Sheet1!$C$1</c:f>
              <c:strCache>
                <c:ptCount val="1"/>
                <c:pt idx="0">
                  <c:v>Male (Montgomery County)</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Under $100,000 </c:v>
                </c:pt>
                <c:pt idx="1">
                  <c:v>$100,000 – $249,999 </c:v>
                </c:pt>
                <c:pt idx="2">
                  <c:v>$250,000 – $499,999 </c:v>
                </c:pt>
                <c:pt idx="3">
                  <c:v>$500,000 – $999,999 </c:v>
                </c:pt>
                <c:pt idx="4">
                  <c:v>$1 – $4.9 Million </c:v>
                </c:pt>
                <c:pt idx="5">
                  <c:v>$5 – $9.9 Million </c:v>
                </c:pt>
                <c:pt idx="6">
                  <c:v>Over $10 Million</c:v>
                </c:pt>
              </c:strCache>
            </c:strRef>
          </c:cat>
          <c:val>
            <c:numRef>
              <c:f>Sheet1!$C$2:$C$8</c:f>
              <c:numCache>
                <c:formatCode>General</c:formatCode>
                <c:ptCount val="7"/>
                <c:pt idx="0">
                  <c:v>0.67</c:v>
                </c:pt>
                <c:pt idx="1">
                  <c:v>0</c:v>
                </c:pt>
                <c:pt idx="2">
                  <c:v>0.8</c:v>
                </c:pt>
                <c:pt idx="3">
                  <c:v>0.2</c:v>
                </c:pt>
                <c:pt idx="4">
                  <c:v>0.46</c:v>
                </c:pt>
                <c:pt idx="5">
                  <c:v>0.33</c:v>
                </c:pt>
                <c:pt idx="6">
                  <c:v>0.5</c:v>
                </c:pt>
              </c:numCache>
            </c:numRef>
          </c:val>
          <c:extLst>
            <c:ext xmlns:c16="http://schemas.microsoft.com/office/drawing/2014/chart" uri="{C3380CC4-5D6E-409C-BE32-E72D297353CC}">
              <c16:uniqueId val="{00000001-D5C9-4AB9-ACB9-4CBE529E0197}"/>
            </c:ext>
          </c:extLst>
        </c:ser>
        <c:ser>
          <c:idx val="2"/>
          <c:order val="2"/>
          <c:tx>
            <c:strRef>
              <c:f>Sheet1!$D$1</c:f>
              <c:strCache>
                <c:ptCount val="1"/>
                <c:pt idx="0">
                  <c:v>Female (2021 MD Nonprofits Study)</c:v>
                </c:pt>
              </c:strCache>
            </c:strRef>
          </c:tx>
          <c:spPr>
            <a:solidFill>
              <a:schemeClr val="accent6">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Under $100,000 </c:v>
                </c:pt>
                <c:pt idx="1">
                  <c:v>$100,000 – $249,999 </c:v>
                </c:pt>
                <c:pt idx="2">
                  <c:v>$250,000 – $499,999 </c:v>
                </c:pt>
                <c:pt idx="3">
                  <c:v>$500,000 – $999,999 </c:v>
                </c:pt>
                <c:pt idx="4">
                  <c:v>$1 – $4.9 Million </c:v>
                </c:pt>
                <c:pt idx="5">
                  <c:v>$5 – $9.9 Million </c:v>
                </c:pt>
                <c:pt idx="6">
                  <c:v>Over $10 Million</c:v>
                </c:pt>
              </c:strCache>
            </c:strRef>
          </c:cat>
          <c:val>
            <c:numRef>
              <c:f>Sheet1!$D$2:$D$8</c:f>
              <c:numCache>
                <c:formatCode>General</c:formatCode>
                <c:ptCount val="7"/>
                <c:pt idx="0">
                  <c:v>0.68</c:v>
                </c:pt>
                <c:pt idx="1">
                  <c:v>0.88</c:v>
                </c:pt>
                <c:pt idx="2">
                  <c:v>0.85</c:v>
                </c:pt>
                <c:pt idx="3">
                  <c:v>0.82</c:v>
                </c:pt>
                <c:pt idx="4">
                  <c:v>0.67</c:v>
                </c:pt>
                <c:pt idx="5">
                  <c:v>0.67</c:v>
                </c:pt>
                <c:pt idx="6">
                  <c:v>0.59</c:v>
                </c:pt>
              </c:numCache>
            </c:numRef>
          </c:val>
          <c:extLst>
            <c:ext xmlns:c16="http://schemas.microsoft.com/office/drawing/2014/chart" uri="{C3380CC4-5D6E-409C-BE32-E72D297353CC}">
              <c16:uniqueId val="{00000002-D5C9-4AB9-ACB9-4CBE529E0197}"/>
            </c:ext>
          </c:extLst>
        </c:ser>
        <c:ser>
          <c:idx val="3"/>
          <c:order val="3"/>
          <c:tx>
            <c:strRef>
              <c:f>Sheet1!$E$1</c:f>
              <c:strCache>
                <c:ptCount val="1"/>
                <c:pt idx="0">
                  <c:v>Female (Montgomery County)</c:v>
                </c:pt>
              </c:strCache>
            </c:strRef>
          </c:tx>
          <c:spPr>
            <a:solidFill>
              <a:schemeClr val="tx1">
                <a:lumMod val="50000"/>
                <a:lumOff val="5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Under $100,000 </c:v>
                </c:pt>
                <c:pt idx="1">
                  <c:v>$100,000 – $249,999 </c:v>
                </c:pt>
                <c:pt idx="2">
                  <c:v>$250,000 – $499,999 </c:v>
                </c:pt>
                <c:pt idx="3">
                  <c:v>$500,000 – $999,999 </c:v>
                </c:pt>
                <c:pt idx="4">
                  <c:v>$1 – $4.9 Million </c:v>
                </c:pt>
                <c:pt idx="5">
                  <c:v>$5 – $9.9 Million </c:v>
                </c:pt>
                <c:pt idx="6">
                  <c:v>Over $10 Million</c:v>
                </c:pt>
              </c:strCache>
            </c:strRef>
          </c:cat>
          <c:val>
            <c:numRef>
              <c:f>Sheet1!$E$2:$E$8</c:f>
              <c:numCache>
                <c:formatCode>General</c:formatCode>
                <c:ptCount val="7"/>
                <c:pt idx="0">
                  <c:v>0.33</c:v>
                </c:pt>
                <c:pt idx="1">
                  <c:v>1</c:v>
                </c:pt>
                <c:pt idx="2">
                  <c:v>0.2</c:v>
                </c:pt>
                <c:pt idx="3">
                  <c:v>0.8</c:v>
                </c:pt>
                <c:pt idx="4">
                  <c:v>0.54</c:v>
                </c:pt>
                <c:pt idx="5">
                  <c:v>0.67</c:v>
                </c:pt>
                <c:pt idx="6">
                  <c:v>0.5</c:v>
                </c:pt>
              </c:numCache>
            </c:numRef>
          </c:val>
          <c:extLst>
            <c:ext xmlns:c16="http://schemas.microsoft.com/office/drawing/2014/chart" uri="{C3380CC4-5D6E-409C-BE32-E72D297353CC}">
              <c16:uniqueId val="{00000004-D5C9-4AB9-ACB9-4CBE529E0197}"/>
            </c:ext>
          </c:extLst>
        </c:ser>
        <c:dLbls>
          <c:showLegendKey val="0"/>
          <c:showVal val="0"/>
          <c:showCatName val="0"/>
          <c:showSerName val="0"/>
          <c:showPercent val="0"/>
          <c:showBubbleSize val="0"/>
        </c:dLbls>
        <c:gapWidth val="219"/>
        <c:overlap val="-27"/>
        <c:axId val="39176976"/>
        <c:axId val="39181968"/>
      </c:barChart>
      <c:catAx>
        <c:axId val="3917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1968"/>
        <c:crosses val="autoZero"/>
        <c:auto val="1"/>
        <c:lblAlgn val="ctr"/>
        <c:lblOffset val="100"/>
        <c:noMultiLvlLbl val="0"/>
      </c:catAx>
      <c:valAx>
        <c:axId val="39181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7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5480427046264"/>
          <c:y val="0.18310839317674124"/>
          <c:w val="0.87168683274021364"/>
          <c:h val="0.66876218518370478"/>
        </c:manualLayout>
      </c:layout>
      <c:barChart>
        <c:barDir val="col"/>
        <c:grouping val="clustered"/>
        <c:varyColors val="0"/>
        <c:ser>
          <c:idx val="0"/>
          <c:order val="0"/>
          <c:tx>
            <c:strRef>
              <c:f>Sheet1!$B$1</c:f>
              <c:strCache>
                <c:ptCount val="1"/>
                <c:pt idx="0">
                  <c:v>Asian</c:v>
                </c:pt>
              </c:strCache>
            </c:strRef>
          </c:tx>
          <c:spPr>
            <a:solidFill>
              <a:srgbClr val="92D050"/>
            </a:solidFill>
            <a:ln>
              <a:solidFill>
                <a:srgbClr val="92D050"/>
              </a:solidFill>
            </a:ln>
            <a:effectLst/>
          </c:spPr>
          <c:invertIfNegative val="0"/>
          <c:dLbls>
            <c:dLbl>
              <c:idx val="0"/>
              <c:layout>
                <c:manualLayout>
                  <c:x val="-1.01163378856854E-2"/>
                  <c:y val="9.4016007936147637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343-4E06-BDE1-3594EF557A8E}"/>
                </c:ext>
              </c:extLst>
            </c:dLbl>
            <c:dLbl>
              <c:idx val="1"/>
              <c:delete val="1"/>
              <c:extLst>
                <c:ext xmlns:c15="http://schemas.microsoft.com/office/drawing/2012/chart" uri="{CE6537A1-D6FC-4f65-9D91-7224C49458BB}"/>
                <c:ext xmlns:c16="http://schemas.microsoft.com/office/drawing/2014/chart" uri="{C3380CC4-5D6E-409C-BE32-E72D297353CC}">
                  <c16:uniqueId val="{00000001-1343-4E06-BDE1-3594EF557A8E}"/>
                </c:ext>
              </c:extLst>
            </c:dLbl>
            <c:dLbl>
              <c:idx val="2"/>
              <c:delete val="1"/>
              <c:extLst>
                <c:ext xmlns:c15="http://schemas.microsoft.com/office/drawing/2012/chart" uri="{CE6537A1-D6FC-4f65-9D91-7224C49458BB}"/>
                <c:ext xmlns:c16="http://schemas.microsoft.com/office/drawing/2014/chart" uri="{C3380CC4-5D6E-409C-BE32-E72D297353CC}">
                  <c16:uniqueId val="{00000002-1343-4E06-BDE1-3594EF557A8E}"/>
                </c:ext>
              </c:extLst>
            </c:dLbl>
            <c:dLbl>
              <c:idx val="3"/>
              <c:delete val="1"/>
              <c:extLst>
                <c:ext xmlns:c15="http://schemas.microsoft.com/office/drawing/2012/chart" uri="{CE6537A1-D6FC-4f65-9D91-7224C49458BB}"/>
                <c:ext xmlns:c16="http://schemas.microsoft.com/office/drawing/2014/chart" uri="{C3380CC4-5D6E-409C-BE32-E72D297353CC}">
                  <c16:uniqueId val="{00000003-1343-4E06-BDE1-3594EF557A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Sheet1!$B$2:$B$5</c:f>
              <c:numCache>
                <c:formatCode>0.0%</c:formatCode>
                <c:ptCount val="4"/>
                <c:pt idx="0">
                  <c:v>1.4981273408239701E-2</c:v>
                </c:pt>
                <c:pt idx="1">
                  <c:v>3.7453183520599251E-3</c:v>
                </c:pt>
                <c:pt idx="2">
                  <c:v>0</c:v>
                </c:pt>
                <c:pt idx="3">
                  <c:v>3.8910505836575876E-3</c:v>
                </c:pt>
              </c:numCache>
            </c:numRef>
          </c:val>
          <c:extLst>
            <c:ext xmlns:c16="http://schemas.microsoft.com/office/drawing/2014/chart" uri="{C3380CC4-5D6E-409C-BE32-E72D297353CC}">
              <c16:uniqueId val="{00000004-1343-4E06-BDE1-3594EF557A8E}"/>
            </c:ext>
          </c:extLst>
        </c:ser>
        <c:ser>
          <c:idx val="1"/>
          <c:order val="1"/>
          <c:tx>
            <c:strRef>
              <c:f>Sheet1!$C$1</c:f>
              <c:strCache>
                <c:ptCount val="1"/>
                <c:pt idx="0">
                  <c:v>African American </c:v>
                </c:pt>
              </c:strCache>
            </c:strRef>
          </c:tx>
          <c:spPr>
            <a:solidFill>
              <a:srgbClr val="00B050"/>
            </a:solidFill>
            <a:ln>
              <a:noFill/>
            </a:ln>
            <a:effectLst/>
          </c:spPr>
          <c:invertIfNegative val="0"/>
          <c:dLbls>
            <c:dLbl>
              <c:idx val="0"/>
              <c:layout>
                <c:manualLayout>
                  <c:x val="-1.2139605462822459E-2"/>
                  <c:y val="-9.40160079361476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43-4E06-BDE1-3594EF557A8E}"/>
                </c:ext>
              </c:extLst>
            </c:dLbl>
            <c:dLbl>
              <c:idx val="1"/>
              <c:layout>
                <c:manualLayout>
                  <c:x val="-1.2139605462822459E-2"/>
                  <c:y val="9.40160079361476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43-4E06-BDE1-3594EF557A8E}"/>
                </c:ext>
              </c:extLst>
            </c:dLbl>
            <c:dLbl>
              <c:idx val="2"/>
              <c:delete val="1"/>
              <c:extLst>
                <c:ext xmlns:c15="http://schemas.microsoft.com/office/drawing/2012/chart" uri="{CE6537A1-D6FC-4f65-9D91-7224C49458BB}"/>
                <c:ext xmlns:c16="http://schemas.microsoft.com/office/drawing/2014/chart" uri="{C3380CC4-5D6E-409C-BE32-E72D297353CC}">
                  <c16:uniqueId val="{00000007-1343-4E06-BDE1-3594EF557A8E}"/>
                </c:ext>
              </c:extLst>
            </c:dLbl>
            <c:dLbl>
              <c:idx val="3"/>
              <c:layout>
                <c:manualLayout>
                  <c:x val="-1.011633788568553E-2"/>
                  <c:y val="5.12820512820512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43-4E06-BDE1-3594EF557A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Sheet1!$C$2:$C$5</c:f>
              <c:numCache>
                <c:formatCode>0.0%</c:formatCode>
                <c:ptCount val="4"/>
                <c:pt idx="0">
                  <c:v>0.10112359550561797</c:v>
                </c:pt>
                <c:pt idx="1">
                  <c:v>3.7453183520599252E-2</c:v>
                </c:pt>
                <c:pt idx="2">
                  <c:v>7.4906367041198503E-3</c:v>
                </c:pt>
                <c:pt idx="3">
                  <c:v>1.4981273408239701E-2</c:v>
                </c:pt>
              </c:numCache>
            </c:numRef>
          </c:val>
          <c:extLst>
            <c:ext xmlns:c16="http://schemas.microsoft.com/office/drawing/2014/chart" uri="{C3380CC4-5D6E-409C-BE32-E72D297353CC}">
              <c16:uniqueId val="{00000009-1343-4E06-BDE1-3594EF557A8E}"/>
            </c:ext>
          </c:extLst>
        </c:ser>
        <c:ser>
          <c:idx val="2"/>
          <c:order val="2"/>
          <c:tx>
            <c:strRef>
              <c:f>Sheet1!$D$1</c:f>
              <c:strCache>
                <c:ptCount val="1"/>
                <c:pt idx="0">
                  <c:v>White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Sheet1!$D$2:$D$5</c:f>
              <c:numCache>
                <c:formatCode>0.0%</c:formatCode>
                <c:ptCount val="4"/>
                <c:pt idx="0">
                  <c:v>0.38202247191011235</c:v>
                </c:pt>
                <c:pt idx="1">
                  <c:v>0.25842696629213485</c:v>
                </c:pt>
                <c:pt idx="2">
                  <c:v>7.8651685393258425E-2</c:v>
                </c:pt>
                <c:pt idx="3">
                  <c:v>4.49438202247191E-2</c:v>
                </c:pt>
              </c:numCache>
            </c:numRef>
          </c:val>
          <c:extLst>
            <c:ext xmlns:c16="http://schemas.microsoft.com/office/drawing/2014/chart" uri="{C3380CC4-5D6E-409C-BE32-E72D297353CC}">
              <c16:uniqueId val="{0000000A-1343-4E06-BDE1-3594EF557A8E}"/>
            </c:ext>
          </c:extLst>
        </c:ser>
        <c:ser>
          <c:idx val="3"/>
          <c:order val="3"/>
          <c:tx>
            <c:strRef>
              <c:f>Sheet1!$E$1</c:f>
              <c:strCache>
                <c:ptCount val="1"/>
                <c:pt idx="0">
                  <c:v>Hispanic</c:v>
                </c:pt>
              </c:strCache>
            </c:strRef>
          </c:tx>
          <c:spPr>
            <a:solidFill>
              <a:schemeClr val="accent4">
                <a:shade val="76000"/>
              </a:schemeClr>
            </a:solidFill>
            <a:ln>
              <a:noFill/>
            </a:ln>
            <a:effectLst/>
          </c:spPr>
          <c:invertIfNegative val="0"/>
          <c:dLbls>
            <c:dLbl>
              <c:idx val="0"/>
              <c:layout>
                <c:manualLayout>
                  <c:x val="1.0116337885685382E-2"/>
                  <c:y val="-5.1282051282051282E-3"/>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21337507318414E-2"/>
                      <c:h val="3.0282051282051282E-2"/>
                    </c:manualLayout>
                  </c15:layout>
                </c:ext>
                <c:ext xmlns:c16="http://schemas.microsoft.com/office/drawing/2014/chart" uri="{C3380CC4-5D6E-409C-BE32-E72D297353CC}">
                  <c16:uniqueId val="{0000000B-1343-4E06-BDE1-3594EF557A8E}"/>
                </c:ext>
              </c:extLst>
            </c:dLbl>
            <c:dLbl>
              <c:idx val="1"/>
              <c:layout>
                <c:manualLayout>
                  <c:x val="8.0930703085482312E-3"/>
                  <c:y val="0"/>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343-4E06-BDE1-3594EF557A8E}"/>
                </c:ext>
              </c:extLst>
            </c:dLbl>
            <c:dLbl>
              <c:idx val="2"/>
              <c:delete val="1"/>
              <c:extLst>
                <c:ext xmlns:c15="http://schemas.microsoft.com/office/drawing/2012/chart" uri="{CE6537A1-D6FC-4f65-9D91-7224C49458BB}"/>
                <c:ext xmlns:c16="http://schemas.microsoft.com/office/drawing/2014/chart" uri="{C3380CC4-5D6E-409C-BE32-E72D297353CC}">
                  <c16:uniqueId val="{0000000D-1343-4E06-BDE1-3594EF557A8E}"/>
                </c:ext>
              </c:extLst>
            </c:dLbl>
            <c:dLbl>
              <c:idx val="3"/>
              <c:delete val="1"/>
              <c:extLst>
                <c:ext xmlns:c15="http://schemas.microsoft.com/office/drawing/2012/chart" uri="{CE6537A1-D6FC-4f65-9D91-7224C49458BB}"/>
                <c:ext xmlns:c16="http://schemas.microsoft.com/office/drawing/2014/chart" uri="{C3380CC4-5D6E-409C-BE32-E72D297353CC}">
                  <c16:uniqueId val="{0000000E-1343-4E06-BDE1-3594EF557A8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Sheet1!$E$2:$E$5</c:f>
              <c:numCache>
                <c:formatCode>0.0%</c:formatCode>
                <c:ptCount val="4"/>
                <c:pt idx="0">
                  <c:v>1.8726591760299626E-2</c:v>
                </c:pt>
                <c:pt idx="1">
                  <c:v>1.1235955056179775E-2</c:v>
                </c:pt>
                <c:pt idx="2">
                  <c:v>3.7453183520599251E-3</c:v>
                </c:pt>
                <c:pt idx="3">
                  <c:v>0</c:v>
                </c:pt>
              </c:numCache>
            </c:numRef>
          </c:val>
          <c:extLst>
            <c:ext xmlns:c16="http://schemas.microsoft.com/office/drawing/2014/chart" uri="{C3380CC4-5D6E-409C-BE32-E72D297353CC}">
              <c16:uniqueId val="{0000000F-1343-4E06-BDE1-3594EF557A8E}"/>
            </c:ext>
          </c:extLst>
        </c:ser>
        <c:ser>
          <c:idx val="4"/>
          <c:order val="4"/>
          <c:tx>
            <c:strRef>
              <c:f>Sheet1!$F$1</c:f>
              <c:strCache>
                <c:ptCount val="1"/>
                <c:pt idx="0">
                  <c:v>2+ Race</c:v>
                </c:pt>
              </c:strCache>
            </c:strRef>
          </c:tx>
          <c:spPr>
            <a:solidFill>
              <a:schemeClr val="accent2">
                <a:lumMod val="75000"/>
              </a:schemeClr>
            </a:solidFill>
            <a:ln>
              <a:solidFill>
                <a:schemeClr val="accent2">
                  <a:lumMod val="75000"/>
                </a:schemeClr>
              </a:solidFill>
            </a:ln>
            <a:effectLst/>
          </c:spPr>
          <c:invertIfNegative val="0"/>
          <c:dLbls>
            <c:dLbl>
              <c:idx val="0"/>
              <c:layout>
                <c:manualLayout>
                  <c:x val="3.2372281234193223E-2"/>
                  <c:y val="-2.05128205128205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343-4E06-BDE1-3594EF557A8E}"/>
                </c:ext>
              </c:extLst>
            </c:dLbl>
            <c:dLbl>
              <c:idx val="1"/>
              <c:delete val="1"/>
              <c:extLst>
                <c:ext xmlns:c15="http://schemas.microsoft.com/office/drawing/2012/chart" uri="{CE6537A1-D6FC-4f65-9D91-7224C49458BB}"/>
                <c:ext xmlns:c16="http://schemas.microsoft.com/office/drawing/2014/chart" uri="{C3380CC4-5D6E-409C-BE32-E72D297353CC}">
                  <c16:uniqueId val="{00000011-1343-4E06-BDE1-3594EF557A8E}"/>
                </c:ext>
              </c:extLst>
            </c:dLbl>
            <c:dLbl>
              <c:idx val="2"/>
              <c:delete val="1"/>
              <c:extLst>
                <c:ext xmlns:c15="http://schemas.microsoft.com/office/drawing/2012/chart" uri="{CE6537A1-D6FC-4f65-9D91-7224C49458BB}"/>
                <c:ext xmlns:c16="http://schemas.microsoft.com/office/drawing/2014/chart" uri="{C3380CC4-5D6E-409C-BE32-E72D297353CC}">
                  <c16:uniqueId val="{00000012-1343-4E06-BDE1-3594EF557A8E}"/>
                </c:ext>
              </c:extLst>
            </c:dLbl>
            <c:dLbl>
              <c:idx val="3"/>
              <c:delete val="1"/>
              <c:extLst>
                <c:ext xmlns:c15="http://schemas.microsoft.com/office/drawing/2012/chart" uri="{CE6537A1-D6FC-4f65-9D91-7224C49458BB}"/>
                <c:ext xmlns:c16="http://schemas.microsoft.com/office/drawing/2014/chart" uri="{C3380CC4-5D6E-409C-BE32-E72D297353CC}">
                  <c16:uniqueId val="{00000013-1343-4E06-BDE1-3594EF557A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Sheet1!$F$2:$F$5</c:f>
              <c:numCache>
                <c:formatCode>0.0%</c:formatCode>
                <c:ptCount val="4"/>
                <c:pt idx="0">
                  <c:v>1.4981273408239701E-2</c:v>
                </c:pt>
                <c:pt idx="1">
                  <c:v>3.7453183520599251E-3</c:v>
                </c:pt>
                <c:pt idx="2">
                  <c:v>0</c:v>
                </c:pt>
                <c:pt idx="3">
                  <c:v>0</c:v>
                </c:pt>
              </c:numCache>
            </c:numRef>
          </c:val>
          <c:extLst>
            <c:ext xmlns:c16="http://schemas.microsoft.com/office/drawing/2014/chart" uri="{C3380CC4-5D6E-409C-BE32-E72D297353CC}">
              <c16:uniqueId val="{00000014-1343-4E06-BDE1-3594EF557A8E}"/>
            </c:ext>
          </c:extLst>
        </c:ser>
        <c:ser>
          <c:idx val="5"/>
          <c:order val="5"/>
          <c:tx>
            <c:strRef>
              <c:f>Sheet1!$G$1</c:f>
              <c:strCache>
                <c:ptCount val="1"/>
                <c:pt idx="0">
                  <c:v>Column1</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$1 Million</c:v>
                </c:pt>
                <c:pt idx="1">
                  <c:v>$1 – $4.9 Million</c:v>
                </c:pt>
                <c:pt idx="2">
                  <c:v>$5 – $9.9 Million</c:v>
                </c:pt>
                <c:pt idx="3">
                  <c:v>Over $10 Million</c:v>
                </c:pt>
              </c:strCache>
            </c:strRef>
          </c:cat>
          <c:val>
            <c:numRef>
              <c:f>Sheet1!$G$2:$G$5</c:f>
              <c:numCache>
                <c:formatCode>General</c:formatCode>
                <c:ptCount val="4"/>
              </c:numCache>
            </c:numRef>
          </c:val>
          <c:extLst>
            <c:ext xmlns:c16="http://schemas.microsoft.com/office/drawing/2014/chart" uri="{C3380CC4-5D6E-409C-BE32-E72D297353CC}">
              <c16:uniqueId val="{00000015-1343-4E06-BDE1-3594EF557A8E}"/>
            </c:ext>
          </c:extLst>
        </c:ser>
        <c:dLbls>
          <c:showLegendKey val="0"/>
          <c:showVal val="0"/>
          <c:showCatName val="0"/>
          <c:showSerName val="0"/>
          <c:showPercent val="0"/>
          <c:showBubbleSize val="0"/>
        </c:dLbls>
        <c:gapWidth val="219"/>
        <c:overlap val="-27"/>
        <c:axId val="826337200"/>
        <c:axId val="826329656"/>
      </c:barChart>
      <c:catAx>
        <c:axId val="826337200"/>
        <c:scaling>
          <c:orientation val="minMax"/>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aseline="0">
                    <a:solidFill>
                      <a:sysClr val="windowText" lastClr="000000"/>
                    </a:solidFill>
                  </a:rPr>
                  <a:t>Gross Annual Revenue </a:t>
                </a:r>
              </a:p>
            </c:rich>
          </c:tx>
          <c:layout>
            <c:manualLayout>
              <c:xMode val="edge"/>
              <c:yMode val="edge"/>
              <c:x val="0.38127418665690044"/>
              <c:y val="0.9285395001300512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26329656"/>
        <c:crosses val="autoZero"/>
        <c:auto val="1"/>
        <c:lblAlgn val="ctr"/>
        <c:lblOffset val="100"/>
        <c:noMultiLvlLbl val="0"/>
      </c:catAx>
      <c:valAx>
        <c:axId val="826329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solidFill>
                      <a:sysClr val="windowText" lastClr="000000"/>
                    </a:solidFill>
                  </a:rPr>
                  <a:t>Percentage</a:t>
                </a:r>
                <a:r>
                  <a:rPr lang="en-US" sz="1100" baseline="0">
                    <a:solidFill>
                      <a:sysClr val="windowText" lastClr="000000"/>
                    </a:solidFill>
                  </a:rPr>
                  <a:t> of CEOs </a:t>
                </a:r>
                <a:endParaRPr lang="en-US" sz="11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263372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Entry>
      <c:legendEntry>
        <c:idx val="3"/>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Entry>
      <c:legendEntry>
        <c:idx val="4"/>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Entry>
      <c:legendEntry>
        <c:idx val="5"/>
        <c:delete val="1"/>
      </c:legendEntry>
      <c:layout>
        <c:manualLayout>
          <c:xMode val="edge"/>
          <c:yMode val="edge"/>
          <c:x val="9.1825760019754718E-2"/>
          <c:y val="5.2258025439127803E-2"/>
          <c:w val="0.83331333962617349"/>
          <c:h val="4.945063597819503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c:v>
                </c:pt>
              </c:strCache>
            </c:strRef>
          </c:tx>
          <c:spPr>
            <a:solidFill>
              <a:srgbClr val="00B0F0"/>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95-403F-A829-64DAA9F7AE98}"/>
                </c:ext>
              </c:extLst>
            </c:dLbl>
            <c:dLbl>
              <c:idx val="1"/>
              <c:layout>
                <c:manualLayout>
                  <c:x val="-6.5005417118093175E-3"/>
                  <c:y val="1.2631578947368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95-403F-A829-64DAA9F7AE98}"/>
                </c:ext>
              </c:extLst>
            </c:dLbl>
            <c:dLbl>
              <c:idx val="2"/>
              <c:layout>
                <c:manualLayout>
                  <c:x val="-6.5005417118093175E-3"/>
                  <c:y val="8.4210526315789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95-403F-A829-64DAA9F7AE98}"/>
                </c:ext>
              </c:extLst>
            </c:dLbl>
            <c:dLbl>
              <c:idx val="3"/>
              <c:layout>
                <c:manualLayout>
                  <c:x val="-2.3835319609967497E-2"/>
                  <c:y val="8.42105263157894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95-403F-A829-64DAA9F7AE98}"/>
                </c:ext>
              </c:extLst>
            </c:dLbl>
            <c:dLbl>
              <c:idx val="4"/>
              <c:layout>
                <c:manualLayout>
                  <c:x val="-2.600216684723727E-2"/>
                  <c:y val="1.26315789473684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95-403F-A829-64DAA9F7AE9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Arts, Culture, and Humanities </c:v>
                </c:pt>
                <c:pt idx="1">
                  <c:v>Education </c:v>
                </c:pt>
                <c:pt idx="2">
                  <c:v>Environment and Animals</c:v>
                </c:pt>
                <c:pt idx="3">
                  <c:v>Health </c:v>
                </c:pt>
                <c:pt idx="4">
                  <c:v>Human Service </c:v>
                </c:pt>
              </c:strCache>
            </c:strRef>
          </c:cat>
          <c:val>
            <c:numRef>
              <c:f>Sheet1!$B$2:$B$6</c:f>
              <c:numCache>
                <c:formatCode>"$"#,##0_);[Red]\("$"#,##0\)</c:formatCode>
                <c:ptCount val="5"/>
                <c:pt idx="0">
                  <c:v>72500</c:v>
                </c:pt>
                <c:pt idx="1">
                  <c:v>107102</c:v>
                </c:pt>
                <c:pt idx="2">
                  <c:v>93916</c:v>
                </c:pt>
                <c:pt idx="3">
                  <c:v>100960</c:v>
                </c:pt>
                <c:pt idx="4">
                  <c:v>111239</c:v>
                </c:pt>
              </c:numCache>
            </c:numRef>
          </c:val>
          <c:extLst>
            <c:ext xmlns:c16="http://schemas.microsoft.com/office/drawing/2014/chart" uri="{C3380CC4-5D6E-409C-BE32-E72D297353CC}">
              <c16:uniqueId val="{00000007-E995-403F-A829-64DAA9F7AE98}"/>
            </c:ext>
          </c:extLst>
        </c:ser>
        <c:ser>
          <c:idx val="1"/>
          <c:order val="1"/>
          <c:tx>
            <c:strRef>
              <c:f>Sheet1!$C$1</c:f>
              <c:strCache>
                <c:ptCount val="1"/>
                <c:pt idx="0">
                  <c:v>Median</c:v>
                </c:pt>
              </c:strCache>
            </c:strRef>
          </c:tx>
          <c:spPr>
            <a:solidFill>
              <a:schemeClr val="accent2"/>
            </a:solidFill>
            <a:ln>
              <a:noFill/>
            </a:ln>
            <a:effectLst/>
          </c:spPr>
          <c:invertIfNegative val="0"/>
          <c:dLbls>
            <c:dLbl>
              <c:idx val="0"/>
              <c:layout>
                <c:manualLayout>
                  <c:x val="1.9501625135427952E-2"/>
                  <c:y val="-8.421055281758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95-403F-A829-64DAA9F7AE98}"/>
                </c:ext>
              </c:extLst>
            </c:dLbl>
            <c:dLbl>
              <c:idx val="1"/>
              <c:layout>
                <c:manualLayout>
                  <c:x val="2.1668472372697724E-2"/>
                  <c:y val="-5.8947368421052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95-403F-A829-64DAA9F7AE98}"/>
                </c:ext>
              </c:extLst>
            </c:dLbl>
            <c:dLbl>
              <c:idx val="2"/>
              <c:layout>
                <c:manualLayout>
                  <c:x val="2.3835319609967497E-2"/>
                  <c:y val="-0.10105263157894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95-403F-A829-64DAA9F7AE98}"/>
                </c:ext>
              </c:extLst>
            </c:dLbl>
            <c:dLbl>
              <c:idx val="3"/>
              <c:layout>
                <c:manualLayout>
                  <c:x val="2.8169014084507043E-2"/>
                  <c:y val="-0.130526315789473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95-403F-A829-64DAA9F7AE98}"/>
                </c:ext>
              </c:extLst>
            </c:dLbl>
            <c:dLbl>
              <c:idx val="4"/>
              <c:layout>
                <c:manualLayout>
                  <c:x val="1.9501625135427872E-2"/>
                  <c:y val="-8.421052631578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995-403F-A829-64DAA9F7AE9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Arts, Culture, and Humanities </c:v>
                </c:pt>
                <c:pt idx="1">
                  <c:v>Education </c:v>
                </c:pt>
                <c:pt idx="2">
                  <c:v>Environment and Animals</c:v>
                </c:pt>
                <c:pt idx="3">
                  <c:v>Health </c:v>
                </c:pt>
                <c:pt idx="4">
                  <c:v>Human Service </c:v>
                </c:pt>
              </c:strCache>
            </c:strRef>
          </c:cat>
          <c:val>
            <c:numRef>
              <c:f>Sheet1!$C$2:$C$6</c:f>
              <c:numCache>
                <c:formatCode>"$"#,##0_);[Red]\("$"#,##0\)</c:formatCode>
                <c:ptCount val="5"/>
                <c:pt idx="0">
                  <c:v>71000</c:v>
                </c:pt>
                <c:pt idx="1">
                  <c:v>103000</c:v>
                </c:pt>
                <c:pt idx="2">
                  <c:v>88500</c:v>
                </c:pt>
                <c:pt idx="3">
                  <c:v>95000</c:v>
                </c:pt>
                <c:pt idx="4">
                  <c:v>105500</c:v>
                </c:pt>
              </c:numCache>
            </c:numRef>
          </c:val>
          <c:extLst>
            <c:ext xmlns:c16="http://schemas.microsoft.com/office/drawing/2014/chart" uri="{C3380CC4-5D6E-409C-BE32-E72D297353CC}">
              <c16:uniqueId val="{0000000F-E995-403F-A829-64DAA9F7AE98}"/>
            </c:ext>
          </c:extLst>
        </c:ser>
        <c:dLbls>
          <c:showLegendKey val="0"/>
          <c:showVal val="0"/>
          <c:showCatName val="0"/>
          <c:showSerName val="0"/>
          <c:showPercent val="0"/>
          <c:showBubbleSize val="0"/>
        </c:dLbls>
        <c:gapWidth val="219"/>
        <c:overlap val="-27"/>
        <c:axId val="1631958831"/>
        <c:axId val="1631958415"/>
      </c:barChart>
      <c:catAx>
        <c:axId val="16319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631958415"/>
        <c:crosses val="autoZero"/>
        <c:auto val="1"/>
        <c:lblAlgn val="ctr"/>
        <c:lblOffset val="100"/>
        <c:noMultiLvlLbl val="0"/>
      </c:catAx>
      <c:valAx>
        <c:axId val="1631958415"/>
        <c:scaling>
          <c:orientation val="minMax"/>
          <c:max val="150000"/>
          <c:min val="10000"/>
        </c:scaling>
        <c:delete val="0"/>
        <c:axPos val="l"/>
        <c:majorGridlines>
          <c:spPr>
            <a:ln w="9525" cap="flat" cmpd="sng" algn="ctr">
              <a:solidFill>
                <a:schemeClr val="tx1">
                  <a:lumMod val="15000"/>
                  <a:lumOff val="85000"/>
                </a:schemeClr>
              </a:solidFill>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63195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of Employees Reported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to 11</c:v>
                </c:pt>
                <c:pt idx="2">
                  <c:v>12 to 22</c:v>
                </c:pt>
                <c:pt idx="3">
                  <c:v>23 to 33</c:v>
                </c:pt>
                <c:pt idx="4">
                  <c:v>34 to 44</c:v>
                </c:pt>
                <c:pt idx="5">
                  <c:v>45 to 55</c:v>
                </c:pt>
                <c:pt idx="6">
                  <c:v>100+</c:v>
                </c:pt>
              </c:strCache>
            </c:strRef>
          </c:cat>
          <c:val>
            <c:numRef>
              <c:f>Sheet1!$B$2:$B$8</c:f>
              <c:numCache>
                <c:formatCode>0%</c:formatCode>
                <c:ptCount val="7"/>
                <c:pt idx="0">
                  <c:v>0.08</c:v>
                </c:pt>
                <c:pt idx="1">
                  <c:v>0.54</c:v>
                </c:pt>
                <c:pt idx="2">
                  <c:v>0.16</c:v>
                </c:pt>
                <c:pt idx="3">
                  <c:v>0.03</c:v>
                </c:pt>
                <c:pt idx="4">
                  <c:v>0.08</c:v>
                </c:pt>
                <c:pt idx="5">
                  <c:v>0.03</c:v>
                </c:pt>
                <c:pt idx="6">
                  <c:v>7.0000000000000007E-2</c:v>
                </c:pt>
              </c:numCache>
            </c:numRef>
          </c:val>
          <c:extLst>
            <c:ext xmlns:c16="http://schemas.microsoft.com/office/drawing/2014/chart" uri="{C3380CC4-5D6E-409C-BE32-E72D297353CC}">
              <c16:uniqueId val="{00000000-FA7E-481C-945C-5E115A81C55E}"/>
            </c:ext>
          </c:extLst>
        </c:ser>
        <c:ser>
          <c:idx val="1"/>
          <c:order val="1"/>
          <c:tx>
            <c:strRef>
              <c:f>Sheet1!$C$1</c:f>
              <c:strCache>
                <c:ptCount val="1"/>
                <c:pt idx="0">
                  <c:v>% of Volunteers Reported</c:v>
                </c:pt>
              </c:strCache>
            </c:strRef>
          </c:tx>
          <c:spPr>
            <a:solidFill>
              <a:schemeClr val="accent3"/>
            </a:solidFill>
            <a:ln>
              <a:noFill/>
            </a:ln>
            <a:effectLst/>
          </c:spPr>
          <c:invertIfNegative val="0"/>
          <c:dLbls>
            <c:dLbl>
              <c:idx val="0"/>
              <c:layout>
                <c:manualLayout>
                  <c:x val="1.932367149758454E-2"/>
                  <c:y val="-4.6698279931368235E-2"/>
                </c:manualLayout>
              </c:layout>
              <c:tx>
                <c:rich>
                  <a:bodyPr/>
                  <a:lstStyle/>
                  <a:p>
                    <a:fld id="{1B071055-513A-416F-9B5A-8A8F32D9980C}"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C1-43EC-9A23-F3FE8D128555}"/>
                </c:ext>
              </c:extLst>
            </c:dLbl>
            <c:dLbl>
              <c:idx val="3"/>
              <c:layout>
                <c:manualLayout>
                  <c:x val="2.4154589371980676E-2"/>
                  <c:y val="-6.1291492409920809E-2"/>
                </c:manualLayout>
              </c:layout>
              <c:tx>
                <c:rich>
                  <a:bodyPr/>
                  <a:lstStyle/>
                  <a:p>
                    <a:fld id="{904F8A7C-8C28-4BE8-A8E7-42B39F412393}"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C1-43EC-9A23-F3FE8D128555}"/>
                </c:ext>
              </c:extLst>
            </c:dLbl>
            <c:dLbl>
              <c:idx val="5"/>
              <c:layout>
                <c:manualLayout>
                  <c:x val="2.0531400966183576E-2"/>
                  <c:y val="-6.1291492409920809E-2"/>
                </c:manualLayout>
              </c:layout>
              <c:tx>
                <c:rich>
                  <a:bodyPr/>
                  <a:lstStyle/>
                  <a:p>
                    <a:fld id="{BDADA790-8917-4498-96D5-A1A3160BCD9A}"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C1-43EC-9A23-F3FE8D128555}"/>
                </c:ext>
              </c:extLst>
            </c:dLbl>
            <c:dLbl>
              <c:idx val="6"/>
              <c:layout>
                <c:manualLayout>
                  <c:x val="2.1739130434782608E-2"/>
                  <c:y val="-4.3779637435657721E-2"/>
                </c:manualLayout>
              </c:layout>
              <c:tx>
                <c:rich>
                  <a:bodyPr/>
                  <a:lstStyle/>
                  <a:p>
                    <a:fld id="{DC7D3B5D-DE18-434F-B841-82F29B337F7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C1-43EC-9A23-F3FE8D1285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0</c:v>
                </c:pt>
                <c:pt idx="1">
                  <c:v>1 to 11</c:v>
                </c:pt>
                <c:pt idx="2">
                  <c:v>12 to 22</c:v>
                </c:pt>
                <c:pt idx="3">
                  <c:v>23 to 33</c:v>
                </c:pt>
                <c:pt idx="4">
                  <c:v>34 to 44</c:v>
                </c:pt>
                <c:pt idx="5">
                  <c:v>45 to 55</c:v>
                </c:pt>
                <c:pt idx="6">
                  <c:v>100+</c:v>
                </c:pt>
              </c:strCache>
            </c:strRef>
          </c:cat>
          <c:val>
            <c:numRef>
              <c:f>Sheet1!$C$2:$C$8</c:f>
              <c:numCache>
                <c:formatCode>0%</c:formatCode>
                <c:ptCount val="7"/>
                <c:pt idx="0">
                  <c:v>0.02</c:v>
                </c:pt>
                <c:pt idx="1">
                  <c:v>0.51</c:v>
                </c:pt>
                <c:pt idx="2">
                  <c:v>0.28000000000000003</c:v>
                </c:pt>
                <c:pt idx="3">
                  <c:v>0.01</c:v>
                </c:pt>
                <c:pt idx="4">
                  <c:v>0.13</c:v>
                </c:pt>
                <c:pt idx="5">
                  <c:v>0.05</c:v>
                </c:pt>
                <c:pt idx="6">
                  <c:v>0.02</c:v>
                </c:pt>
              </c:numCache>
            </c:numRef>
          </c:val>
          <c:extLst>
            <c:ext xmlns:c16="http://schemas.microsoft.com/office/drawing/2014/chart" uri="{C3380CC4-5D6E-409C-BE32-E72D297353CC}">
              <c16:uniqueId val="{00000001-FA7E-481C-945C-5E115A81C55E}"/>
            </c:ext>
          </c:extLst>
        </c:ser>
        <c:dLbls>
          <c:showLegendKey val="0"/>
          <c:showVal val="0"/>
          <c:showCatName val="0"/>
          <c:showSerName val="0"/>
          <c:showPercent val="0"/>
          <c:showBubbleSize val="0"/>
        </c:dLbls>
        <c:gapWidth val="219"/>
        <c:overlap val="100"/>
        <c:axId val="334046239"/>
        <c:axId val="334040831"/>
      </c:barChart>
      <c:catAx>
        <c:axId val="334046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40831"/>
        <c:crosses val="autoZero"/>
        <c:auto val="1"/>
        <c:lblAlgn val="ctr"/>
        <c:lblOffset val="100"/>
        <c:noMultiLvlLbl val="0"/>
      </c:catAx>
      <c:valAx>
        <c:axId val="334040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046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Service Type - Montgomery County</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463A-4DF2-BD71-CCD130CDD91A}"/>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6-463A-4DF2-BD71-CCD130CDD9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3A-4DF2-BD71-CCD130CDD91A}"/>
              </c:ext>
            </c:extLst>
          </c:dPt>
          <c:dPt>
            <c:idx val="3"/>
            <c:bubble3D val="0"/>
            <c:spPr>
              <a:solidFill>
                <a:srgbClr val="FFC000"/>
              </a:solidFill>
              <a:ln w="19050">
                <a:solidFill>
                  <a:schemeClr val="lt1"/>
                </a:solidFill>
              </a:ln>
              <a:effectLst/>
            </c:spPr>
            <c:extLst>
              <c:ext xmlns:c16="http://schemas.microsoft.com/office/drawing/2014/chart" uri="{C3380CC4-5D6E-409C-BE32-E72D297353CC}">
                <c16:uniqueId val="{00000004-463A-4DF2-BD71-CCD130CDD9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463A-4DF2-BD71-CCD130CDD91A}"/>
              </c:ext>
            </c:extLst>
          </c:dPt>
          <c:dLbls>
            <c:dLbl>
              <c:idx val="0"/>
              <c:layout>
                <c:manualLayout>
                  <c:x val="7.1406593564255452E-2"/>
                  <c:y val="-4.1361476507007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3A-4DF2-BD71-CCD130CDD91A}"/>
                </c:ext>
              </c:extLst>
            </c:dLbl>
            <c:dLbl>
              <c:idx val="1"/>
              <c:layout>
                <c:manualLayout>
                  <c:x val="-3.4472148617226819E-2"/>
                  <c:y val="9.3063322140765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3A-4DF2-BD71-CCD130CDD91A}"/>
                </c:ext>
              </c:extLst>
            </c:dLbl>
            <c:dLbl>
              <c:idx val="2"/>
              <c:layout>
                <c:manualLayout>
                  <c:x val="-6.4019704574849637E-2"/>
                  <c:y val="3.1021107380255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3A-4DF2-BD71-CCD130CDD91A}"/>
                </c:ext>
              </c:extLst>
            </c:dLbl>
            <c:dLbl>
              <c:idx val="3"/>
              <c:layout>
                <c:manualLayout>
                  <c:x val="-8.1255778883462998E-2"/>
                  <c:y val="-5.5148635342676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3A-4DF2-BD71-CCD130CDD91A}"/>
                </c:ext>
              </c:extLst>
            </c:dLbl>
            <c:dLbl>
              <c:idx val="4"/>
              <c:layout>
                <c:manualLayout>
                  <c:x val="-7.3868889894057278E-3"/>
                  <c:y val="-6.548900446942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3A-4DF2-BD71-CCD130CDD91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Human Services</c:v>
                </c:pt>
                <c:pt idx="1">
                  <c:v>Education</c:v>
                </c:pt>
                <c:pt idx="2">
                  <c:v>Health</c:v>
                </c:pt>
                <c:pt idx="3">
                  <c:v>Public/Societal Benefit</c:v>
                </c:pt>
                <c:pt idx="4">
                  <c:v>Arts, Culture, &amp; Humanities</c:v>
                </c:pt>
              </c:strCache>
            </c:strRef>
          </c:cat>
          <c:val>
            <c:numRef>
              <c:f>Sheet1!$B$2:$B$6</c:f>
              <c:numCache>
                <c:formatCode>General</c:formatCode>
                <c:ptCount val="5"/>
                <c:pt idx="0">
                  <c:v>0.41</c:v>
                </c:pt>
                <c:pt idx="1">
                  <c:v>0.15</c:v>
                </c:pt>
                <c:pt idx="2">
                  <c:v>0.15</c:v>
                </c:pt>
                <c:pt idx="3">
                  <c:v>0.12</c:v>
                </c:pt>
                <c:pt idx="4">
                  <c:v>0.1</c:v>
                </c:pt>
              </c:numCache>
            </c:numRef>
          </c:val>
          <c:extLst>
            <c:ext xmlns:c16="http://schemas.microsoft.com/office/drawing/2014/chart" uri="{C3380CC4-5D6E-409C-BE32-E72D297353CC}">
              <c16:uniqueId val="{00000000-463A-4DF2-BD71-CCD130CDD91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BE8D4-FB1C-479F-8940-EED2A93D19A7}" type="doc">
      <dgm:prSet loTypeId="urn:microsoft.com/office/officeart/2005/8/layout/hierarchy3" loCatId="hierarchy" qsTypeId="urn:microsoft.com/office/officeart/2005/8/quickstyle/simple4" qsCatId="simple" csTypeId="urn:microsoft.com/office/officeart/2005/8/colors/colorful1" csCatId="colorful" phldr="1"/>
      <dgm:spPr/>
      <dgm:t>
        <a:bodyPr/>
        <a:lstStyle/>
        <a:p>
          <a:endParaRPr lang="en-US"/>
        </a:p>
      </dgm:t>
    </dgm:pt>
    <dgm:pt modelId="{D2567D12-8A04-421A-B74E-4FD3CBA4A473}">
      <dgm:prSet phldrT="[Text]"/>
      <dgm:spPr/>
      <dgm:t>
        <a:bodyPr/>
        <a:lstStyle/>
        <a:p>
          <a:r>
            <a:rPr lang="en-US" b="1"/>
            <a:t>Tameka Payton, Ph.D.</a:t>
          </a:r>
          <a:endParaRPr lang="en-US" dirty="0"/>
        </a:p>
      </dgm:t>
    </dgm:pt>
    <dgm:pt modelId="{1D255062-FCC0-465D-B87C-AB07B35A878C}" type="parTrans" cxnId="{81A0930A-4382-4459-AFF9-9A367C71C59F}">
      <dgm:prSet/>
      <dgm:spPr/>
      <dgm:t>
        <a:bodyPr/>
        <a:lstStyle/>
        <a:p>
          <a:endParaRPr lang="en-US"/>
        </a:p>
      </dgm:t>
    </dgm:pt>
    <dgm:pt modelId="{CD1755AC-95AB-4A4E-B621-0BA7A1353D36}" type="sibTrans" cxnId="{81A0930A-4382-4459-AFF9-9A367C71C59F}">
      <dgm:prSet/>
      <dgm:spPr/>
      <dgm:t>
        <a:bodyPr/>
        <a:lstStyle/>
        <a:p>
          <a:endParaRPr lang="en-US"/>
        </a:p>
      </dgm:t>
    </dgm:pt>
    <dgm:pt modelId="{65547F62-9309-489F-9E16-C69ECE7153D8}">
      <dgm:prSet/>
      <dgm:spPr/>
      <dgm:t>
        <a:bodyPr/>
        <a:lstStyle/>
        <a:p>
          <a:r>
            <a:rPr lang="en-US" i="1" dirty="0"/>
            <a:t>Chief Executive Director</a:t>
          </a:r>
        </a:p>
      </dgm:t>
    </dgm:pt>
    <dgm:pt modelId="{72767CD9-B46F-44DB-BEB4-7F30622F1844}" type="parTrans" cxnId="{71D236DE-DB67-444A-8907-E0F72BE57C64}">
      <dgm:prSet/>
      <dgm:spPr/>
      <dgm:t>
        <a:bodyPr/>
        <a:lstStyle/>
        <a:p>
          <a:endParaRPr lang="en-US"/>
        </a:p>
      </dgm:t>
    </dgm:pt>
    <dgm:pt modelId="{8F1A7AF4-B9E6-40A0-9995-E1BAF5A5900F}" type="sibTrans" cxnId="{71D236DE-DB67-444A-8907-E0F72BE57C64}">
      <dgm:prSet/>
      <dgm:spPr/>
      <dgm:t>
        <a:bodyPr/>
        <a:lstStyle/>
        <a:p>
          <a:endParaRPr lang="en-US"/>
        </a:p>
      </dgm:t>
    </dgm:pt>
    <dgm:pt modelId="{9EDFE0BA-BE08-41A2-9AE6-C4A8AB9B298B}">
      <dgm:prSet/>
      <dgm:spPr/>
      <dgm:t>
        <a:bodyPr/>
        <a:lstStyle/>
        <a:p>
          <a:r>
            <a:rPr lang="en-US" b="1" dirty="0"/>
            <a:t>Tonya Ross Taylor, M.S.</a:t>
          </a:r>
        </a:p>
      </dgm:t>
    </dgm:pt>
    <dgm:pt modelId="{FB1D9996-2D2F-4433-A1B9-1478858E91C2}" type="parTrans" cxnId="{B8C166A5-1193-470D-ACD4-2E9491D007BD}">
      <dgm:prSet/>
      <dgm:spPr/>
      <dgm:t>
        <a:bodyPr/>
        <a:lstStyle/>
        <a:p>
          <a:endParaRPr lang="en-US"/>
        </a:p>
      </dgm:t>
    </dgm:pt>
    <dgm:pt modelId="{77275240-DD49-411C-967D-57E572DCE03B}" type="sibTrans" cxnId="{B8C166A5-1193-470D-ACD4-2E9491D007BD}">
      <dgm:prSet/>
      <dgm:spPr/>
      <dgm:t>
        <a:bodyPr/>
        <a:lstStyle/>
        <a:p>
          <a:endParaRPr lang="en-US"/>
        </a:p>
      </dgm:t>
    </dgm:pt>
    <dgm:pt modelId="{960B14DD-19BA-44F4-9B81-EEE1E9E63FF5}">
      <dgm:prSet/>
      <dgm:spPr/>
      <dgm:t>
        <a:bodyPr/>
        <a:lstStyle/>
        <a:p>
          <a:r>
            <a:rPr lang="en-US" b="1"/>
            <a:t>Christopher D. Hill, Ph.D. </a:t>
          </a:r>
          <a:endParaRPr lang="en-US" b="1" dirty="0"/>
        </a:p>
      </dgm:t>
    </dgm:pt>
    <dgm:pt modelId="{29C39BBB-12CA-4657-B852-414F5DBB9CBB}" type="parTrans" cxnId="{11A24E4F-9966-460E-9B9C-219ED37C24A5}">
      <dgm:prSet/>
      <dgm:spPr/>
      <dgm:t>
        <a:bodyPr/>
        <a:lstStyle/>
        <a:p>
          <a:endParaRPr lang="en-US"/>
        </a:p>
      </dgm:t>
    </dgm:pt>
    <dgm:pt modelId="{FADE0E61-9346-433C-84D1-C31970D99407}" type="sibTrans" cxnId="{11A24E4F-9966-460E-9B9C-219ED37C24A5}">
      <dgm:prSet/>
      <dgm:spPr/>
      <dgm:t>
        <a:bodyPr/>
        <a:lstStyle/>
        <a:p>
          <a:endParaRPr lang="en-US"/>
        </a:p>
      </dgm:t>
    </dgm:pt>
    <dgm:pt modelId="{08711397-D3EC-4CA2-8D77-5DE139B8C31E}">
      <dgm:prSet/>
      <dgm:spPr/>
      <dgm:t>
        <a:bodyPr/>
        <a:lstStyle/>
        <a:p>
          <a:r>
            <a:rPr lang="en-US" i="1" dirty="0"/>
            <a:t>Data Analyst</a:t>
          </a:r>
        </a:p>
      </dgm:t>
    </dgm:pt>
    <dgm:pt modelId="{CDE3A7BB-A79E-4846-BA8B-4163CF6B3B6E}" type="parTrans" cxnId="{601A4B69-6783-43A3-91C7-ACBF44A68DE3}">
      <dgm:prSet/>
      <dgm:spPr/>
      <dgm:t>
        <a:bodyPr/>
        <a:lstStyle/>
        <a:p>
          <a:endParaRPr lang="en-US"/>
        </a:p>
      </dgm:t>
    </dgm:pt>
    <dgm:pt modelId="{DBD70A09-98B4-435F-8E5A-ABE7D5C0F21C}" type="sibTrans" cxnId="{601A4B69-6783-43A3-91C7-ACBF44A68DE3}">
      <dgm:prSet/>
      <dgm:spPr/>
      <dgm:t>
        <a:bodyPr/>
        <a:lstStyle/>
        <a:p>
          <a:endParaRPr lang="en-US"/>
        </a:p>
      </dgm:t>
    </dgm:pt>
    <dgm:pt modelId="{1311CDDD-A62F-4305-AEF1-3A659B3E978E}">
      <dgm:prSet/>
      <dgm:spPr/>
      <dgm:t>
        <a:bodyPr/>
        <a:lstStyle/>
        <a:p>
          <a:r>
            <a:rPr lang="en-US" i="1" dirty="0"/>
            <a:t>Assistant Director for Research and Evaluation</a:t>
          </a:r>
        </a:p>
      </dgm:t>
    </dgm:pt>
    <dgm:pt modelId="{9A5A3ECD-1437-4F66-8B9D-12FB2AE6F057}" type="sibTrans" cxnId="{BC731103-A77E-4ACE-A764-911E9ABE65D8}">
      <dgm:prSet/>
      <dgm:spPr/>
      <dgm:t>
        <a:bodyPr/>
        <a:lstStyle/>
        <a:p>
          <a:endParaRPr lang="en-US"/>
        </a:p>
      </dgm:t>
    </dgm:pt>
    <dgm:pt modelId="{A4F3C478-DC60-4D17-A430-250A8C1F2FF2}" type="parTrans" cxnId="{BC731103-A77E-4ACE-A764-911E9ABE65D8}">
      <dgm:prSet/>
      <dgm:spPr/>
      <dgm:t>
        <a:bodyPr/>
        <a:lstStyle/>
        <a:p>
          <a:endParaRPr lang="en-US"/>
        </a:p>
      </dgm:t>
    </dgm:pt>
    <dgm:pt modelId="{0789F648-DA2E-4251-ABC3-AE612188D843}" type="pres">
      <dgm:prSet presAssocID="{757BE8D4-FB1C-479F-8940-EED2A93D19A7}" presName="diagram" presStyleCnt="0">
        <dgm:presLayoutVars>
          <dgm:chPref val="1"/>
          <dgm:dir/>
          <dgm:animOne val="branch"/>
          <dgm:animLvl val="lvl"/>
          <dgm:resizeHandles/>
        </dgm:presLayoutVars>
      </dgm:prSet>
      <dgm:spPr/>
    </dgm:pt>
    <dgm:pt modelId="{3EA12214-D01B-4B3E-9B17-3F23549FBCDC}" type="pres">
      <dgm:prSet presAssocID="{D2567D12-8A04-421A-B74E-4FD3CBA4A473}" presName="root" presStyleCnt="0"/>
      <dgm:spPr/>
    </dgm:pt>
    <dgm:pt modelId="{BC3CABE3-569A-4DF6-B9F3-9B214A831765}" type="pres">
      <dgm:prSet presAssocID="{D2567D12-8A04-421A-B74E-4FD3CBA4A473}" presName="rootComposite" presStyleCnt="0"/>
      <dgm:spPr/>
    </dgm:pt>
    <dgm:pt modelId="{E0D3846E-1B26-4A03-A739-54D075856ECB}" type="pres">
      <dgm:prSet presAssocID="{D2567D12-8A04-421A-B74E-4FD3CBA4A473}" presName="rootText" presStyleLbl="node1" presStyleIdx="0" presStyleCnt="3"/>
      <dgm:spPr/>
    </dgm:pt>
    <dgm:pt modelId="{18D71BAB-15A4-4D25-AB66-8FC9005AE4ED}" type="pres">
      <dgm:prSet presAssocID="{D2567D12-8A04-421A-B74E-4FD3CBA4A473}" presName="rootConnector" presStyleLbl="node1" presStyleIdx="0" presStyleCnt="3"/>
      <dgm:spPr/>
    </dgm:pt>
    <dgm:pt modelId="{1D34C0F5-807E-4446-99FE-CF1E26695DB0}" type="pres">
      <dgm:prSet presAssocID="{D2567D12-8A04-421A-B74E-4FD3CBA4A473}" presName="childShape" presStyleCnt="0"/>
      <dgm:spPr/>
    </dgm:pt>
    <dgm:pt modelId="{B4767B8E-50D4-4371-8F1B-2E63D21273BE}" type="pres">
      <dgm:prSet presAssocID="{72767CD9-B46F-44DB-BEB4-7F30622F1844}" presName="Name13" presStyleLbl="parChTrans1D2" presStyleIdx="0" presStyleCnt="3"/>
      <dgm:spPr/>
    </dgm:pt>
    <dgm:pt modelId="{570382D5-0A1B-4567-A67B-F3E4FDE8646F}" type="pres">
      <dgm:prSet presAssocID="{65547F62-9309-489F-9E16-C69ECE7153D8}" presName="childText" presStyleLbl="bgAcc1" presStyleIdx="0" presStyleCnt="3">
        <dgm:presLayoutVars>
          <dgm:bulletEnabled val="1"/>
        </dgm:presLayoutVars>
      </dgm:prSet>
      <dgm:spPr/>
    </dgm:pt>
    <dgm:pt modelId="{6A183994-BA5E-4ADC-A2CD-7A76D2386A1E}" type="pres">
      <dgm:prSet presAssocID="{9EDFE0BA-BE08-41A2-9AE6-C4A8AB9B298B}" presName="root" presStyleCnt="0"/>
      <dgm:spPr/>
    </dgm:pt>
    <dgm:pt modelId="{D1DECCA3-4341-48B0-BC0C-39BD04E69AB7}" type="pres">
      <dgm:prSet presAssocID="{9EDFE0BA-BE08-41A2-9AE6-C4A8AB9B298B}" presName="rootComposite" presStyleCnt="0"/>
      <dgm:spPr/>
    </dgm:pt>
    <dgm:pt modelId="{8130EA50-D2A3-4E6B-9220-8F860D665772}" type="pres">
      <dgm:prSet presAssocID="{9EDFE0BA-BE08-41A2-9AE6-C4A8AB9B298B}" presName="rootText" presStyleLbl="node1" presStyleIdx="1" presStyleCnt="3"/>
      <dgm:spPr/>
    </dgm:pt>
    <dgm:pt modelId="{173442BF-38D8-42AF-8F04-1739833FA7BB}" type="pres">
      <dgm:prSet presAssocID="{9EDFE0BA-BE08-41A2-9AE6-C4A8AB9B298B}" presName="rootConnector" presStyleLbl="node1" presStyleIdx="1" presStyleCnt="3"/>
      <dgm:spPr/>
    </dgm:pt>
    <dgm:pt modelId="{F7228B0E-ABA7-4A11-8B26-968624D74BE9}" type="pres">
      <dgm:prSet presAssocID="{9EDFE0BA-BE08-41A2-9AE6-C4A8AB9B298B}" presName="childShape" presStyleCnt="0"/>
      <dgm:spPr/>
    </dgm:pt>
    <dgm:pt modelId="{9E21EE5B-2EB3-4B80-A4DA-2D3F4F9F5024}" type="pres">
      <dgm:prSet presAssocID="{A4F3C478-DC60-4D17-A430-250A8C1F2FF2}" presName="Name13" presStyleLbl="parChTrans1D2" presStyleIdx="1" presStyleCnt="3"/>
      <dgm:spPr/>
    </dgm:pt>
    <dgm:pt modelId="{A92CFB66-CE83-437D-A537-80B824BFC2F0}" type="pres">
      <dgm:prSet presAssocID="{1311CDDD-A62F-4305-AEF1-3A659B3E978E}" presName="childText" presStyleLbl="bgAcc1" presStyleIdx="1" presStyleCnt="3">
        <dgm:presLayoutVars>
          <dgm:bulletEnabled val="1"/>
        </dgm:presLayoutVars>
      </dgm:prSet>
      <dgm:spPr/>
    </dgm:pt>
    <dgm:pt modelId="{605C6DF2-7644-4533-B01D-5A3FE694D8AC}" type="pres">
      <dgm:prSet presAssocID="{960B14DD-19BA-44F4-9B81-EEE1E9E63FF5}" presName="root" presStyleCnt="0"/>
      <dgm:spPr/>
    </dgm:pt>
    <dgm:pt modelId="{ABBC9C49-BD15-4191-A5B0-9187CA6CE02C}" type="pres">
      <dgm:prSet presAssocID="{960B14DD-19BA-44F4-9B81-EEE1E9E63FF5}" presName="rootComposite" presStyleCnt="0"/>
      <dgm:spPr/>
    </dgm:pt>
    <dgm:pt modelId="{DF01E572-CEF2-4928-AD29-0B767AB728D6}" type="pres">
      <dgm:prSet presAssocID="{960B14DD-19BA-44F4-9B81-EEE1E9E63FF5}" presName="rootText" presStyleLbl="node1" presStyleIdx="2" presStyleCnt="3"/>
      <dgm:spPr/>
    </dgm:pt>
    <dgm:pt modelId="{A87F66EA-DEA0-474E-8926-C1342C529278}" type="pres">
      <dgm:prSet presAssocID="{960B14DD-19BA-44F4-9B81-EEE1E9E63FF5}" presName="rootConnector" presStyleLbl="node1" presStyleIdx="2" presStyleCnt="3"/>
      <dgm:spPr/>
    </dgm:pt>
    <dgm:pt modelId="{81A2B0C6-7E04-43DC-806E-681F79B1B051}" type="pres">
      <dgm:prSet presAssocID="{960B14DD-19BA-44F4-9B81-EEE1E9E63FF5}" presName="childShape" presStyleCnt="0"/>
      <dgm:spPr/>
    </dgm:pt>
    <dgm:pt modelId="{F5CD3D5B-5F2F-465E-B84E-5BA82EA202CB}" type="pres">
      <dgm:prSet presAssocID="{CDE3A7BB-A79E-4846-BA8B-4163CF6B3B6E}" presName="Name13" presStyleLbl="parChTrans1D2" presStyleIdx="2" presStyleCnt="3"/>
      <dgm:spPr/>
    </dgm:pt>
    <dgm:pt modelId="{81C74E10-32E9-4666-ADF8-A6B5115CD5AB}" type="pres">
      <dgm:prSet presAssocID="{08711397-D3EC-4CA2-8D77-5DE139B8C31E}" presName="childText" presStyleLbl="bgAcc1" presStyleIdx="2" presStyleCnt="3">
        <dgm:presLayoutVars>
          <dgm:bulletEnabled val="1"/>
        </dgm:presLayoutVars>
      </dgm:prSet>
      <dgm:spPr/>
    </dgm:pt>
  </dgm:ptLst>
  <dgm:cxnLst>
    <dgm:cxn modelId="{DCAB7802-4B14-40FA-B98A-56275629D6FD}" type="presOf" srcId="{9EDFE0BA-BE08-41A2-9AE6-C4A8AB9B298B}" destId="{8130EA50-D2A3-4E6B-9220-8F860D665772}" srcOrd="0" destOrd="0" presId="urn:microsoft.com/office/officeart/2005/8/layout/hierarchy3"/>
    <dgm:cxn modelId="{BC731103-A77E-4ACE-A764-911E9ABE65D8}" srcId="{9EDFE0BA-BE08-41A2-9AE6-C4A8AB9B298B}" destId="{1311CDDD-A62F-4305-AEF1-3A659B3E978E}" srcOrd="0" destOrd="0" parTransId="{A4F3C478-DC60-4D17-A430-250A8C1F2FF2}" sibTransId="{9A5A3ECD-1437-4F66-8B9D-12FB2AE6F057}"/>
    <dgm:cxn modelId="{81A0930A-4382-4459-AFF9-9A367C71C59F}" srcId="{757BE8D4-FB1C-479F-8940-EED2A93D19A7}" destId="{D2567D12-8A04-421A-B74E-4FD3CBA4A473}" srcOrd="0" destOrd="0" parTransId="{1D255062-FCC0-465D-B87C-AB07B35A878C}" sibTransId="{CD1755AC-95AB-4A4E-B621-0BA7A1353D36}"/>
    <dgm:cxn modelId="{8603E712-B2C2-4E21-B0F3-C3832D1F6F8C}" type="presOf" srcId="{D2567D12-8A04-421A-B74E-4FD3CBA4A473}" destId="{E0D3846E-1B26-4A03-A739-54D075856ECB}" srcOrd="0" destOrd="0" presId="urn:microsoft.com/office/officeart/2005/8/layout/hierarchy3"/>
    <dgm:cxn modelId="{3DC8825F-7947-4182-B502-5F7A427AAA2D}" type="presOf" srcId="{CDE3A7BB-A79E-4846-BA8B-4163CF6B3B6E}" destId="{F5CD3D5B-5F2F-465E-B84E-5BA82EA202CB}" srcOrd="0" destOrd="0" presId="urn:microsoft.com/office/officeart/2005/8/layout/hierarchy3"/>
    <dgm:cxn modelId="{601A4B69-6783-43A3-91C7-ACBF44A68DE3}" srcId="{960B14DD-19BA-44F4-9B81-EEE1E9E63FF5}" destId="{08711397-D3EC-4CA2-8D77-5DE139B8C31E}" srcOrd="0" destOrd="0" parTransId="{CDE3A7BB-A79E-4846-BA8B-4163CF6B3B6E}" sibTransId="{DBD70A09-98B4-435F-8E5A-ABE7D5C0F21C}"/>
    <dgm:cxn modelId="{11A24E4F-9966-460E-9B9C-219ED37C24A5}" srcId="{757BE8D4-FB1C-479F-8940-EED2A93D19A7}" destId="{960B14DD-19BA-44F4-9B81-EEE1E9E63FF5}" srcOrd="2" destOrd="0" parTransId="{29C39BBB-12CA-4657-B852-414F5DBB9CBB}" sibTransId="{FADE0E61-9346-433C-84D1-C31970D99407}"/>
    <dgm:cxn modelId="{B7FE4178-87CA-4983-AD2A-507690D579EC}" type="presOf" srcId="{960B14DD-19BA-44F4-9B81-EEE1E9E63FF5}" destId="{A87F66EA-DEA0-474E-8926-C1342C529278}" srcOrd="1" destOrd="0" presId="urn:microsoft.com/office/officeart/2005/8/layout/hierarchy3"/>
    <dgm:cxn modelId="{A5912E79-00B6-408E-9C07-CF619D7F133C}" type="presOf" srcId="{757BE8D4-FB1C-479F-8940-EED2A93D19A7}" destId="{0789F648-DA2E-4251-ABC3-AE612188D843}" srcOrd="0" destOrd="0" presId="urn:microsoft.com/office/officeart/2005/8/layout/hierarchy3"/>
    <dgm:cxn modelId="{1B42DB7F-EE3A-4355-9B31-5E8C6A324F09}" type="presOf" srcId="{D2567D12-8A04-421A-B74E-4FD3CBA4A473}" destId="{18D71BAB-15A4-4D25-AB66-8FC9005AE4ED}" srcOrd="1" destOrd="0" presId="urn:microsoft.com/office/officeart/2005/8/layout/hierarchy3"/>
    <dgm:cxn modelId="{57CF588E-D8B5-4D3D-AEA1-F39E56FE6C1D}" type="presOf" srcId="{65547F62-9309-489F-9E16-C69ECE7153D8}" destId="{570382D5-0A1B-4567-A67B-F3E4FDE8646F}" srcOrd="0" destOrd="0" presId="urn:microsoft.com/office/officeart/2005/8/layout/hierarchy3"/>
    <dgm:cxn modelId="{88A7F7A1-5412-4A9C-872E-40B4AFFECF48}" type="presOf" srcId="{1311CDDD-A62F-4305-AEF1-3A659B3E978E}" destId="{A92CFB66-CE83-437D-A537-80B824BFC2F0}" srcOrd="0" destOrd="0" presId="urn:microsoft.com/office/officeart/2005/8/layout/hierarchy3"/>
    <dgm:cxn modelId="{B8C166A5-1193-470D-ACD4-2E9491D007BD}" srcId="{757BE8D4-FB1C-479F-8940-EED2A93D19A7}" destId="{9EDFE0BA-BE08-41A2-9AE6-C4A8AB9B298B}" srcOrd="1" destOrd="0" parTransId="{FB1D9996-2D2F-4433-A1B9-1478858E91C2}" sibTransId="{77275240-DD49-411C-967D-57E572DCE03B}"/>
    <dgm:cxn modelId="{28F542AB-39BE-4635-A387-05050BD13765}" type="presOf" srcId="{08711397-D3EC-4CA2-8D77-5DE139B8C31E}" destId="{81C74E10-32E9-4666-ADF8-A6B5115CD5AB}" srcOrd="0" destOrd="0" presId="urn:microsoft.com/office/officeart/2005/8/layout/hierarchy3"/>
    <dgm:cxn modelId="{FEE37FB4-63E4-4889-80BB-6E54FF629296}" type="presOf" srcId="{960B14DD-19BA-44F4-9B81-EEE1E9E63FF5}" destId="{DF01E572-CEF2-4928-AD29-0B767AB728D6}" srcOrd="0" destOrd="0" presId="urn:microsoft.com/office/officeart/2005/8/layout/hierarchy3"/>
    <dgm:cxn modelId="{6EECDDD4-ABBA-45FD-A770-58D7A2C185CA}" type="presOf" srcId="{9EDFE0BA-BE08-41A2-9AE6-C4A8AB9B298B}" destId="{173442BF-38D8-42AF-8F04-1739833FA7BB}" srcOrd="1" destOrd="0" presId="urn:microsoft.com/office/officeart/2005/8/layout/hierarchy3"/>
    <dgm:cxn modelId="{71D236DE-DB67-444A-8907-E0F72BE57C64}" srcId="{D2567D12-8A04-421A-B74E-4FD3CBA4A473}" destId="{65547F62-9309-489F-9E16-C69ECE7153D8}" srcOrd="0" destOrd="0" parTransId="{72767CD9-B46F-44DB-BEB4-7F30622F1844}" sibTransId="{8F1A7AF4-B9E6-40A0-9995-E1BAF5A5900F}"/>
    <dgm:cxn modelId="{0DD9BCEF-B616-4DE9-9B6A-8466EAE79FE0}" type="presOf" srcId="{72767CD9-B46F-44DB-BEB4-7F30622F1844}" destId="{B4767B8E-50D4-4371-8F1B-2E63D21273BE}" srcOrd="0" destOrd="0" presId="urn:microsoft.com/office/officeart/2005/8/layout/hierarchy3"/>
    <dgm:cxn modelId="{2E2C8EF4-9585-4050-AC90-C0189B8957B6}" type="presOf" srcId="{A4F3C478-DC60-4D17-A430-250A8C1F2FF2}" destId="{9E21EE5B-2EB3-4B80-A4DA-2D3F4F9F5024}" srcOrd="0" destOrd="0" presId="urn:microsoft.com/office/officeart/2005/8/layout/hierarchy3"/>
    <dgm:cxn modelId="{507CB03C-E23B-4E73-9CEC-6649A4E71C17}" type="presParOf" srcId="{0789F648-DA2E-4251-ABC3-AE612188D843}" destId="{3EA12214-D01B-4B3E-9B17-3F23549FBCDC}" srcOrd="0" destOrd="0" presId="urn:microsoft.com/office/officeart/2005/8/layout/hierarchy3"/>
    <dgm:cxn modelId="{5611B8F1-1F3F-4518-8A46-D4FED22E75A5}" type="presParOf" srcId="{3EA12214-D01B-4B3E-9B17-3F23549FBCDC}" destId="{BC3CABE3-569A-4DF6-B9F3-9B214A831765}" srcOrd="0" destOrd="0" presId="urn:microsoft.com/office/officeart/2005/8/layout/hierarchy3"/>
    <dgm:cxn modelId="{4D62037B-286C-4555-86F5-61E3E4C9DE62}" type="presParOf" srcId="{BC3CABE3-569A-4DF6-B9F3-9B214A831765}" destId="{E0D3846E-1B26-4A03-A739-54D075856ECB}" srcOrd="0" destOrd="0" presId="urn:microsoft.com/office/officeart/2005/8/layout/hierarchy3"/>
    <dgm:cxn modelId="{D701B65B-CB42-4866-9027-031D05490338}" type="presParOf" srcId="{BC3CABE3-569A-4DF6-B9F3-9B214A831765}" destId="{18D71BAB-15A4-4D25-AB66-8FC9005AE4ED}" srcOrd="1" destOrd="0" presId="urn:microsoft.com/office/officeart/2005/8/layout/hierarchy3"/>
    <dgm:cxn modelId="{61058AD4-8F97-40A7-8F7B-30AEDDFC1743}" type="presParOf" srcId="{3EA12214-D01B-4B3E-9B17-3F23549FBCDC}" destId="{1D34C0F5-807E-4446-99FE-CF1E26695DB0}" srcOrd="1" destOrd="0" presId="urn:microsoft.com/office/officeart/2005/8/layout/hierarchy3"/>
    <dgm:cxn modelId="{3D3C680E-6834-41EA-ADD1-58323D526446}" type="presParOf" srcId="{1D34C0F5-807E-4446-99FE-CF1E26695DB0}" destId="{B4767B8E-50D4-4371-8F1B-2E63D21273BE}" srcOrd="0" destOrd="0" presId="urn:microsoft.com/office/officeart/2005/8/layout/hierarchy3"/>
    <dgm:cxn modelId="{A2CD60B7-B94B-47D2-8900-2B3E38F65AC4}" type="presParOf" srcId="{1D34C0F5-807E-4446-99FE-CF1E26695DB0}" destId="{570382D5-0A1B-4567-A67B-F3E4FDE8646F}" srcOrd="1" destOrd="0" presId="urn:microsoft.com/office/officeart/2005/8/layout/hierarchy3"/>
    <dgm:cxn modelId="{07CD45B5-1912-4C62-92D2-224B3BE8D47E}" type="presParOf" srcId="{0789F648-DA2E-4251-ABC3-AE612188D843}" destId="{6A183994-BA5E-4ADC-A2CD-7A76D2386A1E}" srcOrd="1" destOrd="0" presId="urn:microsoft.com/office/officeart/2005/8/layout/hierarchy3"/>
    <dgm:cxn modelId="{220AC682-A397-4D87-85B8-2511A6C79A7B}" type="presParOf" srcId="{6A183994-BA5E-4ADC-A2CD-7A76D2386A1E}" destId="{D1DECCA3-4341-48B0-BC0C-39BD04E69AB7}" srcOrd="0" destOrd="0" presId="urn:microsoft.com/office/officeart/2005/8/layout/hierarchy3"/>
    <dgm:cxn modelId="{A0E13881-C567-4817-BABB-90454496BA73}" type="presParOf" srcId="{D1DECCA3-4341-48B0-BC0C-39BD04E69AB7}" destId="{8130EA50-D2A3-4E6B-9220-8F860D665772}" srcOrd="0" destOrd="0" presId="urn:microsoft.com/office/officeart/2005/8/layout/hierarchy3"/>
    <dgm:cxn modelId="{5B80368A-6ED6-4F7A-8328-81DFC8FF63A9}" type="presParOf" srcId="{D1DECCA3-4341-48B0-BC0C-39BD04E69AB7}" destId="{173442BF-38D8-42AF-8F04-1739833FA7BB}" srcOrd="1" destOrd="0" presId="urn:microsoft.com/office/officeart/2005/8/layout/hierarchy3"/>
    <dgm:cxn modelId="{CE2EF821-065D-421A-949D-C4A287975260}" type="presParOf" srcId="{6A183994-BA5E-4ADC-A2CD-7A76D2386A1E}" destId="{F7228B0E-ABA7-4A11-8B26-968624D74BE9}" srcOrd="1" destOrd="0" presId="urn:microsoft.com/office/officeart/2005/8/layout/hierarchy3"/>
    <dgm:cxn modelId="{CB8B4A11-AC78-4DC2-AFD3-134960A8504A}" type="presParOf" srcId="{F7228B0E-ABA7-4A11-8B26-968624D74BE9}" destId="{9E21EE5B-2EB3-4B80-A4DA-2D3F4F9F5024}" srcOrd="0" destOrd="0" presId="urn:microsoft.com/office/officeart/2005/8/layout/hierarchy3"/>
    <dgm:cxn modelId="{EA947478-C6B3-47E8-AD49-23AFFE64B67D}" type="presParOf" srcId="{F7228B0E-ABA7-4A11-8B26-968624D74BE9}" destId="{A92CFB66-CE83-437D-A537-80B824BFC2F0}" srcOrd="1" destOrd="0" presId="urn:microsoft.com/office/officeart/2005/8/layout/hierarchy3"/>
    <dgm:cxn modelId="{F085B898-38F5-4135-9411-4F3BB7D580E3}" type="presParOf" srcId="{0789F648-DA2E-4251-ABC3-AE612188D843}" destId="{605C6DF2-7644-4533-B01D-5A3FE694D8AC}" srcOrd="2" destOrd="0" presId="urn:microsoft.com/office/officeart/2005/8/layout/hierarchy3"/>
    <dgm:cxn modelId="{6CA89966-029F-4DBD-B41A-3081A9F78863}" type="presParOf" srcId="{605C6DF2-7644-4533-B01D-5A3FE694D8AC}" destId="{ABBC9C49-BD15-4191-A5B0-9187CA6CE02C}" srcOrd="0" destOrd="0" presId="urn:microsoft.com/office/officeart/2005/8/layout/hierarchy3"/>
    <dgm:cxn modelId="{2C57D806-DF11-47B1-9ACC-258B9BF58D74}" type="presParOf" srcId="{ABBC9C49-BD15-4191-A5B0-9187CA6CE02C}" destId="{DF01E572-CEF2-4928-AD29-0B767AB728D6}" srcOrd="0" destOrd="0" presId="urn:microsoft.com/office/officeart/2005/8/layout/hierarchy3"/>
    <dgm:cxn modelId="{BC6C9D2B-12DF-4B1D-BCE6-9066D4EEFFCA}" type="presParOf" srcId="{ABBC9C49-BD15-4191-A5B0-9187CA6CE02C}" destId="{A87F66EA-DEA0-474E-8926-C1342C529278}" srcOrd="1" destOrd="0" presId="urn:microsoft.com/office/officeart/2005/8/layout/hierarchy3"/>
    <dgm:cxn modelId="{B41AF4EB-1223-4306-A994-EB3CC57ADAA2}" type="presParOf" srcId="{605C6DF2-7644-4533-B01D-5A3FE694D8AC}" destId="{81A2B0C6-7E04-43DC-806E-681F79B1B051}" srcOrd="1" destOrd="0" presId="urn:microsoft.com/office/officeart/2005/8/layout/hierarchy3"/>
    <dgm:cxn modelId="{31FC98B6-65A4-4A79-8AA7-62C53D83E7D7}" type="presParOf" srcId="{81A2B0C6-7E04-43DC-806E-681F79B1B051}" destId="{F5CD3D5B-5F2F-465E-B84E-5BA82EA202CB}" srcOrd="0" destOrd="0" presId="urn:microsoft.com/office/officeart/2005/8/layout/hierarchy3"/>
    <dgm:cxn modelId="{7CA7685B-0E65-4829-AD89-108D2A9FAED3}" type="presParOf" srcId="{81A2B0C6-7E04-43DC-806E-681F79B1B051}" destId="{81C74E10-32E9-4666-ADF8-A6B5115CD5A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47AB4-2431-46D8-86F8-B0FB0A7DD9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FD9CD3-942D-4B39-A8C4-22D81514A684}">
      <dgm:prSet phldrT="[Text]"/>
      <dgm:spPr/>
      <dgm:t>
        <a:bodyPr/>
        <a:lstStyle/>
        <a:p>
          <a:pPr>
            <a:lnSpc>
              <a:spcPct val="100000"/>
            </a:lnSpc>
          </a:pPr>
          <a:r>
            <a:rPr lang="en-US" dirty="0"/>
            <a:t>The findings are mostly aligned with the findings of the 2021 Maryland Nonprofits Salary and Benefits Study. </a:t>
          </a:r>
        </a:p>
      </dgm:t>
    </dgm:pt>
    <dgm:pt modelId="{6A462ED3-DD9B-465E-A0DC-9FC4DA76E5AA}" type="parTrans" cxnId="{76CC4ACE-8BA0-4E1F-AE1F-0D714B2CD4C7}">
      <dgm:prSet/>
      <dgm:spPr/>
      <dgm:t>
        <a:bodyPr/>
        <a:lstStyle/>
        <a:p>
          <a:endParaRPr lang="en-US"/>
        </a:p>
      </dgm:t>
    </dgm:pt>
    <dgm:pt modelId="{C2A2BF80-4A36-4E91-AF1F-737920B2D459}" type="sibTrans" cxnId="{76CC4ACE-8BA0-4E1F-AE1F-0D714B2CD4C7}">
      <dgm:prSet/>
      <dgm:spPr/>
      <dgm:t>
        <a:bodyPr/>
        <a:lstStyle/>
        <a:p>
          <a:endParaRPr lang="en-US"/>
        </a:p>
      </dgm:t>
    </dgm:pt>
    <dgm:pt modelId="{2D631E0D-91D4-418F-A5E8-06EDBFAA712B}">
      <dgm:prSet/>
      <dgm:spPr/>
      <dgm:t>
        <a:bodyPr/>
        <a:lstStyle/>
        <a:p>
          <a:pPr>
            <a:lnSpc>
              <a:spcPct val="100000"/>
            </a:lnSpc>
          </a:pPr>
          <a:r>
            <a:rPr lang="en-US" dirty="0"/>
            <a:t>The findings are not generalizable given the sample size (n = 61) of respondent organizations from Montgomery County.  </a:t>
          </a:r>
        </a:p>
      </dgm:t>
    </dgm:pt>
    <dgm:pt modelId="{34A2F96F-C67D-4F30-926A-0536C69A1CFA}" type="parTrans" cxnId="{334646A6-C693-464E-8E70-6B53704D970B}">
      <dgm:prSet/>
      <dgm:spPr/>
      <dgm:t>
        <a:bodyPr/>
        <a:lstStyle/>
        <a:p>
          <a:endParaRPr lang="en-US"/>
        </a:p>
      </dgm:t>
    </dgm:pt>
    <dgm:pt modelId="{82DDD8FB-AEC2-4454-AAE3-D97AEB3462DB}" type="sibTrans" cxnId="{334646A6-C693-464E-8E70-6B53704D970B}">
      <dgm:prSet/>
      <dgm:spPr/>
      <dgm:t>
        <a:bodyPr/>
        <a:lstStyle/>
        <a:p>
          <a:endParaRPr lang="en-US"/>
        </a:p>
      </dgm:t>
    </dgm:pt>
    <dgm:pt modelId="{655C2283-27FC-4D43-903B-1343BFA872CE}">
      <dgm:prSet/>
      <dgm:spPr/>
      <dgm:t>
        <a:bodyPr/>
        <a:lstStyle/>
        <a:p>
          <a:pPr>
            <a:lnSpc>
              <a:spcPct val="100000"/>
            </a:lnSpc>
          </a:pPr>
          <a:r>
            <a:rPr lang="en-US" dirty="0"/>
            <a:t>The impact of the COVID-19 pandemic is unknown. </a:t>
          </a:r>
        </a:p>
      </dgm:t>
    </dgm:pt>
    <dgm:pt modelId="{D943E99A-C473-406C-B78B-13DC600B1FF1}" type="parTrans" cxnId="{24235AE1-688F-4590-92AE-FA56439276DB}">
      <dgm:prSet/>
      <dgm:spPr/>
      <dgm:t>
        <a:bodyPr/>
        <a:lstStyle/>
        <a:p>
          <a:endParaRPr lang="en-US"/>
        </a:p>
      </dgm:t>
    </dgm:pt>
    <dgm:pt modelId="{94C39AC2-EF87-48DB-BDA9-096F9771D9A8}" type="sibTrans" cxnId="{24235AE1-688F-4590-92AE-FA56439276DB}">
      <dgm:prSet/>
      <dgm:spPr/>
      <dgm:t>
        <a:bodyPr/>
        <a:lstStyle/>
        <a:p>
          <a:endParaRPr lang="en-US"/>
        </a:p>
      </dgm:t>
    </dgm:pt>
    <dgm:pt modelId="{5FD944E4-EBDD-4D80-83A5-B199D145AC2C}" type="pres">
      <dgm:prSet presAssocID="{DE947AB4-2431-46D8-86F8-B0FB0A7DD9DF}" presName="root" presStyleCnt="0">
        <dgm:presLayoutVars>
          <dgm:dir/>
          <dgm:resizeHandles val="exact"/>
        </dgm:presLayoutVars>
      </dgm:prSet>
      <dgm:spPr/>
    </dgm:pt>
    <dgm:pt modelId="{82AC6E1F-DCED-44E6-9BAB-4516D5EF2626}" type="pres">
      <dgm:prSet presAssocID="{16FD9CD3-942D-4B39-A8C4-22D81514A684}" presName="compNode" presStyleCnt="0"/>
      <dgm:spPr/>
    </dgm:pt>
    <dgm:pt modelId="{6531CA93-B043-4DDE-ACE1-901044F7422C}" type="pres">
      <dgm:prSet presAssocID="{16FD9CD3-942D-4B39-A8C4-22D81514A684}" presName="bgRect" presStyleLbl="bgShp" presStyleIdx="0" presStyleCnt="3"/>
      <dgm:spPr/>
    </dgm:pt>
    <dgm:pt modelId="{581148F2-3C8A-43D1-BB28-7E194968457C}" type="pres">
      <dgm:prSet presAssocID="{16FD9CD3-942D-4B39-A8C4-22D81514A6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95D9C1D0-CC29-4A65-8DF1-B132178E0118}" type="pres">
      <dgm:prSet presAssocID="{16FD9CD3-942D-4B39-A8C4-22D81514A684}" presName="spaceRect" presStyleCnt="0"/>
      <dgm:spPr/>
    </dgm:pt>
    <dgm:pt modelId="{51776869-AB24-4A37-BC5A-C901A2ABB684}" type="pres">
      <dgm:prSet presAssocID="{16FD9CD3-942D-4B39-A8C4-22D81514A684}" presName="parTx" presStyleLbl="revTx" presStyleIdx="0" presStyleCnt="3">
        <dgm:presLayoutVars>
          <dgm:chMax val="0"/>
          <dgm:chPref val="0"/>
        </dgm:presLayoutVars>
      </dgm:prSet>
      <dgm:spPr/>
    </dgm:pt>
    <dgm:pt modelId="{FD395CCC-2EF1-4896-B7A2-9856C6C04DB0}" type="pres">
      <dgm:prSet presAssocID="{C2A2BF80-4A36-4E91-AF1F-737920B2D459}" presName="sibTrans" presStyleCnt="0"/>
      <dgm:spPr/>
    </dgm:pt>
    <dgm:pt modelId="{F7E2B2E9-A99D-4DFA-B4DF-3EC52990D59B}" type="pres">
      <dgm:prSet presAssocID="{2D631E0D-91D4-418F-A5E8-06EDBFAA712B}" presName="compNode" presStyleCnt="0"/>
      <dgm:spPr/>
    </dgm:pt>
    <dgm:pt modelId="{CB57D0FD-B5C1-43F3-BF55-EECE2E6A398D}" type="pres">
      <dgm:prSet presAssocID="{2D631E0D-91D4-418F-A5E8-06EDBFAA712B}" presName="bgRect" presStyleLbl="bgShp" presStyleIdx="1" presStyleCnt="3"/>
      <dgm:spPr/>
    </dgm:pt>
    <dgm:pt modelId="{5710643E-A962-454B-B762-7C3248FACCC9}" type="pres">
      <dgm:prSet presAssocID="{2D631E0D-91D4-418F-A5E8-06EDBFAA71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E058EF30-08FD-46FC-9F54-24B774693249}" type="pres">
      <dgm:prSet presAssocID="{2D631E0D-91D4-418F-A5E8-06EDBFAA712B}" presName="spaceRect" presStyleCnt="0"/>
      <dgm:spPr/>
    </dgm:pt>
    <dgm:pt modelId="{59CD6352-9C03-44FD-9263-493391E1C315}" type="pres">
      <dgm:prSet presAssocID="{2D631E0D-91D4-418F-A5E8-06EDBFAA712B}" presName="parTx" presStyleLbl="revTx" presStyleIdx="1" presStyleCnt="3">
        <dgm:presLayoutVars>
          <dgm:chMax val="0"/>
          <dgm:chPref val="0"/>
        </dgm:presLayoutVars>
      </dgm:prSet>
      <dgm:spPr/>
    </dgm:pt>
    <dgm:pt modelId="{A1954216-66B1-4FE2-953C-94A380D7736A}" type="pres">
      <dgm:prSet presAssocID="{82DDD8FB-AEC2-4454-AAE3-D97AEB3462DB}" presName="sibTrans" presStyleCnt="0"/>
      <dgm:spPr/>
    </dgm:pt>
    <dgm:pt modelId="{D95EB709-E8E7-44C5-A461-01692D403DE4}" type="pres">
      <dgm:prSet presAssocID="{655C2283-27FC-4D43-903B-1343BFA872CE}" presName="compNode" presStyleCnt="0"/>
      <dgm:spPr/>
    </dgm:pt>
    <dgm:pt modelId="{0B1600E7-DA8F-4FFB-B9B0-0F8B775501E6}" type="pres">
      <dgm:prSet presAssocID="{655C2283-27FC-4D43-903B-1343BFA872CE}" presName="bgRect" presStyleLbl="bgShp" presStyleIdx="2" presStyleCnt="3"/>
      <dgm:spPr/>
    </dgm:pt>
    <dgm:pt modelId="{9115DE11-B31C-4AE5-9A2A-E9E8195F721E}" type="pres">
      <dgm:prSet presAssocID="{655C2283-27FC-4D43-903B-1343BFA872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03124747-CA36-46B5-8AEB-5F63D6781096}" type="pres">
      <dgm:prSet presAssocID="{655C2283-27FC-4D43-903B-1343BFA872CE}" presName="spaceRect" presStyleCnt="0"/>
      <dgm:spPr/>
    </dgm:pt>
    <dgm:pt modelId="{56980E37-19CB-41D7-B283-42B57AB25DC4}" type="pres">
      <dgm:prSet presAssocID="{655C2283-27FC-4D43-903B-1343BFA872CE}" presName="parTx" presStyleLbl="revTx" presStyleIdx="2" presStyleCnt="3">
        <dgm:presLayoutVars>
          <dgm:chMax val="0"/>
          <dgm:chPref val="0"/>
        </dgm:presLayoutVars>
      </dgm:prSet>
      <dgm:spPr/>
    </dgm:pt>
  </dgm:ptLst>
  <dgm:cxnLst>
    <dgm:cxn modelId="{CE1BB222-70B4-431C-92CA-6D0E3EBF878F}" type="presOf" srcId="{655C2283-27FC-4D43-903B-1343BFA872CE}" destId="{56980E37-19CB-41D7-B283-42B57AB25DC4}" srcOrd="0" destOrd="0" presId="urn:microsoft.com/office/officeart/2018/2/layout/IconVerticalSolidList"/>
    <dgm:cxn modelId="{334646A6-C693-464E-8E70-6B53704D970B}" srcId="{DE947AB4-2431-46D8-86F8-B0FB0A7DD9DF}" destId="{2D631E0D-91D4-418F-A5E8-06EDBFAA712B}" srcOrd="1" destOrd="0" parTransId="{34A2F96F-C67D-4F30-926A-0536C69A1CFA}" sibTransId="{82DDD8FB-AEC2-4454-AAE3-D97AEB3462DB}"/>
    <dgm:cxn modelId="{2B37BCBA-1218-4F1F-997D-576F43BD4278}" type="presOf" srcId="{2D631E0D-91D4-418F-A5E8-06EDBFAA712B}" destId="{59CD6352-9C03-44FD-9263-493391E1C315}" srcOrd="0" destOrd="0" presId="urn:microsoft.com/office/officeart/2018/2/layout/IconVerticalSolidList"/>
    <dgm:cxn modelId="{76CC4ACE-8BA0-4E1F-AE1F-0D714B2CD4C7}" srcId="{DE947AB4-2431-46D8-86F8-B0FB0A7DD9DF}" destId="{16FD9CD3-942D-4B39-A8C4-22D81514A684}" srcOrd="0" destOrd="0" parTransId="{6A462ED3-DD9B-465E-A0DC-9FC4DA76E5AA}" sibTransId="{C2A2BF80-4A36-4E91-AF1F-737920B2D459}"/>
    <dgm:cxn modelId="{0FFA64D1-352E-48C8-A4AA-6E79840AC61B}" type="presOf" srcId="{DE947AB4-2431-46D8-86F8-B0FB0A7DD9DF}" destId="{5FD944E4-EBDD-4D80-83A5-B199D145AC2C}" srcOrd="0" destOrd="0" presId="urn:microsoft.com/office/officeart/2018/2/layout/IconVerticalSolidList"/>
    <dgm:cxn modelId="{AC9744D3-DACB-4509-B895-CA3F683810EE}" type="presOf" srcId="{16FD9CD3-942D-4B39-A8C4-22D81514A684}" destId="{51776869-AB24-4A37-BC5A-C901A2ABB684}" srcOrd="0" destOrd="0" presId="urn:microsoft.com/office/officeart/2018/2/layout/IconVerticalSolidList"/>
    <dgm:cxn modelId="{24235AE1-688F-4590-92AE-FA56439276DB}" srcId="{DE947AB4-2431-46D8-86F8-B0FB0A7DD9DF}" destId="{655C2283-27FC-4D43-903B-1343BFA872CE}" srcOrd="2" destOrd="0" parTransId="{D943E99A-C473-406C-B78B-13DC600B1FF1}" sibTransId="{94C39AC2-EF87-48DB-BDA9-096F9771D9A8}"/>
    <dgm:cxn modelId="{1F8ACC77-C9B9-4C6F-8477-DB7926FB18B9}" type="presParOf" srcId="{5FD944E4-EBDD-4D80-83A5-B199D145AC2C}" destId="{82AC6E1F-DCED-44E6-9BAB-4516D5EF2626}" srcOrd="0" destOrd="0" presId="urn:microsoft.com/office/officeart/2018/2/layout/IconVerticalSolidList"/>
    <dgm:cxn modelId="{E365B333-F7EC-47C1-ACA8-CB438898A826}" type="presParOf" srcId="{82AC6E1F-DCED-44E6-9BAB-4516D5EF2626}" destId="{6531CA93-B043-4DDE-ACE1-901044F7422C}" srcOrd="0" destOrd="0" presId="urn:microsoft.com/office/officeart/2018/2/layout/IconVerticalSolidList"/>
    <dgm:cxn modelId="{16A00696-0EF0-478D-AC84-2994773D8196}" type="presParOf" srcId="{82AC6E1F-DCED-44E6-9BAB-4516D5EF2626}" destId="{581148F2-3C8A-43D1-BB28-7E194968457C}" srcOrd="1" destOrd="0" presId="urn:microsoft.com/office/officeart/2018/2/layout/IconVerticalSolidList"/>
    <dgm:cxn modelId="{9A49F3B8-7EC8-40D2-8D11-C5D4540AD5A9}" type="presParOf" srcId="{82AC6E1F-DCED-44E6-9BAB-4516D5EF2626}" destId="{95D9C1D0-CC29-4A65-8DF1-B132178E0118}" srcOrd="2" destOrd="0" presId="urn:microsoft.com/office/officeart/2018/2/layout/IconVerticalSolidList"/>
    <dgm:cxn modelId="{F21F41FE-CB10-4732-81F9-57AA0E0E3D27}" type="presParOf" srcId="{82AC6E1F-DCED-44E6-9BAB-4516D5EF2626}" destId="{51776869-AB24-4A37-BC5A-C901A2ABB684}" srcOrd="3" destOrd="0" presId="urn:microsoft.com/office/officeart/2018/2/layout/IconVerticalSolidList"/>
    <dgm:cxn modelId="{E1531E2F-ED28-4F65-9FD2-72D1D4055C86}" type="presParOf" srcId="{5FD944E4-EBDD-4D80-83A5-B199D145AC2C}" destId="{FD395CCC-2EF1-4896-B7A2-9856C6C04DB0}" srcOrd="1" destOrd="0" presId="urn:microsoft.com/office/officeart/2018/2/layout/IconVerticalSolidList"/>
    <dgm:cxn modelId="{54D83717-99CB-4FF0-BE0D-8242758D810D}" type="presParOf" srcId="{5FD944E4-EBDD-4D80-83A5-B199D145AC2C}" destId="{F7E2B2E9-A99D-4DFA-B4DF-3EC52990D59B}" srcOrd="2" destOrd="0" presId="urn:microsoft.com/office/officeart/2018/2/layout/IconVerticalSolidList"/>
    <dgm:cxn modelId="{EDD1A905-F74D-449C-8BB8-99D06B3CD672}" type="presParOf" srcId="{F7E2B2E9-A99D-4DFA-B4DF-3EC52990D59B}" destId="{CB57D0FD-B5C1-43F3-BF55-EECE2E6A398D}" srcOrd="0" destOrd="0" presId="urn:microsoft.com/office/officeart/2018/2/layout/IconVerticalSolidList"/>
    <dgm:cxn modelId="{84EB14A8-7687-4F12-A875-13788904F892}" type="presParOf" srcId="{F7E2B2E9-A99D-4DFA-B4DF-3EC52990D59B}" destId="{5710643E-A962-454B-B762-7C3248FACCC9}" srcOrd="1" destOrd="0" presId="urn:microsoft.com/office/officeart/2018/2/layout/IconVerticalSolidList"/>
    <dgm:cxn modelId="{611AD6CB-CACA-4F7A-A968-B8F2D7B1EEAA}" type="presParOf" srcId="{F7E2B2E9-A99D-4DFA-B4DF-3EC52990D59B}" destId="{E058EF30-08FD-46FC-9F54-24B774693249}" srcOrd="2" destOrd="0" presId="urn:microsoft.com/office/officeart/2018/2/layout/IconVerticalSolidList"/>
    <dgm:cxn modelId="{9A1C235F-996B-4EF0-BA12-6E73494B1A55}" type="presParOf" srcId="{F7E2B2E9-A99D-4DFA-B4DF-3EC52990D59B}" destId="{59CD6352-9C03-44FD-9263-493391E1C315}" srcOrd="3" destOrd="0" presId="urn:microsoft.com/office/officeart/2018/2/layout/IconVerticalSolidList"/>
    <dgm:cxn modelId="{E0D4AB6B-CCBB-4B35-B13B-849D3B0824A8}" type="presParOf" srcId="{5FD944E4-EBDD-4D80-83A5-B199D145AC2C}" destId="{A1954216-66B1-4FE2-953C-94A380D7736A}" srcOrd="3" destOrd="0" presId="urn:microsoft.com/office/officeart/2018/2/layout/IconVerticalSolidList"/>
    <dgm:cxn modelId="{641B6455-0931-4C6F-BB6F-33291F2AFD58}" type="presParOf" srcId="{5FD944E4-EBDD-4D80-83A5-B199D145AC2C}" destId="{D95EB709-E8E7-44C5-A461-01692D403DE4}" srcOrd="4" destOrd="0" presId="urn:microsoft.com/office/officeart/2018/2/layout/IconVerticalSolidList"/>
    <dgm:cxn modelId="{FD55ACDE-C5CC-4520-8876-A0410D22BE8B}" type="presParOf" srcId="{D95EB709-E8E7-44C5-A461-01692D403DE4}" destId="{0B1600E7-DA8F-4FFB-B9B0-0F8B775501E6}" srcOrd="0" destOrd="0" presId="urn:microsoft.com/office/officeart/2018/2/layout/IconVerticalSolidList"/>
    <dgm:cxn modelId="{593BFCB3-55CF-470D-9E6D-C4AACD2654F9}" type="presParOf" srcId="{D95EB709-E8E7-44C5-A461-01692D403DE4}" destId="{9115DE11-B31C-4AE5-9A2A-E9E8195F721E}" srcOrd="1" destOrd="0" presId="urn:microsoft.com/office/officeart/2018/2/layout/IconVerticalSolidList"/>
    <dgm:cxn modelId="{433AFFD8-60A0-49CB-911C-4CB30B51345D}" type="presParOf" srcId="{D95EB709-E8E7-44C5-A461-01692D403DE4}" destId="{03124747-CA36-46B5-8AEB-5F63D6781096}" srcOrd="2" destOrd="0" presId="urn:microsoft.com/office/officeart/2018/2/layout/IconVerticalSolidList"/>
    <dgm:cxn modelId="{03D2AD24-8EA2-40E3-B10E-2A6BEF925B01}" type="presParOf" srcId="{D95EB709-E8E7-44C5-A461-01692D403DE4}" destId="{56980E37-19CB-41D7-B283-42B57AB25D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3846E-1B26-4A03-A739-54D075856ECB}">
      <dsp:nvSpPr>
        <dsp:cNvPr id="0" name=""/>
        <dsp:cNvSpPr/>
      </dsp:nvSpPr>
      <dsp:spPr>
        <a:xfrm>
          <a:off x="833" y="951768"/>
          <a:ext cx="1949305" cy="9746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a:t>Tameka Payton, Ph.D.</a:t>
          </a:r>
          <a:endParaRPr lang="en-US" sz="2500" kern="1200" dirty="0"/>
        </a:p>
      </dsp:txBody>
      <dsp:txXfrm>
        <a:off x="29380" y="980315"/>
        <a:ext cx="1892211" cy="917558"/>
      </dsp:txXfrm>
    </dsp:sp>
    <dsp:sp modelId="{B4767B8E-50D4-4371-8F1B-2E63D21273BE}">
      <dsp:nvSpPr>
        <dsp:cNvPr id="0" name=""/>
        <dsp:cNvSpPr/>
      </dsp:nvSpPr>
      <dsp:spPr>
        <a:xfrm>
          <a:off x="195763" y="1926421"/>
          <a:ext cx="194930" cy="730989"/>
        </a:xfrm>
        <a:custGeom>
          <a:avLst/>
          <a:gdLst/>
          <a:ahLst/>
          <a:cxnLst/>
          <a:rect l="0" t="0" r="0" b="0"/>
          <a:pathLst>
            <a:path>
              <a:moveTo>
                <a:pt x="0" y="0"/>
              </a:moveTo>
              <a:lnTo>
                <a:pt x="0" y="730989"/>
              </a:lnTo>
              <a:lnTo>
                <a:pt x="194930" y="730989"/>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0382D5-0A1B-4567-A67B-F3E4FDE8646F}">
      <dsp:nvSpPr>
        <dsp:cNvPr id="0" name=""/>
        <dsp:cNvSpPr/>
      </dsp:nvSpPr>
      <dsp:spPr>
        <a:xfrm>
          <a:off x="390694" y="2170084"/>
          <a:ext cx="1559444" cy="97465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i="1" kern="1200" dirty="0"/>
            <a:t>Chief Executive Director</a:t>
          </a:r>
        </a:p>
      </dsp:txBody>
      <dsp:txXfrm>
        <a:off x="419241" y="2198631"/>
        <a:ext cx="1502350" cy="917558"/>
      </dsp:txXfrm>
    </dsp:sp>
    <dsp:sp modelId="{8130EA50-D2A3-4E6B-9220-8F860D665772}">
      <dsp:nvSpPr>
        <dsp:cNvPr id="0" name=""/>
        <dsp:cNvSpPr/>
      </dsp:nvSpPr>
      <dsp:spPr>
        <a:xfrm>
          <a:off x="2437464" y="951768"/>
          <a:ext cx="1949305" cy="97465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t>Tonya Ross Taylor, M.S.</a:t>
          </a:r>
        </a:p>
      </dsp:txBody>
      <dsp:txXfrm>
        <a:off x="2466011" y="980315"/>
        <a:ext cx="1892211" cy="917558"/>
      </dsp:txXfrm>
    </dsp:sp>
    <dsp:sp modelId="{9E21EE5B-2EB3-4B80-A4DA-2D3F4F9F5024}">
      <dsp:nvSpPr>
        <dsp:cNvPr id="0" name=""/>
        <dsp:cNvSpPr/>
      </dsp:nvSpPr>
      <dsp:spPr>
        <a:xfrm>
          <a:off x="2632395" y="1926421"/>
          <a:ext cx="194930" cy="730989"/>
        </a:xfrm>
        <a:custGeom>
          <a:avLst/>
          <a:gdLst/>
          <a:ahLst/>
          <a:cxnLst/>
          <a:rect l="0" t="0" r="0" b="0"/>
          <a:pathLst>
            <a:path>
              <a:moveTo>
                <a:pt x="0" y="0"/>
              </a:moveTo>
              <a:lnTo>
                <a:pt x="0" y="730989"/>
              </a:lnTo>
              <a:lnTo>
                <a:pt x="194930" y="730989"/>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2CFB66-CE83-437D-A537-80B824BFC2F0}">
      <dsp:nvSpPr>
        <dsp:cNvPr id="0" name=""/>
        <dsp:cNvSpPr/>
      </dsp:nvSpPr>
      <dsp:spPr>
        <a:xfrm>
          <a:off x="2827325" y="2170084"/>
          <a:ext cx="1559444" cy="97465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i="1" kern="1200" dirty="0"/>
            <a:t>Assistant Director for Research and Evaluation</a:t>
          </a:r>
        </a:p>
      </dsp:txBody>
      <dsp:txXfrm>
        <a:off x="2855872" y="2198631"/>
        <a:ext cx="1502350" cy="917558"/>
      </dsp:txXfrm>
    </dsp:sp>
    <dsp:sp modelId="{DF01E572-CEF2-4928-AD29-0B767AB728D6}">
      <dsp:nvSpPr>
        <dsp:cNvPr id="0" name=""/>
        <dsp:cNvSpPr/>
      </dsp:nvSpPr>
      <dsp:spPr>
        <a:xfrm>
          <a:off x="4874096" y="951768"/>
          <a:ext cx="1949305" cy="97465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kern="1200"/>
            <a:t>Christopher D. Hill, Ph.D. </a:t>
          </a:r>
          <a:endParaRPr lang="en-US" sz="2500" b="1" kern="1200" dirty="0"/>
        </a:p>
      </dsp:txBody>
      <dsp:txXfrm>
        <a:off x="4902643" y="980315"/>
        <a:ext cx="1892211" cy="917558"/>
      </dsp:txXfrm>
    </dsp:sp>
    <dsp:sp modelId="{F5CD3D5B-5F2F-465E-B84E-5BA82EA202CB}">
      <dsp:nvSpPr>
        <dsp:cNvPr id="0" name=""/>
        <dsp:cNvSpPr/>
      </dsp:nvSpPr>
      <dsp:spPr>
        <a:xfrm>
          <a:off x="5069027" y="1926421"/>
          <a:ext cx="194930" cy="730989"/>
        </a:xfrm>
        <a:custGeom>
          <a:avLst/>
          <a:gdLst/>
          <a:ahLst/>
          <a:cxnLst/>
          <a:rect l="0" t="0" r="0" b="0"/>
          <a:pathLst>
            <a:path>
              <a:moveTo>
                <a:pt x="0" y="0"/>
              </a:moveTo>
              <a:lnTo>
                <a:pt x="0" y="730989"/>
              </a:lnTo>
              <a:lnTo>
                <a:pt x="194930" y="730989"/>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C74E10-32E9-4666-ADF8-A6B5115CD5AB}">
      <dsp:nvSpPr>
        <dsp:cNvPr id="0" name=""/>
        <dsp:cNvSpPr/>
      </dsp:nvSpPr>
      <dsp:spPr>
        <a:xfrm>
          <a:off x="5263957" y="2170084"/>
          <a:ext cx="1559444" cy="97465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i="1" kern="1200" dirty="0"/>
            <a:t>Data Analyst</a:t>
          </a:r>
        </a:p>
      </dsp:txBody>
      <dsp:txXfrm>
        <a:off x="5292504" y="2198631"/>
        <a:ext cx="1502350" cy="917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1CA93-B043-4DDE-ACE1-901044F7422C}">
      <dsp:nvSpPr>
        <dsp:cNvPr id="0" name=""/>
        <dsp:cNvSpPr/>
      </dsp:nvSpPr>
      <dsp:spPr>
        <a:xfrm>
          <a:off x="0" y="680"/>
          <a:ext cx="6110962"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1148F2-3C8A-43D1-BB28-7E194968457C}">
      <dsp:nvSpPr>
        <dsp:cNvPr id="0" name=""/>
        <dsp:cNvSpPr/>
      </dsp:nvSpPr>
      <dsp:spPr>
        <a:xfrm>
          <a:off x="481381" y="358732"/>
          <a:ext cx="875239" cy="875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776869-AB24-4A37-BC5A-C901A2ABB684}">
      <dsp:nvSpPr>
        <dsp:cNvPr id="0" name=""/>
        <dsp:cNvSpPr/>
      </dsp:nvSpPr>
      <dsp:spPr>
        <a:xfrm>
          <a:off x="1838002" y="680"/>
          <a:ext cx="427295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89000">
            <a:lnSpc>
              <a:spcPct val="100000"/>
            </a:lnSpc>
            <a:spcBef>
              <a:spcPct val="0"/>
            </a:spcBef>
            <a:spcAft>
              <a:spcPct val="35000"/>
            </a:spcAft>
            <a:buNone/>
          </a:pPr>
          <a:r>
            <a:rPr lang="en-US" sz="2000" kern="1200" dirty="0"/>
            <a:t>The findings are mostly aligned with the findings of the 2021 Maryland Nonprofits Salary and Benefits Study. </a:t>
          </a:r>
        </a:p>
      </dsp:txBody>
      <dsp:txXfrm>
        <a:off x="1838002" y="680"/>
        <a:ext cx="4272959" cy="1591344"/>
      </dsp:txXfrm>
    </dsp:sp>
    <dsp:sp modelId="{CB57D0FD-B5C1-43F3-BF55-EECE2E6A398D}">
      <dsp:nvSpPr>
        <dsp:cNvPr id="0" name=""/>
        <dsp:cNvSpPr/>
      </dsp:nvSpPr>
      <dsp:spPr>
        <a:xfrm>
          <a:off x="0" y="1989860"/>
          <a:ext cx="6110962"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0643E-A962-454B-B762-7C3248FACCC9}">
      <dsp:nvSpPr>
        <dsp:cNvPr id="0" name=""/>
        <dsp:cNvSpPr/>
      </dsp:nvSpPr>
      <dsp:spPr>
        <a:xfrm>
          <a:off x="481381" y="2347913"/>
          <a:ext cx="875239" cy="875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CD6352-9C03-44FD-9263-493391E1C315}">
      <dsp:nvSpPr>
        <dsp:cNvPr id="0" name=""/>
        <dsp:cNvSpPr/>
      </dsp:nvSpPr>
      <dsp:spPr>
        <a:xfrm>
          <a:off x="1838002" y="1989860"/>
          <a:ext cx="427295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89000">
            <a:lnSpc>
              <a:spcPct val="100000"/>
            </a:lnSpc>
            <a:spcBef>
              <a:spcPct val="0"/>
            </a:spcBef>
            <a:spcAft>
              <a:spcPct val="35000"/>
            </a:spcAft>
            <a:buNone/>
          </a:pPr>
          <a:r>
            <a:rPr lang="en-US" sz="2000" kern="1200" dirty="0"/>
            <a:t>The findings are not generalizable given the sample size (n = 61) of respondent organizations from Montgomery County.  </a:t>
          </a:r>
        </a:p>
      </dsp:txBody>
      <dsp:txXfrm>
        <a:off x="1838002" y="1989860"/>
        <a:ext cx="4272959" cy="1591344"/>
      </dsp:txXfrm>
    </dsp:sp>
    <dsp:sp modelId="{0B1600E7-DA8F-4FFB-B9B0-0F8B775501E6}">
      <dsp:nvSpPr>
        <dsp:cNvPr id="0" name=""/>
        <dsp:cNvSpPr/>
      </dsp:nvSpPr>
      <dsp:spPr>
        <a:xfrm>
          <a:off x="0" y="3979041"/>
          <a:ext cx="6110962" cy="1591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5DE11-B31C-4AE5-9A2A-E9E8195F721E}">
      <dsp:nvSpPr>
        <dsp:cNvPr id="0" name=""/>
        <dsp:cNvSpPr/>
      </dsp:nvSpPr>
      <dsp:spPr>
        <a:xfrm>
          <a:off x="481381" y="4337093"/>
          <a:ext cx="875239" cy="875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80E37-19CB-41D7-B283-42B57AB25DC4}">
      <dsp:nvSpPr>
        <dsp:cNvPr id="0" name=""/>
        <dsp:cNvSpPr/>
      </dsp:nvSpPr>
      <dsp:spPr>
        <a:xfrm>
          <a:off x="1838002" y="3979041"/>
          <a:ext cx="4272959" cy="1591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17" tIns="168417" rIns="168417" bIns="168417" numCol="1" spcCol="1270" anchor="ctr" anchorCtr="0">
          <a:noAutofit/>
        </a:bodyPr>
        <a:lstStyle/>
        <a:p>
          <a:pPr marL="0" lvl="0" indent="0" algn="l" defTabSz="889000">
            <a:lnSpc>
              <a:spcPct val="100000"/>
            </a:lnSpc>
            <a:spcBef>
              <a:spcPct val="0"/>
            </a:spcBef>
            <a:spcAft>
              <a:spcPct val="35000"/>
            </a:spcAft>
            <a:buNone/>
          </a:pPr>
          <a:r>
            <a:rPr lang="en-US" sz="2000" kern="1200" dirty="0"/>
            <a:t>The impact of the COVID-19 pandemic is unknown. </a:t>
          </a:r>
        </a:p>
      </dsp:txBody>
      <dsp:txXfrm>
        <a:off x="1838002" y="3979041"/>
        <a:ext cx="4272959" cy="15913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0.47301</cdr:x>
      <cdr:y>0.23291</cdr:y>
    </cdr:from>
    <cdr:to>
      <cdr:x>0.87407</cdr:x>
      <cdr:y>0.29943</cdr:y>
    </cdr:to>
    <cdr:sp macro="" textlink="">
      <cdr:nvSpPr>
        <cdr:cNvPr id="2" name="Title 3">
          <a:extLst xmlns:a="http://schemas.openxmlformats.org/drawingml/2006/main">
            <a:ext uri="{FF2B5EF4-FFF2-40B4-BE49-F238E27FC236}">
              <a16:creationId xmlns:a16="http://schemas.microsoft.com/office/drawing/2014/main" id="{89D5B78A-7A96-44E8-8DBA-8581799F8FFE}"/>
            </a:ext>
          </a:extLst>
        </cdr:cNvPr>
        <cdr:cNvSpPr>
          <a:spLocks xmlns:a="http://schemas.openxmlformats.org/drawingml/2006/main" noGrp="1"/>
        </cdr:cNvSpPr>
      </cdr:nvSpPr>
      <cdr:spPr>
        <a:xfrm xmlns:a="http://schemas.openxmlformats.org/drawingml/2006/main">
          <a:off x="5179741" y="1180403"/>
          <a:ext cx="4391723" cy="337141"/>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pPr algn="ctr"/>
          <a:r>
            <a:rPr lang="en-US" dirty="0"/>
            <a:t>Type of Paid Leave </a:t>
          </a:r>
        </a:p>
      </cdr:txBody>
    </cdr:sp>
  </cdr:relSizeAnchor>
</c:userShapes>
</file>

<file path=ppt/drawings/drawing2.xml><?xml version="1.0" encoding="utf-8"?>
<c:userShapes xmlns:c="http://schemas.openxmlformats.org/drawingml/2006/chart">
  <cdr:relSizeAnchor xmlns:cdr="http://schemas.openxmlformats.org/drawingml/2006/chartDrawing">
    <cdr:from>
      <cdr:x>0.04138</cdr:x>
      <cdr:y>0</cdr:y>
    </cdr:from>
    <cdr:to>
      <cdr:x>0.82164</cdr:x>
      <cdr:y>0.06652</cdr:y>
    </cdr:to>
    <cdr:sp macro="" textlink="">
      <cdr:nvSpPr>
        <cdr:cNvPr id="2" name="Title 3">
          <a:extLst xmlns:a="http://schemas.openxmlformats.org/drawingml/2006/main">
            <a:ext uri="{FF2B5EF4-FFF2-40B4-BE49-F238E27FC236}">
              <a16:creationId xmlns:a16="http://schemas.microsoft.com/office/drawing/2014/main" id="{89D5B78A-7A96-44E8-8DBA-8581799F8FFE}"/>
            </a:ext>
          </a:extLst>
        </cdr:cNvPr>
        <cdr:cNvSpPr>
          <a:spLocks xmlns:a="http://schemas.openxmlformats.org/drawingml/2006/main" noGrp="1"/>
        </cdr:cNvSpPr>
      </cdr:nvSpPr>
      <cdr:spPr>
        <a:xfrm xmlns:a="http://schemas.openxmlformats.org/drawingml/2006/main">
          <a:off x="222472" y="0"/>
          <a:ext cx="4195176" cy="289451"/>
        </a:xfrm>
        <a:prstGeom xmlns:a="http://schemas.openxmlformats.org/drawingml/2006/main" prst="rect">
          <a:avLst/>
        </a:prstGeom>
      </cdr:spPr>
      <cdr:txBody>
        <a:bodyPr xmlns:a="http://schemas.openxmlformats.org/drawingml/2006/main" vert="horz" lIns="91440" tIns="45720" rIns="91440" bIns="45720" rtlCol="0" anchor="ctr">
          <a:no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pPr algn="ctr"/>
          <a:r>
            <a:rPr lang="en-US" sz="2400" dirty="0"/>
            <a:t>Type of Salary Increases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F417E7-83FE-44D9-8FD7-080A5A2EC57B}" type="datetimeFigureOut">
              <a:rPr lang="en-US" smtClean="0"/>
              <a:t>6/1/2022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7C855D-6746-47D5-857A-99B65F3EB789}" type="slidenum">
              <a:rPr lang="en-US" smtClean="0"/>
              <a:t>‹#›</a:t>
            </a:fld>
            <a:endParaRPr lang="en-US"/>
          </a:p>
        </p:txBody>
      </p:sp>
    </p:spTree>
    <p:extLst>
      <p:ext uri="{BB962C8B-B14F-4D97-AF65-F5344CB8AC3E}">
        <p14:creationId xmlns:p14="http://schemas.microsoft.com/office/powerpoint/2010/main" val="423258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 you for  joining us. </a:t>
            </a:r>
          </a:p>
        </p:txBody>
      </p:sp>
      <p:sp>
        <p:nvSpPr>
          <p:cNvPr id="4" name="Slide Number Placeholder 3"/>
          <p:cNvSpPr>
            <a:spLocks noGrp="1"/>
          </p:cNvSpPr>
          <p:nvPr>
            <p:ph type="sldNum" sz="quarter" idx="5"/>
          </p:nvPr>
        </p:nvSpPr>
        <p:spPr/>
        <p:txBody>
          <a:bodyPr/>
          <a:lstStyle/>
          <a:p>
            <a:pPr defTabSz="931774">
              <a:defRPr/>
            </a:pPr>
            <a:fld id="{BB5D419E-EF47-4D86-9164-A1B7AFCB9DE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97216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that majority of Montgomery Counties CEOs/Eds reported to be White at every gross revenue level. It is important to take the sample size (n=61) into consideration before making any inferences about the findings reported here. </a:t>
            </a:r>
          </a:p>
        </p:txBody>
      </p:sp>
      <p:sp>
        <p:nvSpPr>
          <p:cNvPr id="4" name="Slide Number Placeholder 3"/>
          <p:cNvSpPr>
            <a:spLocks noGrp="1"/>
          </p:cNvSpPr>
          <p:nvPr>
            <p:ph type="sldNum" sz="quarter" idx="5"/>
          </p:nvPr>
        </p:nvSpPr>
        <p:spPr/>
        <p:txBody>
          <a:bodyPr/>
          <a:lstStyle/>
          <a:p>
            <a:fld id="{D57C855D-6746-47D5-857A-99B65F3EB789}" type="slidenum">
              <a:rPr lang="en-US" smtClean="0"/>
              <a:t>13</a:t>
            </a:fld>
            <a:endParaRPr lang="en-US"/>
          </a:p>
        </p:txBody>
      </p:sp>
    </p:spTree>
    <p:extLst>
      <p:ext uri="{BB962C8B-B14F-4D97-AF65-F5344CB8AC3E}">
        <p14:creationId xmlns:p14="http://schemas.microsoft.com/office/powerpoint/2010/main" val="319901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t>The Report also provided </a:t>
            </a:r>
            <a:r>
              <a:rPr lang="en-US" sz="1800" dirty="0">
                <a:effectLst/>
                <a:latin typeface="Calibri" panose="020F0502020204030204" pitchFamily="34" charset="0"/>
                <a:ea typeface="Calibri" panose="020F0502020204030204" pitchFamily="34" charset="0"/>
                <a:cs typeface="Calibri" panose="020F0502020204030204" pitchFamily="34" charset="0"/>
              </a:rPr>
              <a:t>the number of respondent organizations for each classification. The majority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 nonprofit organizations work within</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Human Services (41%) followed by Education (15%) and Health (15%), Public/Societal Benefit (12%), Arts, Culture, and Humanities (10%) and Environment and Animals (10%).</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These findings are consistent with the 2021 Salary and Benefits Survey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effectLst/>
                <a:latin typeface="Calibri" panose="020F0502020204030204" pitchFamily="34" charset="0"/>
                <a:ea typeface="Calibri" panose="020F0502020204030204" pitchFamily="34" charset="0"/>
              </a:rPr>
              <a:t>For these service types, the highest report average salaries for CEOs are aligned with rankings for Montgomery County data. Respondent organizations from the Human Services Employee Group report the highest mean and median salaries for CEO, followed by Education, Health, Environment and Animals, and Arts Culture and Humanities. </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14</a:t>
            </a:fld>
            <a:endParaRPr lang="en-US"/>
          </a:p>
        </p:txBody>
      </p:sp>
    </p:spTree>
    <p:extLst>
      <p:ext uri="{BB962C8B-B14F-4D97-AF65-F5344CB8AC3E}">
        <p14:creationId xmlns:p14="http://schemas.microsoft.com/office/powerpoint/2010/main" val="353303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2021 MD Salary and Benefits Survey report, the average median salary for Chief Executives (CEOs/Executive Directors) for responding nonprofits in Maryland is $96,500 (2018 Survey reported $85,000 for CEOs/Eds).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the current finding in Montgomery County, </a:t>
            </a:r>
            <a:r>
              <a:rPr lang="en-US" sz="1800" dirty="0">
                <a:effectLst/>
                <a:latin typeface="Calibri" panose="020F0502020204030204" pitchFamily="34" charset="0"/>
                <a:ea typeface="Calibri" panose="020F0502020204030204" pitchFamily="34" charset="0"/>
                <a:cs typeface="Calibri" panose="020F0502020204030204" pitchFamily="34" charset="0"/>
              </a:rPr>
              <a:t>The salary range reported for CEOs for Montgomery County is between $15,000 and $350,000 (There are outliers). The salary range most often reported (22%) is the $91,000 – $115,000 range. The CEO salaries are also analyzed by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note that for these data, salaries tend to be higher in the Central and DC Metropolitan regions (DC metro region’s respondent orgs represented 25% of the State’s sample; Baltimore City represented 25% of the state’s sample)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15</a:t>
            </a:fld>
            <a:endParaRPr lang="en-US"/>
          </a:p>
        </p:txBody>
      </p:sp>
    </p:spTree>
    <p:extLst>
      <p:ext uri="{BB962C8B-B14F-4D97-AF65-F5344CB8AC3E}">
        <p14:creationId xmlns:p14="http://schemas.microsoft.com/office/powerpoint/2010/main" val="252896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shows that majority (93%) of the respondent organizations report having between 0 and 55 employees. The data show that less than 10% of respondent organizations report having a staff of over 100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As reported in the 2021 MD Nonprofit Salary and Benefits Survey Report, most often, respondent organizations report having between 1 – 11 employees.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effectLst/>
                <a:latin typeface="Calibri" panose="020F0502020204030204" pitchFamily="34" charset="0"/>
                <a:ea typeface="Calibri" panose="020F0502020204030204" pitchFamily="34" charset="0"/>
              </a:rPr>
              <a:t>Respondent organizations for Montgomery County were asked to indicate the number of volunteers on staff to support their organizations.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nonprofit organizations for Montgomery County report an average of 254 volunteers throughout the County. Respondent organizations reporting between 1 – 11 employees report the largest volunteer base (51%), reporting 223 volunteers on average. </a:t>
            </a:r>
            <a:r>
              <a:rPr lang="en-US" sz="1800" b="1" dirty="0">
                <a:effectLst/>
                <a:latin typeface="Calibri" panose="020F0502020204030204" pitchFamily="34" charset="0"/>
                <a:ea typeface="Calibri" panose="020F0502020204030204" pitchFamily="34" charset="0"/>
              </a:rPr>
              <a:t>These data also showed that respondent organizations that reported gross annual revenues of less than $1 million reported more volunteers than those that reported gross annual revenues exceeding $1 million. </a:t>
            </a:r>
          </a:p>
          <a:p>
            <a:endParaRPr lang="en-US" sz="1800" b="1" dirty="0">
              <a:effectLst/>
              <a:latin typeface="Calibri" panose="020F0502020204030204" pitchFamily="34" charset="0"/>
              <a:ea typeface="Calibri" panose="020F0502020204030204" pitchFamily="34" charset="0"/>
            </a:endParaRPr>
          </a:p>
          <a:p>
            <a:r>
              <a:rPr lang="en-US" sz="1800" b="0" dirty="0">
                <a:effectLst/>
                <a:latin typeface="Calibri" panose="020F0502020204030204" pitchFamily="34" charset="0"/>
                <a:ea typeface="Calibri" panose="020F0502020204030204" pitchFamily="34" charset="0"/>
              </a:rPr>
              <a:t>Again, these </a:t>
            </a:r>
            <a:r>
              <a:rPr lang="en-US" sz="1800" dirty="0">
                <a:effectLst/>
                <a:latin typeface="Calibri" panose="020F0502020204030204" pitchFamily="34" charset="0"/>
                <a:ea typeface="Calibri" panose="020F0502020204030204" pitchFamily="34" charset="0"/>
              </a:rPr>
              <a:t>data findings for Montgomery County are consistent with the 2021 Maryland Nonprofit Salary and Benefits Survey Report. </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16</a:t>
            </a:fld>
            <a:endParaRPr lang="en-US"/>
          </a:p>
        </p:txBody>
      </p:sp>
    </p:spTree>
    <p:extLst>
      <p:ext uri="{BB962C8B-B14F-4D97-AF65-F5344CB8AC3E}">
        <p14:creationId xmlns:p14="http://schemas.microsoft.com/office/powerpoint/2010/main" val="286711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shows the number of respondent organizations for each classification. The majority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the nonprofit organizations work within</a:t>
            </a:r>
            <a:r>
              <a:rPr lang="en-US"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Human Services (41%) followed by Education (15%) and Health (15%), Public/Societal Benefit (12%), Arts, Culture, and Humanities (10%) and Environment and Animals (10%). The fewest respondent organizations work within International/Foreign Affairs (1%) and Hospitality (1%). These findings are consistent with the 2021 Salary and Benefits Survey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17</a:t>
            </a:fld>
            <a:endParaRPr lang="en-US"/>
          </a:p>
        </p:txBody>
      </p:sp>
    </p:spTree>
    <p:extLst>
      <p:ext uri="{BB962C8B-B14F-4D97-AF65-F5344CB8AC3E}">
        <p14:creationId xmlns:p14="http://schemas.microsoft.com/office/powerpoint/2010/main" val="248735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This graph presents data from respondent organizations’ gross annual revenue and the percentage of employees in which respondent organizations decreased their staff size from 2020 to 2021. Respondent organizations in Montgomery County with gross annual revenue over $5 million show the greatest decrease (63%) in the number of employees.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For respondent organizations from across the state, the greatest decrease in employees was reported for orgs with gross annual revenues between $1M and $5M (41%), followed by respondent orgs with gross annual incomes under $1M (35%). </a:t>
            </a:r>
          </a:p>
        </p:txBody>
      </p:sp>
      <p:sp>
        <p:nvSpPr>
          <p:cNvPr id="4" name="Slide Number Placeholder 3"/>
          <p:cNvSpPr>
            <a:spLocks noGrp="1"/>
          </p:cNvSpPr>
          <p:nvPr>
            <p:ph type="sldNum" sz="quarter" idx="5"/>
          </p:nvPr>
        </p:nvSpPr>
        <p:spPr/>
        <p:txBody>
          <a:bodyPr/>
          <a:lstStyle/>
          <a:p>
            <a:fld id="{D57C855D-6746-47D5-857A-99B65F3EB789}" type="slidenum">
              <a:rPr lang="en-US" smtClean="0"/>
              <a:t>18</a:t>
            </a:fld>
            <a:endParaRPr lang="en-US"/>
          </a:p>
        </p:txBody>
      </p:sp>
    </p:spTree>
    <p:extLst>
      <p:ext uri="{BB962C8B-B14F-4D97-AF65-F5344CB8AC3E}">
        <p14:creationId xmlns:p14="http://schemas.microsoft.com/office/powerpoint/2010/main" val="24107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2021 MD Salary and Benefits Survey report, the average median salary for Chief Executives (CEOs/Executive Directors) for responding nonprofits in Maryland is $96,500 (2018 Survey reported $85,000 for CEOs/Eds).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the current finding in Montgomery County, </a:t>
            </a:r>
            <a:r>
              <a:rPr lang="en-US" sz="1800" dirty="0">
                <a:effectLst/>
                <a:latin typeface="Calibri" panose="020F0502020204030204" pitchFamily="34" charset="0"/>
                <a:ea typeface="Calibri" panose="020F0502020204030204" pitchFamily="34" charset="0"/>
                <a:cs typeface="Calibri" panose="020F0502020204030204" pitchFamily="34" charset="0"/>
              </a:rPr>
              <a:t>The salary range reported for CEOs for Montgomery County is between $15,000 and $350,000 (There are outliers). The salary range most often reported (22%) is the $91,000 – $115,000 range. The CEO salaries are also analyzed by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note that for these data, salaries tend to be higher in the Central and DC Metropolitan regions (DC metro region’s respondent orgs represented 25% of the State’s sample; Baltimore City represented 25% of the state’s sample)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19</a:t>
            </a:fld>
            <a:endParaRPr lang="en-US"/>
          </a:p>
        </p:txBody>
      </p:sp>
    </p:spTree>
    <p:extLst>
      <p:ext uri="{BB962C8B-B14F-4D97-AF65-F5344CB8AC3E}">
        <p14:creationId xmlns:p14="http://schemas.microsoft.com/office/powerpoint/2010/main" val="342224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Approximately 70% of Montgomery County respondent organizations report offering health insurance to their employees, while less than half (44.6%) of respondent organizations report offering health insurance to the family members of their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Bell MT" panose="02020503060305020303" pitchFamily="18" charset="0"/>
              </a:rPr>
              <a:t>For respondent organizations in Montgomery County, the probability of offering health insurance increased with organizational revenue size. For example, no respondent organizations with gross annual revenues of less than $100,000 report offering health insurance to their employees or their families. Respondent organizations with a reported gross annual revenue of over $5 million do offer health insurance to their staff members and respondent organizations with a gross annual revenue of over $10 million offer health insurance to both staff and their family members. We saw similar results in the 2021 MD Nonprofits Salary and Benefits Study where 65% of respondent orgs report offering health insurance to their employees and 47% of respondent orgs offer health insurance for family members of their employees. </a:t>
            </a:r>
            <a:endParaRPr lang="en-US" sz="1800" dirty="0">
              <a:solidFill>
                <a:srgbClr val="000000"/>
              </a:solidFill>
              <a:effectLst/>
              <a:latin typeface="Bell MT" panose="02020503060305020303" pitchFamily="18" charset="0"/>
              <a:ea typeface="Calibri" panose="020F0502020204030204" pitchFamily="34" charset="0"/>
              <a:cs typeface="Bell MT" panose="020205030603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20</a:t>
            </a:fld>
            <a:endParaRPr lang="en-US"/>
          </a:p>
        </p:txBody>
      </p:sp>
    </p:spTree>
    <p:extLst>
      <p:ext uri="{BB962C8B-B14F-4D97-AF65-F5344CB8AC3E}">
        <p14:creationId xmlns:p14="http://schemas.microsoft.com/office/powerpoint/2010/main" val="240926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In addition, half (50%) of the respondent organizations in Montgomery County offer dental insurance while the 57% of respondent orgs in the 2021 MD Survey and Benefits Study reported to offer dental for their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likelihood of a nonprofit organization in Montgomery County offering dental insurance increased with reported revenue size.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21</a:t>
            </a:fld>
            <a:endParaRPr lang="en-US"/>
          </a:p>
        </p:txBody>
      </p:sp>
    </p:spTree>
    <p:extLst>
      <p:ext uri="{BB962C8B-B14F-4D97-AF65-F5344CB8AC3E}">
        <p14:creationId xmlns:p14="http://schemas.microsoft.com/office/powerpoint/2010/main" val="331969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In addition to health insurance, the other most common benefits cited by the respondent organizations in Montgomery County is paid leave. Three-quarters (75%) of respondent organizations provide paid holiday leave with an average of 10 days per year. Of the 75% of respondent orgs that offer paid leave for their employees, holiday pay was the top type of paid leave with 46 orgs responded to offer this leave type with an average of 10 days per year, followed by vacation time with an average of 14 days per year and sick leave with an average of 10 days per year. Important to note, in the type of leave chart,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Respondent </a:t>
            </a:r>
            <a:r>
              <a:rPr lang="en-US" sz="1800" dirty="0">
                <a:effectLst/>
                <a:latin typeface="Calibri" panose="020F0502020204030204" pitchFamily="34" charset="0"/>
                <a:ea typeface="Calibri" panose="020F0502020204030204" pitchFamily="34" charset="0"/>
              </a:rPr>
              <a:t>organizations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able to indicate multiple fields of paid leave for their organizations. Therefore, some organizations may be reported in multiple types of leave. </a:t>
            </a:r>
            <a:r>
              <a:rPr lang="en-US" sz="1800" dirty="0">
                <a:effectLst/>
                <a:latin typeface="Calibri" panose="020F0502020204030204" pitchFamily="34" charset="0"/>
                <a:ea typeface="Calibri" panose="020F0502020204030204" pitchFamily="34" charset="0"/>
              </a:rPr>
              <a:t> Other benefits most offered by Montgomery County respondent organizations include retirement and pension plans, vision insurance, jury duty leave, bereavement leave, life insurance, and disability insurance.</a:t>
            </a:r>
            <a:r>
              <a:rPr lang="en-US" sz="1800" b="1"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22</a:t>
            </a:fld>
            <a:endParaRPr lang="en-US"/>
          </a:p>
        </p:txBody>
      </p:sp>
    </p:spTree>
    <p:extLst>
      <p:ext uri="{BB962C8B-B14F-4D97-AF65-F5344CB8AC3E}">
        <p14:creationId xmlns:p14="http://schemas.microsoft.com/office/powerpoint/2010/main" val="69761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Discuss Biennial collection (every 2 years); most recent report was published in 2018</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2020 collection was postponed due to COVID-19</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Methods of collection from across the state; methodology was consistent across both collections; impact of COVID on the data is unknown.  </a:t>
            </a:r>
          </a:p>
          <a:p>
            <a:pPr marL="342900" marR="0" lvl="0" indent="-342900">
              <a:spcBef>
                <a:spcPts val="12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More than 350 respondents representing nonprofit organizations across all regions of Maryland participated in the survey from March through April 2021.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120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report presents the findings related to various types of compensation—monetary benefits, non-monetary benefits, and fringe benefits —for these organizations in Maryland.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4</a:t>
            </a:fld>
            <a:endParaRPr lang="en-US"/>
          </a:p>
        </p:txBody>
      </p:sp>
    </p:spTree>
    <p:extLst>
      <p:ext uri="{BB962C8B-B14F-4D97-AF65-F5344CB8AC3E}">
        <p14:creationId xmlns:p14="http://schemas.microsoft.com/office/powerpoint/2010/main" val="284569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Consistent with the findings in the 2021 Maryland Nonprofits Salary and Benefits Survey Report,</a:t>
            </a:r>
            <a:r>
              <a:rPr lang="en-US" sz="1800" dirty="0">
                <a:effectLst/>
                <a:latin typeface="Calibri" panose="020F0502020204030204" pitchFamily="34" charset="0"/>
                <a:ea typeface="Calibri" panose="020F0502020204030204" pitchFamily="34" charset="0"/>
              </a:rPr>
              <a:t> more than half (61%) of the respondent organizations offered some type of retirement plan for their employees. </a:t>
            </a:r>
            <a:r>
              <a:rPr lang="en-US" sz="1800" dirty="0">
                <a:effectLst/>
                <a:latin typeface="Calibri" panose="020F0502020204030204" pitchFamily="34" charset="0"/>
                <a:ea typeface="Calibri" panose="020F0502020204030204" pitchFamily="34" charset="0"/>
                <a:cs typeface="Calibri" panose="020F0502020204030204" pitchFamily="34" charset="0"/>
              </a:rPr>
              <a:t>Among these organizations (the 61%), about half (52%) offered a retirement plan with an employer contribution, and 9% offered a retirement plan without an employer contribution. Of the respondent organizations that contribute to employee retirement plans, the average range of employer contributions is 3-5%.</a:t>
            </a:r>
            <a:r>
              <a:rPr lang="en-US" sz="1800" dirty="0">
                <a:effectLst/>
                <a:latin typeface="Calibri" panose="020F0502020204030204" pitchFamily="34" charset="0"/>
                <a:ea typeface="Calibri" panose="020F0502020204030204" pitchFamily="34" charset="0"/>
              </a:rPr>
              <a:t> the likelihood of respondent organizations offering a retirement plan with an employer contribution increased as gross annual revenue increased. For example, the data showed that respondent organizations with a gross annual revenue of less tan $250K did not offer any retirement plans, in general. </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23</a:t>
            </a:fld>
            <a:endParaRPr lang="en-US"/>
          </a:p>
        </p:txBody>
      </p:sp>
    </p:spTree>
    <p:extLst>
      <p:ext uri="{BB962C8B-B14F-4D97-AF65-F5344CB8AC3E}">
        <p14:creationId xmlns:p14="http://schemas.microsoft.com/office/powerpoint/2010/main" val="94348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Respondent organizations in Montgomery County were asked about salary increases/raises and bonuses. The data shows that three-quarters (74.5%) of the respondent organizations gave salary increases and raises in the past two years. Among the respondent organizations that gave salary increases in the past two years, employee performance or merit was the leading indicator (52%) in deciding salary increases, followed by cost-of-living adjustments (42%), and automatic annual increases (6%). The data also showed that more than half of respondent organizations in Montgomery County (55%) report giving raises/increases of 3 – 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Respondent organizations in Montgomery County were also asked about the percentage of salary raises/increases they expect to offer in 2021. Over half (64%) reported that they expected to give offer raises or increases in 2021 with 40% of the respondent organizations reporting that they expect to offer salary increases/raises of 3 – 4% in 2021. 36% of the respondent organizations reported that they did not expect to offer salary increases/raises in 2021.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24</a:t>
            </a:fld>
            <a:endParaRPr lang="en-US"/>
          </a:p>
        </p:txBody>
      </p:sp>
    </p:spTree>
    <p:extLst>
      <p:ext uri="{BB962C8B-B14F-4D97-AF65-F5344CB8AC3E}">
        <p14:creationId xmlns:p14="http://schemas.microsoft.com/office/powerpoint/2010/main" val="2965165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r>
              <a:rPr lang="en-US" sz="1800" dirty="0">
                <a:effectLst/>
                <a:latin typeface="Calibri" panose="020F0502020204030204" pitchFamily="34" charset="0"/>
                <a:ea typeface="Calibri" panose="020F0502020204030204" pitchFamily="34" charset="0"/>
              </a:rPr>
              <a:t>In addition to raises, respondent organizations were asked about bonuses offered to employees. The data shows the percentage of respondent organizations that report giving bonuses to their employees in the past two years. Less than half (46%)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rPr>
              <a:t>of respondent organizations report awarding bonuses in the past two years with availability funding (27%) as the leading factor for which bonuses were awarded to executives/senior leaders and staff. This was followed by performance and merit-based (18%) for both executives/senior leaders and staff. A majority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rPr>
              <a:t>the respondent organizations in Montgomery County (60%) reported not expecting bonuses for 2021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25</a:t>
            </a:fld>
            <a:endParaRPr lang="en-US"/>
          </a:p>
        </p:txBody>
      </p:sp>
    </p:spTree>
    <p:extLst>
      <p:ext uri="{BB962C8B-B14F-4D97-AF65-F5344CB8AC3E}">
        <p14:creationId xmlns:p14="http://schemas.microsoft.com/office/powerpoint/2010/main" val="2764880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second bullet: for example, for Montgomery county, the decrease in employees from 2020 to 2021 was double (8%; n=16 that showed a decrease from year to year) than what was reported in the 2021 MD Nonprofits Salary and Benefits Study (4%; n= 86 that showed a decrease from year to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bullet: data was collected during (or at the height) of the pandemic. Survey does not ask any covid-19 related items. </a:t>
            </a:r>
            <a:r>
              <a:rPr lang="en-US" sz="1800" dirty="0">
                <a:effectLst/>
                <a:latin typeface="Calibri" panose="020F0502020204030204" pitchFamily="34" charset="0"/>
                <a:ea typeface="Calibri" panose="020F0502020204030204" pitchFamily="34" charset="0"/>
                <a:cs typeface="Calibri" panose="020F0502020204030204" pitchFamily="34" charset="0"/>
              </a:rPr>
              <a:t>Nonprofit Montgomery, as does Maryland Nonprofits, recognizes that the data were collected during an unprecedented time of the COVID-19 pandemic. Currently, the impact on the data is unknown. As Maryland recovers, this report can be used to establish a baseline for compensation in Montgomery County’s nonprofits in terms of understanding the economic impact of the COVID-19 pandemic.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26</a:t>
            </a:fld>
            <a:endParaRPr lang="en-US"/>
          </a:p>
        </p:txBody>
      </p:sp>
    </p:spTree>
    <p:extLst>
      <p:ext uri="{BB962C8B-B14F-4D97-AF65-F5344CB8AC3E}">
        <p14:creationId xmlns:p14="http://schemas.microsoft.com/office/powerpoint/2010/main" val="329087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7C855D-6746-47D5-857A-99B65F3EB789}" type="slidenum">
              <a:rPr lang="en-US" smtClean="0"/>
              <a:t>27</a:t>
            </a:fld>
            <a:endParaRPr lang="en-US"/>
          </a:p>
        </p:txBody>
      </p:sp>
    </p:spTree>
    <p:extLst>
      <p:ext uri="{BB962C8B-B14F-4D97-AF65-F5344CB8AC3E}">
        <p14:creationId xmlns:p14="http://schemas.microsoft.com/office/powerpoint/2010/main" val="60239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28</a:t>
            </a:fld>
            <a:endParaRPr lang="en-US"/>
          </a:p>
        </p:txBody>
      </p:sp>
    </p:spTree>
    <p:extLst>
      <p:ext uri="{BB962C8B-B14F-4D97-AF65-F5344CB8AC3E}">
        <p14:creationId xmlns:p14="http://schemas.microsoft.com/office/powerpoint/2010/main" val="91645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5</a:t>
            </a:fld>
            <a:endParaRPr lang="en-US"/>
          </a:p>
        </p:txBody>
      </p:sp>
    </p:spTree>
    <p:extLst>
      <p:ext uri="{BB962C8B-B14F-4D97-AF65-F5344CB8AC3E}">
        <p14:creationId xmlns:p14="http://schemas.microsoft.com/office/powerpoint/2010/main" val="125319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Respondent organizations were asked to identify their jurisdiction in the survey. Respondent orgs were from 23 of the 24 MD jurisdictions (No responses from Caroline County). The respondent organizations were arranged according to their geographical regions: Central Region, DC-Metropolitan Region, Eastern Region, Mid-Shore Region, Southern Region, and Western Region. Most respondent organizations reported that their organization is in the Central Region. One jurisdiction (i.e., Caroline) is not shown on the map, as no respondent organizations were reported from this jurisdiction.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The three-week survey administration yielded 370 responses from respondent organizations, with approximately 20% reporting their location as Montgomery County. 61 orgs</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7</a:t>
            </a:fld>
            <a:endParaRPr lang="en-US"/>
          </a:p>
        </p:txBody>
      </p:sp>
    </p:spTree>
    <p:extLst>
      <p:ext uri="{BB962C8B-B14F-4D97-AF65-F5344CB8AC3E}">
        <p14:creationId xmlns:p14="http://schemas.microsoft.com/office/powerpoint/2010/main" val="91826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2021 MD Salary and Benefits Survey report, the average median salary for Chief Executives (CEOs/Executive Directors) for responding nonprofits in Maryland is $96,500 (2018 Survey reported $85,000 for CEOs/Eds).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For the current finding in Montgomery County, </a:t>
            </a:r>
            <a:r>
              <a:rPr lang="en-US" sz="1800" dirty="0">
                <a:effectLst/>
                <a:latin typeface="Calibri" panose="020F0502020204030204" pitchFamily="34" charset="0"/>
                <a:ea typeface="Calibri" panose="020F0502020204030204" pitchFamily="34" charset="0"/>
                <a:cs typeface="Calibri" panose="020F0502020204030204" pitchFamily="34" charset="0"/>
              </a:rPr>
              <a:t>The salary range reported for CEOs for Montgomery County is between $15,000 and $350,000 (There are outliers). The salary range most often reported (22%) is the $91,000 – $115,000 range. The CEO salaries are also analyzed by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we note that for these data, salaries tend to be higher in the Central and DC Metropolitan regions (DC metro region’s respondent orgs represented 25% of the State’s sample; Baltimore City represented 25% of the state’s sample)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8</a:t>
            </a:fld>
            <a:endParaRPr lang="en-US"/>
          </a:p>
        </p:txBody>
      </p:sp>
    </p:spTree>
    <p:extLst>
      <p:ext uri="{BB962C8B-B14F-4D97-AF65-F5344CB8AC3E}">
        <p14:creationId xmlns:p14="http://schemas.microsoft.com/office/powerpoint/2010/main" val="333502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For the </a:t>
            </a:r>
            <a:r>
              <a:rPr lang="en-US" sz="1800" i="1" dirty="0">
                <a:effectLst/>
                <a:latin typeface="Calibri" panose="020F0502020204030204" pitchFamily="34" charset="0"/>
                <a:ea typeface="Calibri" panose="020F0502020204030204" pitchFamily="34" charset="0"/>
              </a:rPr>
              <a:t>2021 Salary and Benefits Survey: A Study on Compensation and Benefits in Maryland’s Nonprofits, </a:t>
            </a:r>
            <a:r>
              <a:rPr lang="en-US" sz="1800" dirty="0">
                <a:effectLst/>
                <a:latin typeface="Calibri" panose="020F0502020204030204" pitchFamily="34" charset="0"/>
                <a:ea typeface="Calibri" panose="020F0502020204030204" pitchFamily="34" charset="0"/>
              </a:rPr>
              <a:t>CEO salaries were analyzed only by regions. For this report, CEO salaries are analyzed by regions as well as jurisdictions. Respondent organizations within the Central Region (n = 142; range from 15K to 300K) reported the highest salaries, on average, for their CEO positions, followed by the DC Metropolitan Region (n = 62; range from 15K to 250K), which includes Prince George’s and Montgomery Counties</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9</a:t>
            </a:fld>
            <a:endParaRPr lang="en-US"/>
          </a:p>
        </p:txBody>
      </p:sp>
    </p:spTree>
    <p:extLst>
      <p:ext uri="{BB962C8B-B14F-4D97-AF65-F5344CB8AC3E}">
        <p14:creationId xmlns:p14="http://schemas.microsoft.com/office/powerpoint/2010/main" val="335579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Arundel (n=26)</a:t>
            </a:r>
          </a:p>
          <a:p>
            <a:r>
              <a:rPr lang="en-US" dirty="0"/>
              <a:t>Baltimore City (n= 90)</a:t>
            </a:r>
          </a:p>
          <a:p>
            <a:r>
              <a:rPr lang="en-US" dirty="0"/>
              <a:t>Baltimore County (n= 37)</a:t>
            </a:r>
          </a:p>
          <a:p>
            <a:r>
              <a:rPr lang="en-US" dirty="0"/>
              <a:t>Howard County (n = 29)</a:t>
            </a:r>
          </a:p>
          <a:p>
            <a:r>
              <a:rPr lang="en-US" dirty="0"/>
              <a:t>Montgomery (n=46 responses and 15 non-response; range from 15K to 250K)</a:t>
            </a:r>
          </a:p>
          <a:p>
            <a:r>
              <a:rPr lang="en-US" dirty="0"/>
              <a:t>PG (n= 30)</a:t>
            </a:r>
          </a:p>
          <a:p>
            <a:r>
              <a:rPr lang="en-US" dirty="0"/>
              <a:t>Talbot (n=16)</a:t>
            </a:r>
          </a:p>
        </p:txBody>
      </p:sp>
      <p:sp>
        <p:nvSpPr>
          <p:cNvPr id="4" name="Slide Number Placeholder 3"/>
          <p:cNvSpPr>
            <a:spLocks noGrp="1"/>
          </p:cNvSpPr>
          <p:nvPr>
            <p:ph type="sldNum" sz="quarter" idx="5"/>
          </p:nvPr>
        </p:nvSpPr>
        <p:spPr/>
        <p:txBody>
          <a:bodyPr/>
          <a:lstStyle/>
          <a:p>
            <a:fld id="{D57C855D-6746-47D5-857A-99B65F3EB789}" type="slidenum">
              <a:rPr lang="en-US" smtClean="0"/>
              <a:t>10</a:t>
            </a:fld>
            <a:endParaRPr lang="en-US"/>
          </a:p>
        </p:txBody>
      </p:sp>
    </p:spTree>
    <p:extLst>
      <p:ext uri="{BB962C8B-B14F-4D97-AF65-F5344CB8AC3E}">
        <p14:creationId xmlns:p14="http://schemas.microsoft.com/office/powerpoint/2010/main" val="255270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panose="020F0502020204030203" pitchFamily="34" charset="0"/>
              </a:rPr>
              <a:t>Consistent with past studies, the 2018 survey (67 percent), and the 2021 MD Nonprofits Survey and Benefits Study (72 percent), majority of nonprofit organizations in Montgomery County are led by female CEOs (67 percent). </a:t>
            </a:r>
            <a:r>
              <a:rPr lang="en-US" sz="1800" dirty="0">
                <a:effectLst/>
                <a:latin typeface="Calibri" panose="020F0502020204030204" pitchFamily="34" charset="0"/>
                <a:ea typeface="Calibri" panose="020F0502020204030204" pitchFamily="34" charset="0"/>
              </a:rPr>
              <a:t>while just over a quarter (31%) of the respondent organizations report having a male as the CEO of their organization.</a:t>
            </a:r>
          </a:p>
          <a:p>
            <a:endParaRPr lang="en-US" sz="1800" dirty="0">
              <a:effectLst/>
              <a:latin typeface="Calibri" panose="020F0502020204030204" pitchFamily="34" charset="0"/>
            </a:endParaRPr>
          </a:p>
          <a:p>
            <a:r>
              <a:rPr lang="en-US" sz="1800" dirty="0">
                <a:effectLst/>
                <a:latin typeface="Calibri" panose="020F0502020204030204" pitchFamily="34" charset="0"/>
                <a:ea typeface="Calibri" panose="020F0502020204030204" pitchFamily="34" charset="0"/>
              </a:rPr>
              <a:t>Most respondent organizations report having a CEO who is White (n=41; 84%), followed by African American (n=3; 6%), and Hispanic (n=2; 4%). Although the numbers are small (little external validity), still aligned with </a:t>
            </a:r>
            <a:r>
              <a:rPr lang="en-US" sz="1800" dirty="0" err="1">
                <a:effectLst/>
                <a:latin typeface="Calibri" panose="020F0502020204030204" pitchFamily="34" charset="0"/>
                <a:ea typeface="Calibri" panose="020F0502020204030204" pitchFamily="34" charset="0"/>
              </a:rPr>
              <a:t>whats</a:t>
            </a:r>
            <a:r>
              <a:rPr lang="en-US" sz="1800" dirty="0">
                <a:effectLst/>
                <a:latin typeface="Calibri" panose="020F0502020204030204" pitchFamily="34" charset="0"/>
                <a:ea typeface="Calibri" panose="020F0502020204030204" pitchFamily="34" charset="0"/>
              </a:rPr>
              <a:t> being reported at the state-level.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in Montgomery County, most (70%) CEOs were reported as White women followed by White men (30%).</a:t>
            </a:r>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11</a:t>
            </a:fld>
            <a:endParaRPr lang="en-US"/>
          </a:p>
        </p:txBody>
      </p:sp>
    </p:spTree>
    <p:extLst>
      <p:ext uri="{BB962C8B-B14F-4D97-AF65-F5344CB8AC3E}">
        <p14:creationId xmlns:p14="http://schemas.microsoft.com/office/powerpoint/2010/main" val="353148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showed that </a:t>
            </a:r>
            <a:r>
              <a:rPr lang="en-US" sz="1200" dirty="0">
                <a:effectLst/>
                <a:latin typeface="Calibri" panose="020F0502020204030204" pitchFamily="34" charset="0"/>
                <a:ea typeface="Calibri" panose="020F0502020204030204" pitchFamily="34" charset="0"/>
              </a:rPr>
              <a:t>78% of respondent organizations for Montgomery County report annual gross revenues of less than $1 million are more likely to have a female CEO when compared to 19% of respondent organizations that are likely to have male CEOs. This is in comparison to the 2021 MD Nonprofits Study that showed that 47% of respondent organizations that report annual gross revenues of less than $1 million reported female CEOs and 10% male CEOs.  In addition, 42% of respondent organizations for Montgomery County that report annual gross revenues of more than $1 million have CEOs that are male compared to 58% reporting to be female and more likely to be Female.</a:t>
            </a:r>
          </a:p>
          <a:p>
            <a:endParaRPr lang="en-US"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 data shown in the chart above shows gender breakdown by gross revenue category.  </a:t>
            </a:r>
            <a:endParaRPr lang="en-US" dirty="0"/>
          </a:p>
          <a:p>
            <a:endParaRPr lang="en-US" dirty="0"/>
          </a:p>
        </p:txBody>
      </p:sp>
      <p:sp>
        <p:nvSpPr>
          <p:cNvPr id="4" name="Slide Number Placeholder 3"/>
          <p:cNvSpPr>
            <a:spLocks noGrp="1"/>
          </p:cNvSpPr>
          <p:nvPr>
            <p:ph type="sldNum" sz="quarter" idx="5"/>
          </p:nvPr>
        </p:nvSpPr>
        <p:spPr/>
        <p:txBody>
          <a:bodyPr/>
          <a:lstStyle/>
          <a:p>
            <a:fld id="{D57C855D-6746-47D5-857A-99B65F3EB789}" type="slidenum">
              <a:rPr lang="en-US" smtClean="0"/>
              <a:t>12</a:t>
            </a:fld>
            <a:endParaRPr lang="en-US"/>
          </a:p>
        </p:txBody>
      </p:sp>
    </p:spTree>
    <p:extLst>
      <p:ext uri="{BB962C8B-B14F-4D97-AF65-F5344CB8AC3E}">
        <p14:creationId xmlns:p14="http://schemas.microsoft.com/office/powerpoint/2010/main" val="415050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6A83-90B4-4211-8CFC-B7BEC41D7C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45B509-D493-43E5-8838-6DFA7FEC0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13B52D-6F7D-4AB2-A8C8-8B91BB9D897E}"/>
              </a:ext>
            </a:extLst>
          </p:cNvPr>
          <p:cNvSpPr>
            <a:spLocks noGrp="1"/>
          </p:cNvSpPr>
          <p:nvPr>
            <p:ph type="dt" sz="half" idx="10"/>
          </p:nvPr>
        </p:nvSpPr>
        <p:spPr/>
        <p:txBody>
          <a:bodyPr/>
          <a:lstStyle/>
          <a:p>
            <a:fld id="{5D533572-FDCB-4451-979C-0A4465969AD1}" type="datetime1">
              <a:rPr lang="en-US" smtClean="0"/>
              <a:t>6/1/2022</a:t>
            </a:fld>
            <a:endParaRPr lang="en-US"/>
          </a:p>
        </p:txBody>
      </p:sp>
      <p:sp>
        <p:nvSpPr>
          <p:cNvPr id="5" name="Footer Placeholder 4">
            <a:extLst>
              <a:ext uri="{FF2B5EF4-FFF2-40B4-BE49-F238E27FC236}">
                <a16:creationId xmlns:a16="http://schemas.microsoft.com/office/drawing/2014/main" id="{ACD56ED0-E3F3-4A1E-81A0-1235490EF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AB3E8-CA72-4D8A-AA72-A926514584F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25627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6E11-0662-47A2-9529-B1BBD28407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4071EB-8B28-490B-92C8-8F1E2AF97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F406-DEC1-4DE2-85C8-2C2649E4FEC3}"/>
              </a:ext>
            </a:extLst>
          </p:cNvPr>
          <p:cNvSpPr>
            <a:spLocks noGrp="1"/>
          </p:cNvSpPr>
          <p:nvPr>
            <p:ph type="dt" sz="half" idx="10"/>
          </p:nvPr>
        </p:nvSpPr>
        <p:spPr/>
        <p:txBody>
          <a:bodyPr/>
          <a:lstStyle/>
          <a:p>
            <a:fld id="{2C8B61B0-640C-46B9-89A2-6E493C999D82}" type="datetime1">
              <a:rPr lang="en-US" smtClean="0"/>
              <a:t>6/1/2022</a:t>
            </a:fld>
            <a:endParaRPr lang="en-US"/>
          </a:p>
        </p:txBody>
      </p:sp>
      <p:sp>
        <p:nvSpPr>
          <p:cNvPr id="5" name="Footer Placeholder 4">
            <a:extLst>
              <a:ext uri="{FF2B5EF4-FFF2-40B4-BE49-F238E27FC236}">
                <a16:creationId xmlns:a16="http://schemas.microsoft.com/office/drawing/2014/main" id="{DC9847EB-5B59-4B20-A96A-85ADB80FD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7A8E6-2721-4C12-8297-2AF2D1F9DE33}"/>
              </a:ext>
            </a:extLst>
          </p:cNvPr>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745606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BC7E3-FAC3-4119-975F-BB36D9A204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9DF6C-2C29-4447-92CB-A358660D0A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EC03D-B413-4AE7-8D88-B90362388F0E}"/>
              </a:ext>
            </a:extLst>
          </p:cNvPr>
          <p:cNvSpPr>
            <a:spLocks noGrp="1"/>
          </p:cNvSpPr>
          <p:nvPr>
            <p:ph type="dt" sz="half" idx="10"/>
          </p:nvPr>
        </p:nvSpPr>
        <p:spPr/>
        <p:txBody>
          <a:bodyPr/>
          <a:lstStyle/>
          <a:p>
            <a:fld id="{589F0E91-2FC5-4FE9-8745-62B63E160F0E}" type="datetime1">
              <a:rPr lang="en-US" smtClean="0"/>
              <a:t>6/1/2022</a:t>
            </a:fld>
            <a:endParaRPr lang="en-US"/>
          </a:p>
        </p:txBody>
      </p:sp>
      <p:sp>
        <p:nvSpPr>
          <p:cNvPr id="5" name="Footer Placeholder 4">
            <a:extLst>
              <a:ext uri="{FF2B5EF4-FFF2-40B4-BE49-F238E27FC236}">
                <a16:creationId xmlns:a16="http://schemas.microsoft.com/office/drawing/2014/main" id="{AC089829-8A83-44B5-B1D8-4AF2D567B6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E6938-0099-4FFA-B701-08A6C22C377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044158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84EF-0ECD-447B-90FF-50F3C2ED8C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CC5FD-B9E8-4682-9045-466B3D6F35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6FFF3-3623-441D-8D86-EDABB5FBA3A8}"/>
              </a:ext>
            </a:extLst>
          </p:cNvPr>
          <p:cNvSpPr>
            <a:spLocks noGrp="1"/>
          </p:cNvSpPr>
          <p:nvPr>
            <p:ph type="dt" sz="half" idx="10"/>
          </p:nvPr>
        </p:nvSpPr>
        <p:spPr/>
        <p:txBody>
          <a:bodyPr/>
          <a:lstStyle/>
          <a:p>
            <a:fld id="{5B0CF51D-0C8A-4A84-8AC0-681B41905EDB}" type="datetime1">
              <a:rPr lang="en-US" smtClean="0"/>
              <a:t>6/1/2022</a:t>
            </a:fld>
            <a:endParaRPr lang="en-US"/>
          </a:p>
        </p:txBody>
      </p:sp>
      <p:sp>
        <p:nvSpPr>
          <p:cNvPr id="5" name="Footer Placeholder 4">
            <a:extLst>
              <a:ext uri="{FF2B5EF4-FFF2-40B4-BE49-F238E27FC236}">
                <a16:creationId xmlns:a16="http://schemas.microsoft.com/office/drawing/2014/main" id="{BD806C67-EF3A-4A40-9D1F-D66993B83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7DDD5-E416-4713-8E27-A8874DE87FC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54848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9E2F-77F7-4607-B56C-ABF1E64952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8B8795-A742-40EA-A255-2EFA4A83E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C9EC1-A983-48D5-AE2A-3325313E879D}"/>
              </a:ext>
            </a:extLst>
          </p:cNvPr>
          <p:cNvSpPr>
            <a:spLocks noGrp="1"/>
          </p:cNvSpPr>
          <p:nvPr>
            <p:ph type="dt" sz="half" idx="10"/>
          </p:nvPr>
        </p:nvSpPr>
        <p:spPr/>
        <p:txBody>
          <a:bodyPr/>
          <a:lstStyle/>
          <a:p>
            <a:fld id="{D97F2FD8-3711-49AE-8E2A-426B7AFAC130}" type="datetime1">
              <a:rPr lang="en-US" smtClean="0"/>
              <a:t>6/1/2022</a:t>
            </a:fld>
            <a:endParaRPr lang="en-US"/>
          </a:p>
        </p:txBody>
      </p:sp>
      <p:sp>
        <p:nvSpPr>
          <p:cNvPr id="5" name="Footer Placeholder 4">
            <a:extLst>
              <a:ext uri="{FF2B5EF4-FFF2-40B4-BE49-F238E27FC236}">
                <a16:creationId xmlns:a16="http://schemas.microsoft.com/office/drawing/2014/main" id="{9B6F1A9A-3E43-49B4-BECC-EBA8E876A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E07D0-063F-43B3-8036-04BE9D16AB2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004794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F49F-A2B8-4360-8DE2-DA32DB04A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FA090-FD5B-4773-B861-B7E5D725EC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B2F3A-C02F-4C83-9AE9-6D9C3FAA1B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725D6-AEA5-41E0-B8D0-E2E7EDB73B51}"/>
              </a:ext>
            </a:extLst>
          </p:cNvPr>
          <p:cNvSpPr>
            <a:spLocks noGrp="1"/>
          </p:cNvSpPr>
          <p:nvPr>
            <p:ph type="dt" sz="half" idx="10"/>
          </p:nvPr>
        </p:nvSpPr>
        <p:spPr/>
        <p:txBody>
          <a:bodyPr/>
          <a:lstStyle/>
          <a:p>
            <a:fld id="{21DA721B-F142-41D1-8CA1-FF9D347B5A23}" type="datetime1">
              <a:rPr lang="en-US" smtClean="0"/>
              <a:t>6/1/2022</a:t>
            </a:fld>
            <a:endParaRPr lang="en-US"/>
          </a:p>
        </p:txBody>
      </p:sp>
      <p:sp>
        <p:nvSpPr>
          <p:cNvPr id="6" name="Footer Placeholder 5">
            <a:extLst>
              <a:ext uri="{FF2B5EF4-FFF2-40B4-BE49-F238E27FC236}">
                <a16:creationId xmlns:a16="http://schemas.microsoft.com/office/drawing/2014/main" id="{435EF448-7BDC-4952-BC30-2DB0DF757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218FC6-C9E4-44E2-BACC-9C3513BC5F2B}"/>
              </a:ext>
            </a:extLst>
          </p:cNvPr>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216782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5CBD-44F1-4495-950A-48D0198B4A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85DD44-0093-4248-B338-64A5BB0FC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CD02EC-4B81-473C-8E29-528C3E55C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639B4-DDA3-43E6-AF0E-BE18472F7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5BAE8-5D08-4BFE-BA0C-BCF19CBFE3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F64FC1-D2D1-4EA8-9924-8FEB6155A331}"/>
              </a:ext>
            </a:extLst>
          </p:cNvPr>
          <p:cNvSpPr>
            <a:spLocks noGrp="1"/>
          </p:cNvSpPr>
          <p:nvPr>
            <p:ph type="dt" sz="half" idx="10"/>
          </p:nvPr>
        </p:nvSpPr>
        <p:spPr/>
        <p:txBody>
          <a:bodyPr/>
          <a:lstStyle/>
          <a:p>
            <a:fld id="{3D32050C-156A-43BD-927F-2AE4C3A638A5}" type="datetime1">
              <a:rPr lang="en-US" smtClean="0"/>
              <a:t>6/1/2022</a:t>
            </a:fld>
            <a:endParaRPr lang="en-US"/>
          </a:p>
        </p:txBody>
      </p:sp>
      <p:sp>
        <p:nvSpPr>
          <p:cNvPr id="8" name="Footer Placeholder 7">
            <a:extLst>
              <a:ext uri="{FF2B5EF4-FFF2-40B4-BE49-F238E27FC236}">
                <a16:creationId xmlns:a16="http://schemas.microsoft.com/office/drawing/2014/main" id="{58B069BC-E478-4811-8022-6F0D5BC3F7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420C8-86E1-4C66-B8EE-98C1CCE35A0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10731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776A-A5BA-4F8A-9733-3D4A81D5E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25D53-94B2-4B58-8C40-62230D12D5D7}"/>
              </a:ext>
            </a:extLst>
          </p:cNvPr>
          <p:cNvSpPr>
            <a:spLocks noGrp="1"/>
          </p:cNvSpPr>
          <p:nvPr>
            <p:ph type="dt" sz="half" idx="10"/>
          </p:nvPr>
        </p:nvSpPr>
        <p:spPr/>
        <p:txBody>
          <a:bodyPr/>
          <a:lstStyle/>
          <a:p>
            <a:fld id="{0E48DBDC-6E95-4E16-8804-4CBFECBAE166}" type="datetime1">
              <a:rPr lang="en-US" smtClean="0"/>
              <a:t>6/1/2022</a:t>
            </a:fld>
            <a:endParaRPr lang="en-US"/>
          </a:p>
        </p:txBody>
      </p:sp>
      <p:sp>
        <p:nvSpPr>
          <p:cNvPr id="4" name="Footer Placeholder 3">
            <a:extLst>
              <a:ext uri="{FF2B5EF4-FFF2-40B4-BE49-F238E27FC236}">
                <a16:creationId xmlns:a16="http://schemas.microsoft.com/office/drawing/2014/main" id="{5E0D0B3E-0622-4CCE-8EC4-4566DED3E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B819F-76AC-4567-BB2B-141F63EB0235}"/>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52499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75900-51D3-4023-AF78-1BF80A39953B}"/>
              </a:ext>
            </a:extLst>
          </p:cNvPr>
          <p:cNvSpPr>
            <a:spLocks noGrp="1"/>
          </p:cNvSpPr>
          <p:nvPr>
            <p:ph type="dt" sz="half" idx="10"/>
          </p:nvPr>
        </p:nvSpPr>
        <p:spPr/>
        <p:txBody>
          <a:bodyPr/>
          <a:lstStyle/>
          <a:p>
            <a:fld id="{EFC84C6F-3D9D-4809-AB29-1044A79BB9AC}" type="datetime1">
              <a:rPr lang="en-US" smtClean="0"/>
              <a:t>6/1/2022</a:t>
            </a:fld>
            <a:endParaRPr lang="en-US"/>
          </a:p>
        </p:txBody>
      </p:sp>
      <p:sp>
        <p:nvSpPr>
          <p:cNvPr id="3" name="Footer Placeholder 2">
            <a:extLst>
              <a:ext uri="{FF2B5EF4-FFF2-40B4-BE49-F238E27FC236}">
                <a16:creationId xmlns:a16="http://schemas.microsoft.com/office/drawing/2014/main" id="{EC48E3E5-01FE-4190-8B25-834542283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4DF5B-383C-460D-8C34-B9CCBAC79BE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30288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0D6B-978D-49D8-B04E-615CAB271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F2D496-1D66-4803-95FA-0E3CB94EC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B8FD51-985C-4556-8AF7-CC644E9E5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103FF-48AC-4B88-A03B-74DCBA565E51}"/>
              </a:ext>
            </a:extLst>
          </p:cNvPr>
          <p:cNvSpPr>
            <a:spLocks noGrp="1"/>
          </p:cNvSpPr>
          <p:nvPr>
            <p:ph type="dt" sz="half" idx="10"/>
          </p:nvPr>
        </p:nvSpPr>
        <p:spPr/>
        <p:txBody>
          <a:bodyPr/>
          <a:lstStyle/>
          <a:p>
            <a:fld id="{5BC6DDDB-1AF9-4B44-AAE1-02D409485794}" type="datetime1">
              <a:rPr lang="en-US" smtClean="0"/>
              <a:t>6/1/2022</a:t>
            </a:fld>
            <a:endParaRPr lang="en-US"/>
          </a:p>
        </p:txBody>
      </p:sp>
      <p:sp>
        <p:nvSpPr>
          <p:cNvPr id="6" name="Footer Placeholder 5">
            <a:extLst>
              <a:ext uri="{FF2B5EF4-FFF2-40B4-BE49-F238E27FC236}">
                <a16:creationId xmlns:a16="http://schemas.microsoft.com/office/drawing/2014/main" id="{BBE975F7-1B5C-4288-BDCF-68A60A8DD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304AE6-0F71-4077-BDFD-24541AF924C2}"/>
              </a:ext>
            </a:extLst>
          </p:cNvPr>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855579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021A-A480-4144-9CF1-558A8FDFE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DE5064-C4F2-4161-BD26-A479A24D14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BF697-7F14-4EF4-9483-2FCE30A90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8C545-90C5-4392-8556-4BC3D66AC608}"/>
              </a:ext>
            </a:extLst>
          </p:cNvPr>
          <p:cNvSpPr>
            <a:spLocks noGrp="1"/>
          </p:cNvSpPr>
          <p:nvPr>
            <p:ph type="dt" sz="half" idx="10"/>
          </p:nvPr>
        </p:nvSpPr>
        <p:spPr/>
        <p:txBody>
          <a:bodyPr/>
          <a:lstStyle/>
          <a:p>
            <a:fld id="{6FF285CA-B317-4AA4-8141-9D07DFFC93AC}" type="datetime1">
              <a:rPr lang="en-US" smtClean="0"/>
              <a:t>6/1/2022</a:t>
            </a:fld>
            <a:endParaRPr lang="en-US"/>
          </a:p>
        </p:txBody>
      </p:sp>
      <p:sp>
        <p:nvSpPr>
          <p:cNvPr id="6" name="Footer Placeholder 5">
            <a:extLst>
              <a:ext uri="{FF2B5EF4-FFF2-40B4-BE49-F238E27FC236}">
                <a16:creationId xmlns:a16="http://schemas.microsoft.com/office/drawing/2014/main" id="{52D5C484-9ED4-4447-A050-8F02044E78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DF6A7-03AE-420F-B35E-F5500107150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300540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5A9F4-D48D-4FE1-90F3-78E7812AF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EA4439-6CA7-4873-A1F6-48B341B09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54B76-56D9-4B83-B7CF-3D9032FE1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D2F2F-744F-4B4F-8E24-885538575713}" type="datetime1">
              <a:rPr lang="en-US" smtClean="0"/>
              <a:t>6/1/2022</a:t>
            </a:fld>
            <a:endParaRPr lang="en-US"/>
          </a:p>
        </p:txBody>
      </p:sp>
      <p:sp>
        <p:nvSpPr>
          <p:cNvPr id="5" name="Footer Placeholder 4">
            <a:extLst>
              <a:ext uri="{FF2B5EF4-FFF2-40B4-BE49-F238E27FC236}">
                <a16:creationId xmlns:a16="http://schemas.microsoft.com/office/drawing/2014/main" id="{79B3C9E0-26DD-483B-8FFA-2591A49B5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A4F0C-F352-4E37-BDA7-EAA345266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038095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tif"/><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5"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7538" y="4756638"/>
            <a:ext cx="11139854" cy="930447"/>
          </a:xfrm>
        </p:spPr>
        <p:txBody>
          <a:bodyPr>
            <a:normAutofit/>
          </a:bodyPr>
          <a:lstStyle/>
          <a:p>
            <a:br>
              <a:rPr lang="en-US" sz="3000">
                <a:solidFill>
                  <a:srgbClr val="FFFFFF"/>
                </a:solidFill>
              </a:rPr>
            </a:br>
            <a:endParaRPr lang="en-US" sz="3000">
              <a:solidFill>
                <a:srgbClr val="FFFFFF"/>
              </a:solidFill>
            </a:endParaRPr>
          </a:p>
        </p:txBody>
      </p:sp>
      <p:sp>
        <p:nvSpPr>
          <p:cNvPr id="6" name="Subtitle 5">
            <a:extLst>
              <a:ext uri="{FF2B5EF4-FFF2-40B4-BE49-F238E27FC236}">
                <a16:creationId xmlns:a16="http://schemas.microsoft.com/office/drawing/2014/main" id="{2D055847-96F2-C34F-80E2-C79013C52BA1}"/>
              </a:ext>
            </a:extLst>
          </p:cNvPr>
          <p:cNvSpPr>
            <a:spLocks noGrp="1"/>
          </p:cNvSpPr>
          <p:nvPr>
            <p:ph type="subTitle" idx="1"/>
          </p:nvPr>
        </p:nvSpPr>
        <p:spPr>
          <a:xfrm>
            <a:off x="1385103" y="4803565"/>
            <a:ext cx="9144000" cy="1746704"/>
          </a:xfrm>
        </p:spPr>
        <p:txBody>
          <a:bodyPr>
            <a:noAutofit/>
          </a:bodyPr>
          <a:lstStyle/>
          <a:p>
            <a:r>
              <a:rPr lang="en-US" sz="3000" dirty="0">
                <a:solidFill>
                  <a:srgbClr val="9BD155"/>
                </a:solidFill>
              </a:rPr>
              <a:t>A Presentation of the Study on Compensation and Benefits of Nonprofits in Montgomery County, Maryland </a:t>
            </a:r>
          </a:p>
          <a:p>
            <a:r>
              <a:rPr lang="en-US" sz="3000" dirty="0">
                <a:solidFill>
                  <a:srgbClr val="9BD155"/>
                </a:solidFill>
              </a:rPr>
              <a:t>June 14, 2022</a:t>
            </a:r>
          </a:p>
        </p:txBody>
      </p:sp>
      <p:pic>
        <p:nvPicPr>
          <p:cNvPr id="7" name="Picture 6">
            <a:extLst>
              <a:ext uri="{FF2B5EF4-FFF2-40B4-BE49-F238E27FC236}">
                <a16:creationId xmlns:a16="http://schemas.microsoft.com/office/drawing/2014/main" id="{F0A1EE44-A609-1A40-B3CD-CE48504D7E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117" y="1635928"/>
            <a:ext cx="4729763" cy="1341243"/>
          </a:xfrm>
          <a:prstGeom prst="rect">
            <a:avLst/>
          </a:prstGeom>
        </p:spPr>
      </p:pic>
      <p:pic>
        <p:nvPicPr>
          <p:cNvPr id="9" name="Picture 8" descr="Logo, company name&#10;&#10;Description automatically generated">
            <a:extLst>
              <a:ext uri="{FF2B5EF4-FFF2-40B4-BE49-F238E27FC236}">
                <a16:creationId xmlns:a16="http://schemas.microsoft.com/office/drawing/2014/main" id="{DF6347C0-56CA-25E7-3D85-EBDF3128C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043" y="1535901"/>
            <a:ext cx="5455917" cy="1541296"/>
          </a:xfrm>
          <a:prstGeom prst="rect">
            <a:avLst/>
          </a:prstGeom>
        </p:spPr>
      </p:pic>
      <p:cxnSp>
        <p:nvCxnSpPr>
          <p:cNvPr id="17"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D438CB5-3E9F-4F89-94BC-369CB3A81978}"/>
              </a:ext>
            </a:extLst>
          </p:cNvPr>
          <p:cNvSpPr>
            <a:spLocks noGrp="1"/>
          </p:cNvSpPr>
          <p:nvPr>
            <p:ph type="sldNum" sz="quarter" idx="12"/>
          </p:nvPr>
        </p:nvSpPr>
        <p:spPr>
          <a:xfrm>
            <a:off x="8610600" y="6522430"/>
            <a:ext cx="2743200" cy="347472"/>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7F1E4F-1CFF-5643-939E-217C01CDF565}" type="slidenum">
              <a:rPr kumimoji="0" lang="en-US"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a:t>
            </a:fld>
            <a:endParaRPr kumimoji="0" lang="en-US"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164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FFFEE5-EEF7-4F69-B34D-2106A9A4FA06}"/>
              </a:ext>
            </a:extLst>
          </p:cNvPr>
          <p:cNvSpPr>
            <a:spLocks noGrp="1"/>
          </p:cNvSpPr>
          <p:nvPr>
            <p:ph type="title"/>
          </p:nvPr>
        </p:nvSpPr>
        <p:spPr/>
        <p:txBody>
          <a:bodyPr/>
          <a:lstStyle/>
          <a:p>
            <a:pPr algn="ctr"/>
            <a:r>
              <a:rPr lang="en-US" sz="4400" b="1" baseline="0" dirty="0">
                <a:solidFill>
                  <a:sysClr val="windowText" lastClr="000000"/>
                </a:solidFill>
                <a:effectLst/>
              </a:rPr>
              <a:t>Highest </a:t>
            </a:r>
            <a:r>
              <a:rPr lang="en-US" sz="4400" b="1" dirty="0">
                <a:solidFill>
                  <a:sysClr val="windowText" lastClr="000000"/>
                </a:solidFill>
                <a:effectLst/>
              </a:rPr>
              <a:t>CEO Salaries by Jurisdiction</a:t>
            </a:r>
            <a:br>
              <a:rPr lang="en-US" sz="4400" dirty="0">
                <a:solidFill>
                  <a:sysClr val="windowText" lastClr="000000"/>
                </a:solidFill>
                <a:effectLst/>
              </a:rPr>
            </a:br>
            <a:endParaRPr lang="en-US" dirty="0"/>
          </a:p>
        </p:txBody>
      </p:sp>
      <p:sp>
        <p:nvSpPr>
          <p:cNvPr id="3" name="Slide Number Placeholder 2">
            <a:extLst>
              <a:ext uri="{FF2B5EF4-FFF2-40B4-BE49-F238E27FC236}">
                <a16:creationId xmlns:a16="http://schemas.microsoft.com/office/drawing/2014/main" id="{32666B66-4A99-43C5-94B3-2DB32CE3F23D}"/>
              </a:ext>
            </a:extLst>
          </p:cNvPr>
          <p:cNvSpPr>
            <a:spLocks noGrp="1"/>
          </p:cNvSpPr>
          <p:nvPr>
            <p:ph type="sldNum" sz="quarter" idx="12"/>
          </p:nvPr>
        </p:nvSpPr>
        <p:spPr/>
        <p:txBody>
          <a:bodyPr/>
          <a:lstStyle/>
          <a:p>
            <a:fld id="{D57F1E4F-1CFF-5643-939E-217C01CDF565}" type="slidenum">
              <a:rPr lang="en-US" smtClean="0"/>
              <a:pPr/>
              <a:t>10</a:t>
            </a:fld>
            <a:endParaRPr lang="en-US"/>
          </a:p>
        </p:txBody>
      </p:sp>
      <p:graphicFrame>
        <p:nvGraphicFramePr>
          <p:cNvPr id="6" name="Content Placeholder 5">
            <a:extLst>
              <a:ext uri="{FF2B5EF4-FFF2-40B4-BE49-F238E27FC236}">
                <a16:creationId xmlns:a16="http://schemas.microsoft.com/office/drawing/2014/main" id="{CDAE3105-A5E9-614C-A980-C6A41ABCEDBD}"/>
              </a:ext>
            </a:extLst>
          </p:cNvPr>
          <p:cNvGraphicFramePr>
            <a:graphicFrameLocks noGrp="1"/>
          </p:cNvGraphicFramePr>
          <p:nvPr>
            <p:ph idx="1"/>
            <p:extLst>
              <p:ext uri="{D42A27DB-BD31-4B8C-83A1-F6EECF244321}">
                <p14:modId xmlns:p14="http://schemas.microsoft.com/office/powerpoint/2010/main" val="2362975470"/>
              </p:ext>
            </p:extLst>
          </p:nvPr>
        </p:nvGraphicFramePr>
        <p:xfrm>
          <a:off x="838200" y="1318161"/>
          <a:ext cx="10515600" cy="48588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246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9313AE-1E30-A64B-9214-025411707D43}"/>
              </a:ext>
            </a:extLst>
          </p:cNvPr>
          <p:cNvSpPr>
            <a:spLocks noGrp="1"/>
          </p:cNvSpPr>
          <p:nvPr>
            <p:ph type="sldNum" sz="quarter" idx="12"/>
          </p:nvPr>
        </p:nvSpPr>
        <p:spPr/>
        <p:txBody>
          <a:bodyPr/>
          <a:lstStyle/>
          <a:p>
            <a:fld id="{D57F1E4F-1CFF-5643-939E-217C01CDF565}" type="slidenum">
              <a:rPr lang="en-US" smtClean="0"/>
              <a:pPr/>
              <a:t>11</a:t>
            </a:fld>
            <a:endParaRPr lang="en-US"/>
          </a:p>
        </p:txBody>
      </p:sp>
      <p:graphicFrame>
        <p:nvGraphicFramePr>
          <p:cNvPr id="5" name="Chart 4">
            <a:extLst>
              <a:ext uri="{FF2B5EF4-FFF2-40B4-BE49-F238E27FC236}">
                <a16:creationId xmlns:a16="http://schemas.microsoft.com/office/drawing/2014/main" id="{BDF2F7F8-B75B-5540-88B3-B9D6794DBF23}"/>
              </a:ext>
            </a:extLst>
          </p:cNvPr>
          <p:cNvGraphicFramePr/>
          <p:nvPr>
            <p:extLst>
              <p:ext uri="{D42A27DB-BD31-4B8C-83A1-F6EECF244321}">
                <p14:modId xmlns:p14="http://schemas.microsoft.com/office/powerpoint/2010/main" val="33523225"/>
              </p:ext>
            </p:extLst>
          </p:nvPr>
        </p:nvGraphicFramePr>
        <p:xfrm>
          <a:off x="838200" y="1825625"/>
          <a:ext cx="5163014" cy="4264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a:extLst>
              <a:ext uri="{FF2B5EF4-FFF2-40B4-BE49-F238E27FC236}">
                <a16:creationId xmlns:a16="http://schemas.microsoft.com/office/drawing/2014/main" id="{FD758161-F6CD-504E-A000-BDD9388E4E1C}"/>
              </a:ext>
            </a:extLst>
          </p:cNvPr>
          <p:cNvGraphicFramePr>
            <a:graphicFrameLocks noGrp="1"/>
          </p:cNvGraphicFramePr>
          <p:nvPr>
            <p:ph idx="1"/>
            <p:extLst>
              <p:ext uri="{D42A27DB-BD31-4B8C-83A1-F6EECF244321}">
                <p14:modId xmlns:p14="http://schemas.microsoft.com/office/powerpoint/2010/main" val="3731339317"/>
              </p:ext>
            </p:extLst>
          </p:nvPr>
        </p:nvGraphicFramePr>
        <p:xfrm>
          <a:off x="5876692" y="1690688"/>
          <a:ext cx="5477107" cy="4486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36159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3A77-7C35-4521-BE1F-8BBF3BCB8585}"/>
              </a:ext>
            </a:extLst>
          </p:cNvPr>
          <p:cNvSpPr>
            <a:spLocks noGrp="1"/>
          </p:cNvSpPr>
          <p:nvPr>
            <p:ph type="title"/>
          </p:nvPr>
        </p:nvSpPr>
        <p:spPr/>
        <p:txBody>
          <a:bodyPr/>
          <a:lstStyle/>
          <a:p>
            <a:r>
              <a:rPr lang="en-US" sz="4400" b="1" i="0" u="none" strike="noStrike" baseline="0" dirty="0">
                <a:solidFill>
                  <a:schemeClr val="tx1">
                    <a:lumMod val="85000"/>
                    <a:lumOff val="15000"/>
                  </a:schemeClr>
                </a:solidFill>
                <a:effectLst/>
              </a:rPr>
              <a:t>CEOs' Gross Annual Revenue</a:t>
            </a:r>
            <a:r>
              <a:rPr lang="en-US" sz="4400" b="0" i="0" u="none" strike="noStrike" baseline="0" dirty="0">
                <a:solidFill>
                  <a:schemeClr val="tx1">
                    <a:lumMod val="85000"/>
                    <a:lumOff val="15000"/>
                  </a:schemeClr>
                </a:solidFill>
              </a:rPr>
              <a:t> </a:t>
            </a:r>
            <a:r>
              <a:rPr lang="en-US" sz="4000" b="1" i="0" u="none" strike="noStrike" baseline="0" dirty="0">
                <a:solidFill>
                  <a:schemeClr val="tx1">
                    <a:lumMod val="85000"/>
                    <a:lumOff val="15000"/>
                  </a:schemeClr>
                </a:solidFill>
                <a:effectLst/>
              </a:rPr>
              <a:t>by </a:t>
            </a:r>
            <a:r>
              <a:rPr lang="en-US" sz="4400" b="1" i="0" u="none" strike="noStrike" baseline="0" dirty="0">
                <a:solidFill>
                  <a:schemeClr val="tx1">
                    <a:lumMod val="85000"/>
                    <a:lumOff val="15000"/>
                  </a:schemeClr>
                </a:solidFill>
                <a:effectLst/>
              </a:rPr>
              <a:t>Gender</a:t>
            </a:r>
            <a:endParaRPr lang="en-US" dirty="0"/>
          </a:p>
        </p:txBody>
      </p:sp>
      <p:graphicFrame>
        <p:nvGraphicFramePr>
          <p:cNvPr id="7" name="Content Placeholder 6">
            <a:extLst>
              <a:ext uri="{FF2B5EF4-FFF2-40B4-BE49-F238E27FC236}">
                <a16:creationId xmlns:a16="http://schemas.microsoft.com/office/drawing/2014/main" id="{9888669F-B0B4-4BD9-A9F7-51B2E57EE5AF}"/>
              </a:ext>
            </a:extLst>
          </p:cNvPr>
          <p:cNvGraphicFramePr>
            <a:graphicFrameLocks noGrp="1"/>
          </p:cNvGraphicFramePr>
          <p:nvPr>
            <p:ph idx="1"/>
            <p:extLst>
              <p:ext uri="{D42A27DB-BD31-4B8C-83A1-F6EECF244321}">
                <p14:modId xmlns:p14="http://schemas.microsoft.com/office/powerpoint/2010/main" val="262091053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77986562-5822-4BEC-A2D8-CC7E032EF6AE}"/>
              </a:ext>
            </a:extLst>
          </p:cNvPr>
          <p:cNvSpPr>
            <a:spLocks noGrp="1"/>
          </p:cNvSpPr>
          <p:nvPr>
            <p:ph type="sldNum" sz="quarter" idx="12"/>
          </p:nvPr>
        </p:nvSpPr>
        <p:spPr/>
        <p:txBody>
          <a:bodyPr/>
          <a:lstStyle/>
          <a:p>
            <a:fld id="{D57F1E4F-1CFF-5643-939E-217C01CDF565}" type="slidenum">
              <a:rPr lang="en-US" smtClean="0"/>
              <a:pPr/>
              <a:t>12</a:t>
            </a:fld>
            <a:endParaRPr lang="en-US"/>
          </a:p>
        </p:txBody>
      </p:sp>
    </p:spTree>
    <p:extLst>
      <p:ext uri="{BB962C8B-B14F-4D97-AF65-F5344CB8AC3E}">
        <p14:creationId xmlns:p14="http://schemas.microsoft.com/office/powerpoint/2010/main" val="2809473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C159A-6346-4FD7-8862-E4F7711DE385}"/>
              </a:ext>
            </a:extLst>
          </p:cNvPr>
          <p:cNvSpPr>
            <a:spLocks noGrp="1"/>
          </p:cNvSpPr>
          <p:nvPr>
            <p:ph type="title"/>
          </p:nvPr>
        </p:nvSpPr>
        <p:spPr>
          <a:xfrm>
            <a:off x="838200" y="556995"/>
            <a:ext cx="10515600" cy="1133693"/>
          </a:xfrm>
        </p:spPr>
        <p:txBody>
          <a:bodyPr>
            <a:normAutofit/>
          </a:bodyPr>
          <a:lstStyle/>
          <a:p>
            <a:pPr algn="ctr"/>
            <a:r>
              <a:rPr lang="en-US" sz="1800" b="1" dirty="0">
                <a:effectLst/>
                <a:latin typeface="Calibri" panose="020F0502020204030204" pitchFamily="34" charset="0"/>
                <a:ea typeface="Calibri" panose="020F0502020204030204" pitchFamily="34" charset="0"/>
              </a:rPr>
              <a:t>Race/Ethnicity Reported for CEOs by Respondent Organization’s Gross Annual Revenue for Montgomery County</a:t>
            </a:r>
            <a:endParaRPr lang="en-US" sz="5200" b="1" dirty="0"/>
          </a:p>
        </p:txBody>
      </p:sp>
      <p:sp>
        <p:nvSpPr>
          <p:cNvPr id="4" name="Slide Number Placeholder 3">
            <a:extLst>
              <a:ext uri="{FF2B5EF4-FFF2-40B4-BE49-F238E27FC236}">
                <a16:creationId xmlns:a16="http://schemas.microsoft.com/office/drawing/2014/main" id="{E37C1170-B73D-421E-A249-378C6DA57A9F}"/>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13</a:t>
            </a:fld>
            <a:endParaRPr lang="en-US"/>
          </a:p>
        </p:txBody>
      </p:sp>
      <p:graphicFrame>
        <p:nvGraphicFramePr>
          <p:cNvPr id="8" name="Content Placeholder 4">
            <a:extLst>
              <a:ext uri="{FF2B5EF4-FFF2-40B4-BE49-F238E27FC236}">
                <a16:creationId xmlns:a16="http://schemas.microsoft.com/office/drawing/2014/main" id="{EE685BD0-F43D-458B-8D86-3443D9A557B7}"/>
              </a:ext>
            </a:extLst>
          </p:cNvPr>
          <p:cNvGraphicFramePr>
            <a:graphicFrameLocks noGrp="1"/>
          </p:cNvGraphicFramePr>
          <p:nvPr>
            <p:ph idx="1"/>
            <p:extLst>
              <p:ext uri="{D42A27DB-BD31-4B8C-83A1-F6EECF244321}">
                <p14:modId xmlns:p14="http://schemas.microsoft.com/office/powerpoint/2010/main" val="22320551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45119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CEB144-79B9-448F-9F20-8C94728F22A4}"/>
              </a:ext>
            </a:extLst>
          </p:cNvPr>
          <p:cNvSpPr>
            <a:spLocks noGrp="1"/>
          </p:cNvSpPr>
          <p:nvPr>
            <p:ph type="title"/>
          </p:nvPr>
        </p:nvSpPr>
        <p:spPr>
          <a:xfrm>
            <a:off x="838200" y="556995"/>
            <a:ext cx="10515600" cy="1133693"/>
          </a:xfrm>
        </p:spPr>
        <p:txBody>
          <a:bodyPr>
            <a:normAutofit fontScale="90000"/>
          </a:bodyPr>
          <a:lstStyle/>
          <a:p>
            <a:pPr algn="ctr"/>
            <a:r>
              <a:rPr lang="en-US" sz="3100" b="1" dirty="0">
                <a:effectLst/>
                <a:latin typeface="Calibri" panose="020F0502020204030204" pitchFamily="34" charset="0"/>
                <a:ea typeface="Calibri" panose="020F0502020204030204" pitchFamily="34" charset="0"/>
                <a:cs typeface="Calibri" panose="020F0502020204030204" pitchFamily="34" charset="0"/>
              </a:rPr>
              <a:t>CEOs’ Salary by Organization Type for Montgomery County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5200" dirty="0"/>
          </a:p>
        </p:txBody>
      </p:sp>
      <p:sp>
        <p:nvSpPr>
          <p:cNvPr id="4" name="Slide Number Placeholder 3">
            <a:extLst>
              <a:ext uri="{FF2B5EF4-FFF2-40B4-BE49-F238E27FC236}">
                <a16:creationId xmlns:a16="http://schemas.microsoft.com/office/drawing/2014/main" id="{4990EBE3-F66D-463E-8E20-B0BE80CF9A95}"/>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14</a:t>
            </a:fld>
            <a:endParaRPr lang="en-US"/>
          </a:p>
        </p:txBody>
      </p:sp>
      <p:graphicFrame>
        <p:nvGraphicFramePr>
          <p:cNvPr id="14" name="Content Placeholder 5">
            <a:extLst>
              <a:ext uri="{FF2B5EF4-FFF2-40B4-BE49-F238E27FC236}">
                <a16:creationId xmlns:a16="http://schemas.microsoft.com/office/drawing/2014/main" id="{694C2EA1-BEE8-497A-B491-0C851597CC98}"/>
              </a:ext>
            </a:extLst>
          </p:cNvPr>
          <p:cNvGraphicFramePr>
            <a:graphicFrameLocks noGrp="1"/>
          </p:cNvGraphicFramePr>
          <p:nvPr>
            <p:ph idx="1"/>
            <p:extLst>
              <p:ext uri="{D42A27DB-BD31-4B8C-83A1-F6EECF244321}">
                <p14:modId xmlns:p14="http://schemas.microsoft.com/office/powerpoint/2010/main" val="1955171965"/>
              </p:ext>
            </p:extLst>
          </p:nvPr>
        </p:nvGraphicFramePr>
        <p:xfrm>
          <a:off x="838200" y="1307805"/>
          <a:ext cx="10515600" cy="4869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8717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6957A0D-6D29-8746-9A0B-DDAB76912F4E}"/>
              </a:ext>
            </a:extLst>
          </p:cNvPr>
          <p:cNvSpPr>
            <a:spLocks noGrp="1"/>
          </p:cNvSpPr>
          <p:nvPr>
            <p:ph type="title"/>
          </p:nvPr>
        </p:nvSpPr>
        <p:spPr>
          <a:xfrm>
            <a:off x="2628121" y="1932478"/>
            <a:ext cx="6935759" cy="3134371"/>
          </a:xfrm>
        </p:spPr>
        <p:txBody>
          <a:bodyPr vert="horz" lIns="91440" tIns="45720" rIns="91440" bIns="45720" rtlCol="0" anchor="ctr">
            <a:normAutofit/>
          </a:bodyPr>
          <a:lstStyle/>
          <a:p>
            <a:pPr algn="ctr"/>
            <a:r>
              <a:rPr lang="en-US" sz="6000" b="1" kern="1200" dirty="0">
                <a:solidFill>
                  <a:schemeClr val="bg1"/>
                </a:solidFill>
                <a:effectLst/>
                <a:latin typeface="+mj-lt"/>
                <a:ea typeface="+mj-ea"/>
                <a:cs typeface="+mj-cs"/>
              </a:rPr>
              <a:t> Nonprofit Organizations in Montgomery County</a:t>
            </a:r>
            <a:endParaRPr lang="en-US" sz="5600" b="1" kern="1200" dirty="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9B900705-9A8C-A546-9BAA-EBCECBA8369B}"/>
              </a:ext>
            </a:extLst>
          </p:cNvPr>
          <p:cNvSpPr>
            <a:spLocks noGrp="1"/>
          </p:cNvSpPr>
          <p:nvPr>
            <p:ph type="body" idx="1"/>
          </p:nvPr>
        </p:nvSpPr>
        <p:spPr>
          <a:xfrm>
            <a:off x="3581400" y="1369078"/>
            <a:ext cx="5029200" cy="330630"/>
          </a:xfrm>
        </p:spPr>
        <p:txBody>
          <a:bodyPr vert="horz" lIns="91440" tIns="45720" rIns="91440" bIns="45720" rtlCol="0">
            <a:normAutofit fontScale="92500" lnSpcReduction="10000"/>
          </a:bodyPr>
          <a:lstStyle/>
          <a:p>
            <a:pPr algn="ctr"/>
            <a:r>
              <a:rPr lang="en-US" sz="2000" dirty="0">
                <a:solidFill>
                  <a:schemeClr val="bg1"/>
                </a:solidFill>
              </a:rPr>
              <a:t>Presentation of Findings for the</a:t>
            </a:r>
            <a:endParaRPr lang="en-US" sz="2000" kern="1200" dirty="0">
              <a:solidFill>
                <a:schemeClr val="bg1"/>
              </a:solidFill>
              <a:latin typeface="+mn-lt"/>
              <a:ea typeface="+mn-ea"/>
              <a:cs typeface="+mn-cs"/>
            </a:endParaRPr>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015F595-F727-4D44-BBE1-4DD2183C75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a:solidFill>
                  <a:schemeClr val="bg1">
                    <a:lumMod val="50000"/>
                  </a:schemeClr>
                </a:solidFill>
              </a:rPr>
              <a:pPr>
                <a:spcAft>
                  <a:spcPts val="600"/>
                </a:spcAft>
              </a:pPr>
              <a:t>15</a:t>
            </a:fld>
            <a:endParaRPr lang="en-US">
              <a:solidFill>
                <a:schemeClr val="bg1">
                  <a:lumMod val="50000"/>
                </a:schemeClr>
              </a:solidFill>
            </a:endParaRPr>
          </a:p>
        </p:txBody>
      </p:sp>
    </p:spTree>
    <p:extLst>
      <p:ext uri="{BB962C8B-B14F-4D97-AF65-F5344CB8AC3E}">
        <p14:creationId xmlns:p14="http://schemas.microsoft.com/office/powerpoint/2010/main" val="5218419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Shape 3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 name="Group 3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5D581D0D-A915-4ABF-B50C-CD5ADE8B9867}"/>
              </a:ext>
            </a:extLst>
          </p:cNvPr>
          <p:cNvSpPr>
            <a:spLocks noGrp="1"/>
          </p:cNvSpPr>
          <p:nvPr>
            <p:ph type="title"/>
          </p:nvPr>
        </p:nvSpPr>
        <p:spPr>
          <a:xfrm>
            <a:off x="535020" y="685800"/>
            <a:ext cx="2780271" cy="5105400"/>
          </a:xfrm>
        </p:spPr>
        <p:txBody>
          <a:bodyPr>
            <a:normAutofit/>
          </a:bodyPr>
          <a:lstStyle/>
          <a:p>
            <a:r>
              <a:rPr lang="en-US" sz="4000" b="1">
                <a:solidFill>
                  <a:srgbClr val="FFFFFF"/>
                </a:solidFill>
                <a:effectLst/>
                <a:ea typeface="Calibri" panose="020F0502020204030204" pitchFamily="34" charset="0"/>
              </a:rPr>
              <a:t>Staff Size</a:t>
            </a:r>
            <a:endParaRPr lang="en-US" sz="4000">
              <a:solidFill>
                <a:srgbClr val="FFFFFF"/>
              </a:solidFill>
            </a:endParaRPr>
          </a:p>
        </p:txBody>
      </p:sp>
      <p:sp>
        <p:nvSpPr>
          <p:cNvPr id="3" name="Slide Number Placeholder 2">
            <a:extLst>
              <a:ext uri="{FF2B5EF4-FFF2-40B4-BE49-F238E27FC236}">
                <a16:creationId xmlns:a16="http://schemas.microsoft.com/office/drawing/2014/main" id="{85982E2E-23E6-4011-BE27-418ED14CDD2D}"/>
              </a:ext>
            </a:extLst>
          </p:cNvPr>
          <p:cNvSpPr>
            <a:spLocks noGrp="1"/>
          </p:cNvSpPr>
          <p:nvPr>
            <p:ph type="sldNum" sz="quarter" idx="12"/>
          </p:nvPr>
        </p:nvSpPr>
        <p:spPr>
          <a:xfrm>
            <a:off x="10265568" y="6309360"/>
            <a:ext cx="1088231" cy="365125"/>
          </a:xfrm>
        </p:spPr>
        <p:txBody>
          <a:bodyPr>
            <a:normAutofit/>
          </a:bodyPr>
          <a:lstStyle/>
          <a:p>
            <a:pPr>
              <a:spcAft>
                <a:spcPts val="600"/>
              </a:spcAft>
            </a:pPr>
            <a:fld id="{D57F1E4F-1CFF-5643-939E-217C01CDF565}" type="slidenum">
              <a:rPr lang="en-US">
                <a:solidFill>
                  <a:prstClr val="black">
                    <a:tint val="75000"/>
                  </a:prstClr>
                </a:solidFill>
              </a:rPr>
              <a:pPr>
                <a:spcAft>
                  <a:spcPts val="600"/>
                </a:spcAft>
              </a:pPr>
              <a:t>16</a:t>
            </a:fld>
            <a:endParaRPr lang="en-US">
              <a:solidFill>
                <a:prstClr val="black">
                  <a:tint val="75000"/>
                </a:prstClr>
              </a:solidFill>
            </a:endParaRPr>
          </a:p>
        </p:txBody>
      </p:sp>
      <p:graphicFrame>
        <p:nvGraphicFramePr>
          <p:cNvPr id="12" name="Content Placeholder 11">
            <a:extLst>
              <a:ext uri="{FF2B5EF4-FFF2-40B4-BE49-F238E27FC236}">
                <a16:creationId xmlns:a16="http://schemas.microsoft.com/office/drawing/2014/main" id="{9A146D68-9EE4-4EE6-887F-0CEAB7450FE5}"/>
              </a:ext>
            </a:extLst>
          </p:cNvPr>
          <p:cNvGraphicFramePr>
            <a:graphicFrameLocks noGrp="1"/>
          </p:cNvGraphicFramePr>
          <p:nvPr>
            <p:ph idx="1"/>
            <p:extLst>
              <p:ext uri="{D42A27DB-BD31-4B8C-83A1-F6EECF244321}">
                <p14:modId xmlns:p14="http://schemas.microsoft.com/office/powerpoint/2010/main" val="1410138604"/>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267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9FCB-12BD-411D-B6FC-EDCD08C19ADA}"/>
              </a:ext>
            </a:extLst>
          </p:cNvPr>
          <p:cNvSpPr>
            <a:spLocks noGrp="1"/>
          </p:cNvSpPr>
          <p:nvPr>
            <p:ph type="title"/>
          </p:nvPr>
        </p:nvSpPr>
        <p:spPr/>
        <p:txBody>
          <a:bodyPr/>
          <a:lstStyle/>
          <a:p>
            <a:pPr algn="ctr"/>
            <a:r>
              <a:rPr lang="en-US" dirty="0"/>
              <a:t> Service Types for Respondent Organizations</a:t>
            </a:r>
          </a:p>
        </p:txBody>
      </p:sp>
      <p:sp>
        <p:nvSpPr>
          <p:cNvPr id="3" name="Text Placeholder 2">
            <a:extLst>
              <a:ext uri="{FF2B5EF4-FFF2-40B4-BE49-F238E27FC236}">
                <a16:creationId xmlns:a16="http://schemas.microsoft.com/office/drawing/2014/main" id="{7DC79896-DEBF-4A0F-AE5E-051A32D1513F}"/>
              </a:ext>
            </a:extLst>
          </p:cNvPr>
          <p:cNvSpPr>
            <a:spLocks noGrp="1"/>
          </p:cNvSpPr>
          <p:nvPr>
            <p:ph type="body" idx="1"/>
          </p:nvPr>
        </p:nvSpPr>
        <p:spPr>
          <a:xfrm>
            <a:off x="839788" y="1681163"/>
            <a:ext cx="5157787" cy="337208"/>
          </a:xfrm>
        </p:spPr>
        <p:txBody>
          <a:bodyPr>
            <a:normAutofit fontScale="85000" lnSpcReduction="20000"/>
          </a:bodyPr>
          <a:lstStyle/>
          <a:p>
            <a:pPr algn="ctr"/>
            <a:r>
              <a:rPr lang="en-US" dirty="0"/>
              <a:t>Montgomery County</a:t>
            </a:r>
          </a:p>
        </p:txBody>
      </p:sp>
      <p:graphicFrame>
        <p:nvGraphicFramePr>
          <p:cNvPr id="10" name="Content Placeholder 9">
            <a:extLst>
              <a:ext uri="{FF2B5EF4-FFF2-40B4-BE49-F238E27FC236}">
                <a16:creationId xmlns:a16="http://schemas.microsoft.com/office/drawing/2014/main" id="{FAB90DDE-F8B6-41DE-842A-EF3EF93C04FC}"/>
              </a:ext>
            </a:extLst>
          </p:cNvPr>
          <p:cNvGraphicFramePr>
            <a:graphicFrameLocks noGrp="1"/>
          </p:cNvGraphicFramePr>
          <p:nvPr>
            <p:ph sz="half" idx="2"/>
            <p:extLst>
              <p:ext uri="{D42A27DB-BD31-4B8C-83A1-F6EECF244321}">
                <p14:modId xmlns:p14="http://schemas.microsoft.com/office/powerpoint/2010/main" val="3388472570"/>
              </p:ext>
            </p:extLst>
          </p:nvPr>
        </p:nvGraphicFramePr>
        <p:xfrm>
          <a:off x="839788" y="2018371"/>
          <a:ext cx="5157787" cy="41712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0233181C-F7F5-4258-8526-780F14845172}"/>
              </a:ext>
            </a:extLst>
          </p:cNvPr>
          <p:cNvSpPr>
            <a:spLocks noGrp="1"/>
          </p:cNvSpPr>
          <p:nvPr>
            <p:ph type="body" sz="quarter" idx="3"/>
          </p:nvPr>
        </p:nvSpPr>
        <p:spPr>
          <a:xfrm>
            <a:off x="6172200" y="1681163"/>
            <a:ext cx="5183188" cy="337208"/>
          </a:xfrm>
        </p:spPr>
        <p:txBody>
          <a:bodyPr>
            <a:normAutofit fontScale="85000" lnSpcReduction="20000"/>
          </a:bodyPr>
          <a:lstStyle/>
          <a:p>
            <a:pPr algn="ctr"/>
            <a:r>
              <a:rPr lang="en-US" dirty="0"/>
              <a:t>2021 MD Salary and Benefits Study</a:t>
            </a:r>
          </a:p>
        </p:txBody>
      </p:sp>
      <p:sp>
        <p:nvSpPr>
          <p:cNvPr id="7" name="Slide Number Placeholder 6">
            <a:extLst>
              <a:ext uri="{FF2B5EF4-FFF2-40B4-BE49-F238E27FC236}">
                <a16:creationId xmlns:a16="http://schemas.microsoft.com/office/drawing/2014/main" id="{958B3630-6C47-4C05-AE15-879BAB91819D}"/>
              </a:ext>
            </a:extLst>
          </p:cNvPr>
          <p:cNvSpPr>
            <a:spLocks noGrp="1"/>
          </p:cNvSpPr>
          <p:nvPr>
            <p:ph type="sldNum" sz="quarter" idx="12"/>
          </p:nvPr>
        </p:nvSpPr>
        <p:spPr/>
        <p:txBody>
          <a:bodyPr/>
          <a:lstStyle/>
          <a:p>
            <a:fld id="{D57F1E4F-1CFF-5643-939E-217C01CDF565}" type="slidenum">
              <a:rPr lang="en-US" smtClean="0"/>
              <a:pPr/>
              <a:t>17</a:t>
            </a:fld>
            <a:endParaRPr lang="en-US"/>
          </a:p>
        </p:txBody>
      </p:sp>
      <p:graphicFrame>
        <p:nvGraphicFramePr>
          <p:cNvPr id="11" name="Content Placeholder 9">
            <a:extLst>
              <a:ext uri="{FF2B5EF4-FFF2-40B4-BE49-F238E27FC236}">
                <a16:creationId xmlns:a16="http://schemas.microsoft.com/office/drawing/2014/main" id="{73572E42-7782-4423-BF60-7EE8ACFD9F57}"/>
              </a:ext>
            </a:extLst>
          </p:cNvPr>
          <p:cNvGraphicFramePr>
            <a:graphicFrameLocks noGrp="1"/>
          </p:cNvGraphicFramePr>
          <p:nvPr>
            <p:ph sz="quarter" idx="4"/>
            <p:extLst>
              <p:ext uri="{D42A27DB-BD31-4B8C-83A1-F6EECF244321}">
                <p14:modId xmlns:p14="http://schemas.microsoft.com/office/powerpoint/2010/main" val="2318442347"/>
              </p:ext>
            </p:extLst>
          </p:nvPr>
        </p:nvGraphicFramePr>
        <p:xfrm>
          <a:off x="6121400" y="2101714"/>
          <a:ext cx="5157787" cy="40879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5904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988C-5DFC-4AF0-A4ED-BB7F163FBEA1}"/>
              </a:ext>
            </a:extLst>
          </p:cNvPr>
          <p:cNvSpPr>
            <a:spLocks noGrp="1"/>
          </p:cNvSpPr>
          <p:nvPr>
            <p:ph type="title"/>
          </p:nvPr>
        </p:nvSpPr>
        <p:spPr>
          <a:xfrm>
            <a:off x="839788" y="365125"/>
            <a:ext cx="10515600" cy="823913"/>
          </a:xfrm>
        </p:spPr>
        <p:txBody>
          <a:bodyPr>
            <a:normAutofit/>
          </a:bodyPr>
          <a:lstStyle/>
          <a:p>
            <a:pPr algn="ctr"/>
            <a:r>
              <a:rPr lang="en-US" sz="2400" dirty="0">
                <a:effectLst/>
                <a:latin typeface="Calibri" panose="020F0502020204030204" pitchFamily="34" charset="0"/>
                <a:ea typeface="Times New Roman" panose="02020603050405020304" pitchFamily="18" charset="0"/>
                <a:cs typeface="Calibri" panose="020F0502020204030204" pitchFamily="34" charset="0"/>
              </a:rPr>
              <a:t>Percentage of Employees That Decreased from 2020 to 2021 </a:t>
            </a:r>
            <a:br>
              <a:rPr lang="en-US" sz="2400" dirty="0">
                <a:effectLst/>
                <a:latin typeface="Calibri" panose="020F0502020204030204" pitchFamily="34" charset="0"/>
                <a:ea typeface="Times New Roman" panose="02020603050405020304" pitchFamily="18" charset="0"/>
                <a:cs typeface="Calibri" panose="020F0502020204030204" pitchFamily="34" charset="0"/>
              </a:rPr>
            </a:br>
            <a:r>
              <a:rPr lang="en-US" sz="2400" dirty="0">
                <a:effectLst/>
                <a:latin typeface="Calibri" panose="020F0502020204030204" pitchFamily="34" charset="0"/>
                <a:ea typeface="Times New Roman" panose="02020603050405020304" pitchFamily="18" charset="0"/>
                <a:cs typeface="Calibri" panose="020F0502020204030204" pitchFamily="34" charset="0"/>
              </a:rPr>
              <a:t>by Gross Annual Revenue </a:t>
            </a:r>
            <a:endParaRPr lang="en-US" sz="5400" dirty="0"/>
          </a:p>
        </p:txBody>
      </p:sp>
      <p:graphicFrame>
        <p:nvGraphicFramePr>
          <p:cNvPr id="10" name="Content Placeholder 9">
            <a:extLst>
              <a:ext uri="{FF2B5EF4-FFF2-40B4-BE49-F238E27FC236}">
                <a16:creationId xmlns:a16="http://schemas.microsoft.com/office/drawing/2014/main" id="{C4E36F40-2F00-497A-AD41-0A899D89321D}"/>
              </a:ext>
            </a:extLst>
          </p:cNvPr>
          <p:cNvGraphicFramePr>
            <a:graphicFrameLocks noGrp="1"/>
          </p:cNvGraphicFramePr>
          <p:nvPr>
            <p:ph sz="half" idx="2"/>
            <p:extLst>
              <p:ext uri="{D42A27DB-BD31-4B8C-83A1-F6EECF244321}">
                <p14:modId xmlns:p14="http://schemas.microsoft.com/office/powerpoint/2010/main" val="3330815100"/>
              </p:ext>
            </p:extLst>
          </p:nvPr>
        </p:nvGraphicFramePr>
        <p:xfrm>
          <a:off x="839788" y="1189038"/>
          <a:ext cx="10512424" cy="5033341"/>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30AB398E-20ED-44EB-9857-41A80AF5D197}"/>
              </a:ext>
            </a:extLst>
          </p:cNvPr>
          <p:cNvSpPr>
            <a:spLocks noGrp="1"/>
          </p:cNvSpPr>
          <p:nvPr>
            <p:ph type="sldNum" sz="quarter" idx="12"/>
          </p:nvPr>
        </p:nvSpPr>
        <p:spPr/>
        <p:txBody>
          <a:bodyPr/>
          <a:lstStyle/>
          <a:p>
            <a:fld id="{D57F1E4F-1CFF-5643-939E-217C01CDF565}" type="slidenum">
              <a:rPr lang="en-US" smtClean="0"/>
              <a:pPr/>
              <a:t>18</a:t>
            </a:fld>
            <a:endParaRPr lang="en-US"/>
          </a:p>
        </p:txBody>
      </p:sp>
    </p:spTree>
    <p:extLst>
      <p:ext uri="{BB962C8B-B14F-4D97-AF65-F5344CB8AC3E}">
        <p14:creationId xmlns:p14="http://schemas.microsoft.com/office/powerpoint/2010/main" val="21853228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6957A0D-6D29-8746-9A0B-DDAB76912F4E}"/>
              </a:ext>
            </a:extLst>
          </p:cNvPr>
          <p:cNvSpPr>
            <a:spLocks noGrp="1"/>
          </p:cNvSpPr>
          <p:nvPr>
            <p:ph type="title"/>
          </p:nvPr>
        </p:nvSpPr>
        <p:spPr>
          <a:xfrm>
            <a:off x="2628120" y="1925787"/>
            <a:ext cx="6935759" cy="3134371"/>
          </a:xfrm>
        </p:spPr>
        <p:txBody>
          <a:bodyPr vert="horz" lIns="91440" tIns="45720" rIns="91440" bIns="45720" rtlCol="0" anchor="ctr">
            <a:normAutofit fontScale="90000"/>
          </a:bodyPr>
          <a:lstStyle/>
          <a:p>
            <a:pPr algn="ctr"/>
            <a:r>
              <a:rPr lang="en-US" sz="5600" b="1" kern="1200" dirty="0">
                <a:solidFill>
                  <a:schemeClr val="bg1"/>
                </a:solidFill>
                <a:latin typeface="+mj-lt"/>
                <a:ea typeface="+mj-ea"/>
                <a:cs typeface="+mj-cs"/>
              </a:rPr>
              <a:t>Health Insurance &amp; Other Benefits: </a:t>
            </a:r>
            <a:br>
              <a:rPr lang="en-US" sz="5600" b="1" kern="1200" dirty="0">
                <a:solidFill>
                  <a:schemeClr val="bg1"/>
                </a:solidFill>
                <a:latin typeface="+mj-lt"/>
                <a:ea typeface="+mj-ea"/>
                <a:cs typeface="+mj-cs"/>
              </a:rPr>
            </a:br>
            <a:r>
              <a:rPr lang="en-US" sz="5600" b="1" i="1" kern="1200" dirty="0">
                <a:solidFill>
                  <a:schemeClr val="bg1"/>
                </a:solidFill>
                <a:latin typeface="+mj-lt"/>
                <a:ea typeface="+mj-ea"/>
                <a:cs typeface="+mj-cs"/>
              </a:rPr>
              <a:t>Who is more likely to offer health insurance? </a:t>
            </a:r>
          </a:p>
        </p:txBody>
      </p:sp>
      <p:sp>
        <p:nvSpPr>
          <p:cNvPr id="3" name="Text Placeholder 2">
            <a:extLst>
              <a:ext uri="{FF2B5EF4-FFF2-40B4-BE49-F238E27FC236}">
                <a16:creationId xmlns:a16="http://schemas.microsoft.com/office/drawing/2014/main" id="{9B900705-9A8C-A546-9BAA-EBCECBA8369B}"/>
              </a:ext>
            </a:extLst>
          </p:cNvPr>
          <p:cNvSpPr>
            <a:spLocks noGrp="1"/>
          </p:cNvSpPr>
          <p:nvPr>
            <p:ph type="body" idx="1"/>
          </p:nvPr>
        </p:nvSpPr>
        <p:spPr>
          <a:xfrm>
            <a:off x="3581400" y="1369078"/>
            <a:ext cx="5029200" cy="330630"/>
          </a:xfrm>
        </p:spPr>
        <p:txBody>
          <a:bodyPr vert="horz" lIns="91440" tIns="45720" rIns="91440" bIns="45720" rtlCol="0">
            <a:normAutofit fontScale="92500" lnSpcReduction="10000"/>
          </a:bodyPr>
          <a:lstStyle/>
          <a:p>
            <a:pPr algn="ctr"/>
            <a:r>
              <a:rPr lang="en-US" sz="2000" dirty="0">
                <a:solidFill>
                  <a:schemeClr val="bg1"/>
                </a:solidFill>
              </a:rPr>
              <a:t>Presentation of Respondent Data  </a:t>
            </a:r>
            <a:endParaRPr lang="en-US" sz="2000" kern="1200" dirty="0">
              <a:solidFill>
                <a:schemeClr val="bg1"/>
              </a:solidFill>
              <a:latin typeface="+mn-lt"/>
              <a:ea typeface="+mn-ea"/>
              <a:cs typeface="+mn-cs"/>
            </a:endParaRPr>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015F595-F727-4D44-BBE1-4DD2183C75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a:solidFill>
                  <a:schemeClr val="bg1">
                    <a:lumMod val="50000"/>
                  </a:schemeClr>
                </a:solidFill>
              </a:rPr>
              <a:pPr>
                <a:spcAft>
                  <a:spcPts val="600"/>
                </a:spcAft>
              </a:pPr>
              <a:t>19</a:t>
            </a:fld>
            <a:endParaRPr lang="en-US">
              <a:solidFill>
                <a:schemeClr val="bg1">
                  <a:lumMod val="50000"/>
                </a:schemeClr>
              </a:solidFill>
            </a:endParaRPr>
          </a:p>
        </p:txBody>
      </p:sp>
    </p:spTree>
    <p:extLst>
      <p:ext uri="{BB962C8B-B14F-4D97-AF65-F5344CB8AC3E}">
        <p14:creationId xmlns:p14="http://schemas.microsoft.com/office/powerpoint/2010/main" val="34944266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F226-AA1D-766E-2806-BCACF9955C4A}"/>
              </a:ext>
            </a:extLst>
          </p:cNvPr>
          <p:cNvSpPr>
            <a:spLocks noGrp="1"/>
          </p:cNvSpPr>
          <p:nvPr>
            <p:ph type="title"/>
          </p:nvPr>
        </p:nvSpPr>
        <p:spPr>
          <a:xfrm>
            <a:off x="4965430" y="629268"/>
            <a:ext cx="6586491" cy="1286160"/>
          </a:xfrm>
        </p:spPr>
        <p:txBody>
          <a:bodyPr anchor="b">
            <a:normAutofit/>
          </a:bodyPr>
          <a:lstStyle/>
          <a:p>
            <a:r>
              <a:rPr lang="en-US" sz="3800" dirty="0"/>
              <a:t>Our Research &amp; Evaluation  Team </a:t>
            </a:r>
          </a:p>
        </p:txBody>
      </p:sp>
      <p:pic>
        <p:nvPicPr>
          <p:cNvPr id="13" name="Picture 12">
            <a:extLst>
              <a:ext uri="{FF2B5EF4-FFF2-40B4-BE49-F238E27FC236}">
                <a16:creationId xmlns:a16="http://schemas.microsoft.com/office/drawing/2014/main" id="{97AC3A83-FC37-F4C6-ED02-7D493A3AE93D}"/>
              </a:ext>
            </a:extLst>
          </p:cNvPr>
          <p:cNvPicPr>
            <a:picLocks noChangeAspect="1"/>
          </p:cNvPicPr>
          <p:nvPr/>
        </p:nvPicPr>
        <p:blipFill rotWithShape="1">
          <a:blip r:embed="rId2"/>
          <a:srcRect l="30947" r="23934" b="-1"/>
          <a:stretch/>
        </p:blipFill>
        <p:spPr>
          <a:xfrm>
            <a:off x="20" y="10"/>
            <a:ext cx="4635571" cy="6857990"/>
          </a:xfrm>
          <a:prstGeom prst="rect">
            <a:avLst/>
          </a:prstGeom>
          <a:effectLst/>
        </p:spPr>
      </p:pic>
      <p:cxnSp>
        <p:nvCxnSpPr>
          <p:cNvPr id="22" name="Straight Connector 2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1D3BA"/>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7B22F99-F8D5-9BF1-6228-45DDE978D7BF}"/>
              </a:ext>
            </a:extLst>
          </p:cNvPr>
          <p:cNvSpPr>
            <a:spLocks noGrp="1"/>
          </p:cNvSpPr>
          <p:nvPr>
            <p:ph type="sldNum" sz="quarter" idx="12"/>
          </p:nvPr>
        </p:nvSpPr>
        <p:spPr>
          <a:xfrm>
            <a:off x="10167042" y="6356350"/>
            <a:ext cx="1186758" cy="365125"/>
          </a:xfrm>
        </p:spPr>
        <p:txBody>
          <a:bodyPr>
            <a:normAutofit/>
          </a:bodyPr>
          <a:lstStyle/>
          <a:p>
            <a:pPr>
              <a:spcAft>
                <a:spcPts val="600"/>
              </a:spcAft>
            </a:pPr>
            <a:fld id="{D57F1E4F-1CFF-5643-939E-217C01CDF565}" type="slidenum">
              <a:rPr lang="en-US" smtClean="0"/>
              <a:pPr>
                <a:spcAft>
                  <a:spcPts val="600"/>
                </a:spcAft>
              </a:pPr>
              <a:t>2</a:t>
            </a:fld>
            <a:endParaRPr lang="en-US"/>
          </a:p>
        </p:txBody>
      </p:sp>
      <p:graphicFrame>
        <p:nvGraphicFramePr>
          <p:cNvPr id="11" name="Content Placeholder 10">
            <a:extLst>
              <a:ext uri="{FF2B5EF4-FFF2-40B4-BE49-F238E27FC236}">
                <a16:creationId xmlns:a16="http://schemas.microsoft.com/office/drawing/2014/main" id="{CE78F660-E31D-8773-DE65-F41A9E593BC4}"/>
              </a:ext>
            </a:extLst>
          </p:cNvPr>
          <p:cNvGraphicFramePr>
            <a:graphicFrameLocks noGrp="1"/>
          </p:cNvGraphicFramePr>
          <p:nvPr>
            <p:ph idx="1"/>
            <p:extLst>
              <p:ext uri="{D42A27DB-BD31-4B8C-83A1-F6EECF244321}">
                <p14:modId xmlns:p14="http://schemas.microsoft.com/office/powerpoint/2010/main" val="2488064067"/>
              </p:ext>
            </p:extLst>
          </p:nvPr>
        </p:nvGraphicFramePr>
        <p:xfrm>
          <a:off x="4965429" y="2206752"/>
          <a:ext cx="6824235" cy="4096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598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57697C-5BE6-4DB6-94DD-9637D99E3028}"/>
              </a:ext>
            </a:extLst>
          </p:cNvPr>
          <p:cNvSpPr>
            <a:spLocks noGrp="1"/>
          </p:cNvSpPr>
          <p:nvPr>
            <p:ph type="title"/>
          </p:nvPr>
        </p:nvSpPr>
        <p:spPr/>
        <p:txBody>
          <a:bodyPr>
            <a:normAutofit/>
          </a:bodyPr>
          <a:lstStyle/>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Who is more likely to offer Health Insurance? </a:t>
            </a:r>
            <a:endParaRPr lang="en-US" sz="8000" dirty="0"/>
          </a:p>
        </p:txBody>
      </p:sp>
      <p:sp>
        <p:nvSpPr>
          <p:cNvPr id="3" name="Slide Number Placeholder 2">
            <a:extLst>
              <a:ext uri="{FF2B5EF4-FFF2-40B4-BE49-F238E27FC236}">
                <a16:creationId xmlns:a16="http://schemas.microsoft.com/office/drawing/2014/main" id="{E04EB3A2-2773-45CA-8259-2731A64DBDB9}"/>
              </a:ext>
            </a:extLst>
          </p:cNvPr>
          <p:cNvSpPr>
            <a:spLocks noGrp="1"/>
          </p:cNvSpPr>
          <p:nvPr>
            <p:ph type="sldNum" sz="quarter" idx="12"/>
          </p:nvPr>
        </p:nvSpPr>
        <p:spPr/>
        <p:txBody>
          <a:bodyPr/>
          <a:lstStyle/>
          <a:p>
            <a:fld id="{D57F1E4F-1CFF-5643-939E-217C01CDF565}" type="slidenum">
              <a:rPr lang="en-US" smtClean="0"/>
              <a:pPr/>
              <a:t>20</a:t>
            </a:fld>
            <a:endParaRPr lang="en-US"/>
          </a:p>
        </p:txBody>
      </p:sp>
      <p:graphicFrame>
        <p:nvGraphicFramePr>
          <p:cNvPr id="7" name="Chart 6">
            <a:extLst>
              <a:ext uri="{FF2B5EF4-FFF2-40B4-BE49-F238E27FC236}">
                <a16:creationId xmlns:a16="http://schemas.microsoft.com/office/drawing/2014/main" id="{DBB8394D-609C-43D4-8935-7F751343E292}"/>
              </a:ext>
            </a:extLst>
          </p:cNvPr>
          <p:cNvGraphicFramePr/>
          <p:nvPr>
            <p:extLst>
              <p:ext uri="{D42A27DB-BD31-4B8C-83A1-F6EECF244321}">
                <p14:modId xmlns:p14="http://schemas.microsoft.com/office/powerpoint/2010/main" val="3163513417"/>
              </p:ext>
            </p:extLst>
          </p:nvPr>
        </p:nvGraphicFramePr>
        <p:xfrm>
          <a:off x="838200" y="2008228"/>
          <a:ext cx="3996181" cy="41036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AD6F66A-45AE-45D4-9A7E-525F91708550}"/>
              </a:ext>
            </a:extLst>
          </p:cNvPr>
          <p:cNvGraphicFramePr/>
          <p:nvPr>
            <p:extLst>
              <p:ext uri="{D42A27DB-BD31-4B8C-83A1-F6EECF244321}">
                <p14:modId xmlns:p14="http://schemas.microsoft.com/office/powerpoint/2010/main" val="935373261"/>
              </p:ext>
            </p:extLst>
          </p:nvPr>
        </p:nvGraphicFramePr>
        <p:xfrm>
          <a:off x="6198893" y="2008228"/>
          <a:ext cx="5154907" cy="4168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0001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96E5B2-31CD-426A-A926-C06EA53B0588}"/>
              </a:ext>
            </a:extLst>
          </p:cNvPr>
          <p:cNvSpPr>
            <a:spLocks noGrp="1"/>
          </p:cNvSpPr>
          <p:nvPr>
            <p:ph type="sldNum" sz="quarter" idx="12"/>
          </p:nvPr>
        </p:nvSpPr>
        <p:spPr/>
        <p:txBody>
          <a:bodyPr/>
          <a:lstStyle/>
          <a:p>
            <a:fld id="{D57F1E4F-1CFF-5643-939E-217C01CDF565}" type="slidenum">
              <a:rPr lang="en-US" smtClean="0"/>
              <a:pPr/>
              <a:t>21</a:t>
            </a:fld>
            <a:endParaRPr lang="en-US"/>
          </a:p>
        </p:txBody>
      </p:sp>
      <p:sp>
        <p:nvSpPr>
          <p:cNvPr id="5" name="Title 3">
            <a:extLst>
              <a:ext uri="{FF2B5EF4-FFF2-40B4-BE49-F238E27FC236}">
                <a16:creationId xmlns:a16="http://schemas.microsoft.com/office/drawing/2014/main" id="{0FEFCB39-C5E6-45BB-867E-D5B33A723D16}"/>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Who is more likely to offer Dental Insurance? </a:t>
            </a:r>
            <a:endParaRPr lang="en-US" sz="8000" dirty="0"/>
          </a:p>
        </p:txBody>
      </p:sp>
      <p:graphicFrame>
        <p:nvGraphicFramePr>
          <p:cNvPr id="8" name="Chart 7">
            <a:extLst>
              <a:ext uri="{FF2B5EF4-FFF2-40B4-BE49-F238E27FC236}">
                <a16:creationId xmlns:a16="http://schemas.microsoft.com/office/drawing/2014/main" id="{9B5447B0-C2F0-44B9-A86F-A9DF427AF2CE}"/>
              </a:ext>
            </a:extLst>
          </p:cNvPr>
          <p:cNvGraphicFramePr/>
          <p:nvPr>
            <p:extLst>
              <p:ext uri="{D42A27DB-BD31-4B8C-83A1-F6EECF244321}">
                <p14:modId xmlns:p14="http://schemas.microsoft.com/office/powerpoint/2010/main" val="1617687292"/>
              </p:ext>
            </p:extLst>
          </p:nvPr>
        </p:nvGraphicFramePr>
        <p:xfrm>
          <a:off x="161476" y="1735931"/>
          <a:ext cx="5401339" cy="4530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0EAC5A8-F16B-4449-99AC-311D426F5E27}"/>
              </a:ext>
            </a:extLst>
          </p:cNvPr>
          <p:cNvGraphicFramePr/>
          <p:nvPr>
            <p:extLst>
              <p:ext uri="{D42A27DB-BD31-4B8C-83A1-F6EECF244321}">
                <p14:modId xmlns:p14="http://schemas.microsoft.com/office/powerpoint/2010/main" val="3948314101"/>
              </p:ext>
            </p:extLst>
          </p:nvPr>
        </p:nvGraphicFramePr>
        <p:xfrm>
          <a:off x="5909930" y="1735931"/>
          <a:ext cx="5401339" cy="4530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530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5B78A-7A96-44E8-8DBA-8581799F8FFE}"/>
              </a:ext>
            </a:extLst>
          </p:cNvPr>
          <p:cNvSpPr>
            <a:spLocks noGrp="1"/>
          </p:cNvSpPr>
          <p:nvPr>
            <p:ph type="title"/>
          </p:nvPr>
        </p:nvSpPr>
        <p:spPr/>
        <p:txBody>
          <a:bodyPr>
            <a:normAutofit/>
          </a:bodyPr>
          <a:lstStyle/>
          <a:p>
            <a:pPr algn="ctr"/>
            <a:r>
              <a:rPr lang="en-US" sz="3200" dirty="0">
                <a:effectLst/>
                <a:latin typeface="Calibri" panose="020F0502020204030204" pitchFamily="34" charset="0"/>
                <a:ea typeface="Calibri" panose="020F0502020204030204" pitchFamily="34" charset="0"/>
              </a:rPr>
              <a:t>Most Common Benefit Cited by </a:t>
            </a:r>
            <a:r>
              <a:rPr lang="en-US" sz="3200" dirty="0">
                <a:latin typeface="Calibri" panose="020F0502020204030204" pitchFamily="34" charset="0"/>
                <a:ea typeface="Calibri" panose="020F0502020204030204" pitchFamily="34" charset="0"/>
              </a:rPr>
              <a:t>t</a:t>
            </a:r>
            <a:r>
              <a:rPr lang="en-US" sz="3200" dirty="0">
                <a:effectLst/>
                <a:latin typeface="Calibri" panose="020F0502020204030204" pitchFamily="34" charset="0"/>
                <a:ea typeface="Calibri" panose="020F0502020204030204" pitchFamily="34" charset="0"/>
              </a:rPr>
              <a:t>he Respondent Organizations</a:t>
            </a:r>
            <a:endParaRPr lang="en-US" sz="6600" dirty="0"/>
          </a:p>
        </p:txBody>
      </p:sp>
      <p:graphicFrame>
        <p:nvGraphicFramePr>
          <p:cNvPr id="7" name="Content Placeholder 6">
            <a:extLst>
              <a:ext uri="{FF2B5EF4-FFF2-40B4-BE49-F238E27FC236}">
                <a16:creationId xmlns:a16="http://schemas.microsoft.com/office/drawing/2014/main" id="{9F6CB69B-FE83-4B16-8C75-ECF106F6EAB5}"/>
              </a:ext>
            </a:extLst>
          </p:cNvPr>
          <p:cNvGraphicFramePr>
            <a:graphicFrameLocks noGrp="1"/>
          </p:cNvGraphicFramePr>
          <p:nvPr>
            <p:ph idx="1"/>
            <p:extLst>
              <p:ext uri="{D42A27DB-BD31-4B8C-83A1-F6EECF244321}">
                <p14:modId xmlns:p14="http://schemas.microsoft.com/office/powerpoint/2010/main" val="4000899193"/>
              </p:ext>
            </p:extLst>
          </p:nvPr>
        </p:nvGraphicFramePr>
        <p:xfrm>
          <a:off x="403303" y="1424763"/>
          <a:ext cx="10950497" cy="506811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9799F9C1-3E96-4735-95C1-D504DC3825E1}"/>
              </a:ext>
            </a:extLst>
          </p:cNvPr>
          <p:cNvSpPr>
            <a:spLocks noGrp="1"/>
          </p:cNvSpPr>
          <p:nvPr>
            <p:ph type="sldNum" sz="quarter" idx="12"/>
          </p:nvPr>
        </p:nvSpPr>
        <p:spPr/>
        <p:txBody>
          <a:bodyPr/>
          <a:lstStyle/>
          <a:p>
            <a:fld id="{D57F1E4F-1CFF-5643-939E-217C01CDF565}" type="slidenum">
              <a:rPr lang="en-US" smtClean="0"/>
              <a:pPr/>
              <a:t>22</a:t>
            </a:fld>
            <a:endParaRPr lang="en-US"/>
          </a:p>
        </p:txBody>
      </p:sp>
      <p:graphicFrame>
        <p:nvGraphicFramePr>
          <p:cNvPr id="5" name="Content Placeholder 6">
            <a:extLst>
              <a:ext uri="{FF2B5EF4-FFF2-40B4-BE49-F238E27FC236}">
                <a16:creationId xmlns:a16="http://schemas.microsoft.com/office/drawing/2014/main" id="{ECE62446-0B2B-41B6-97FD-129E4BFC38C5}"/>
              </a:ext>
            </a:extLst>
          </p:cNvPr>
          <p:cNvGraphicFramePr>
            <a:graphicFrameLocks/>
          </p:cNvGraphicFramePr>
          <p:nvPr>
            <p:extLst>
              <p:ext uri="{D42A27DB-BD31-4B8C-83A1-F6EECF244321}">
                <p14:modId xmlns:p14="http://schemas.microsoft.com/office/powerpoint/2010/main" val="4145587315"/>
              </p:ext>
            </p:extLst>
          </p:nvPr>
        </p:nvGraphicFramePr>
        <p:xfrm>
          <a:off x="5229922" y="2018683"/>
          <a:ext cx="5097966" cy="3086048"/>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a:extLst>
              <a:ext uri="{FF2B5EF4-FFF2-40B4-BE49-F238E27FC236}">
                <a16:creationId xmlns:a16="http://schemas.microsoft.com/office/drawing/2014/main" id="{6747A952-B2F2-488E-9758-0E93501B4743}"/>
              </a:ext>
            </a:extLst>
          </p:cNvPr>
          <p:cNvSpPr/>
          <p:nvPr/>
        </p:nvSpPr>
        <p:spPr>
          <a:xfrm>
            <a:off x="4661210" y="2979388"/>
            <a:ext cx="802888" cy="22551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820022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D5B78A-7A96-44E8-8DBA-8581799F8FFE}"/>
              </a:ext>
            </a:extLst>
          </p:cNvPr>
          <p:cNvSpPr>
            <a:spLocks noGrp="1"/>
          </p:cNvSpPr>
          <p:nvPr>
            <p:ph type="title"/>
          </p:nvPr>
        </p:nvSpPr>
        <p:spPr>
          <a:xfrm>
            <a:off x="4724400" y="80769"/>
            <a:ext cx="10515600" cy="627334"/>
          </a:xfrm>
        </p:spPr>
        <p:txBody>
          <a:bodyPr>
            <a:normAutofit fontScale="90000"/>
          </a:bodyPr>
          <a:lstStyle/>
          <a:p>
            <a:pPr algn="ctr"/>
            <a:r>
              <a:rPr lang="en-US" dirty="0"/>
              <a:t>Retirement Plans </a:t>
            </a:r>
          </a:p>
        </p:txBody>
      </p:sp>
      <p:sp>
        <p:nvSpPr>
          <p:cNvPr id="3" name="Slide Number Placeholder 2">
            <a:extLst>
              <a:ext uri="{FF2B5EF4-FFF2-40B4-BE49-F238E27FC236}">
                <a16:creationId xmlns:a16="http://schemas.microsoft.com/office/drawing/2014/main" id="{9799F9C1-3E96-4735-95C1-D504DC3825E1}"/>
              </a:ext>
            </a:extLst>
          </p:cNvPr>
          <p:cNvSpPr>
            <a:spLocks noGrp="1"/>
          </p:cNvSpPr>
          <p:nvPr>
            <p:ph type="sldNum" sz="quarter" idx="12"/>
          </p:nvPr>
        </p:nvSpPr>
        <p:spPr/>
        <p:txBody>
          <a:bodyPr/>
          <a:lstStyle/>
          <a:p>
            <a:fld id="{D57F1E4F-1CFF-5643-939E-217C01CDF565}" type="slidenum">
              <a:rPr lang="en-US" smtClean="0"/>
              <a:pPr/>
              <a:t>23</a:t>
            </a:fld>
            <a:endParaRPr lang="en-US"/>
          </a:p>
        </p:txBody>
      </p:sp>
      <p:graphicFrame>
        <p:nvGraphicFramePr>
          <p:cNvPr id="6" name="Content Placeholder 5">
            <a:extLst>
              <a:ext uri="{FF2B5EF4-FFF2-40B4-BE49-F238E27FC236}">
                <a16:creationId xmlns:a16="http://schemas.microsoft.com/office/drawing/2014/main" id="{86FD4901-E50F-4E59-870B-A377E1ABA5FA}"/>
              </a:ext>
            </a:extLst>
          </p:cNvPr>
          <p:cNvGraphicFramePr>
            <a:graphicFrameLocks noGrp="1"/>
          </p:cNvGraphicFramePr>
          <p:nvPr>
            <p:ph idx="1"/>
            <p:extLst>
              <p:ext uri="{D42A27DB-BD31-4B8C-83A1-F6EECF244321}">
                <p14:modId xmlns:p14="http://schemas.microsoft.com/office/powerpoint/2010/main" val="1822788718"/>
              </p:ext>
            </p:extLst>
          </p:nvPr>
        </p:nvGraphicFramePr>
        <p:xfrm>
          <a:off x="18961" y="239713"/>
          <a:ext cx="5638889" cy="6378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a:extLst>
              <a:ext uri="{FF2B5EF4-FFF2-40B4-BE49-F238E27FC236}">
                <a16:creationId xmlns:a16="http://schemas.microsoft.com/office/drawing/2014/main" id="{5E12CEB2-1B67-4BD4-A0C4-235D46531731}"/>
              </a:ext>
            </a:extLst>
          </p:cNvPr>
          <p:cNvGraphicFramePr>
            <a:graphicFrameLocks/>
          </p:cNvGraphicFramePr>
          <p:nvPr>
            <p:extLst>
              <p:ext uri="{D42A27DB-BD31-4B8C-83A1-F6EECF244321}">
                <p14:modId xmlns:p14="http://schemas.microsoft.com/office/powerpoint/2010/main" val="3308971412"/>
              </p:ext>
            </p:extLst>
          </p:nvPr>
        </p:nvGraphicFramePr>
        <p:xfrm>
          <a:off x="6858000" y="1359536"/>
          <a:ext cx="4735830" cy="5498464"/>
        </p:xfrm>
        <a:graphic>
          <a:graphicData uri="http://schemas.openxmlformats.org/drawingml/2006/chart">
            <c:chart xmlns:c="http://schemas.openxmlformats.org/drawingml/2006/chart" xmlns:r="http://schemas.openxmlformats.org/officeDocument/2006/relationships" r:id="rId4"/>
          </a:graphicData>
        </a:graphic>
      </p:graphicFrame>
      <p:sp>
        <p:nvSpPr>
          <p:cNvPr id="8" name="Right Brace 7">
            <a:extLst>
              <a:ext uri="{FF2B5EF4-FFF2-40B4-BE49-F238E27FC236}">
                <a16:creationId xmlns:a16="http://schemas.microsoft.com/office/drawing/2014/main" id="{63FE64B4-5DB1-451E-8E3A-EA8A8B0B7934}"/>
              </a:ext>
            </a:extLst>
          </p:cNvPr>
          <p:cNvSpPr/>
          <p:nvPr/>
        </p:nvSpPr>
        <p:spPr>
          <a:xfrm>
            <a:off x="5897880" y="2800350"/>
            <a:ext cx="582930" cy="216027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114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0540-0CFD-4DC8-9430-DA2A03799029}"/>
              </a:ext>
            </a:extLst>
          </p:cNvPr>
          <p:cNvSpPr>
            <a:spLocks noGrp="1"/>
          </p:cNvSpPr>
          <p:nvPr>
            <p:ph type="title"/>
          </p:nvPr>
        </p:nvSpPr>
        <p:spPr>
          <a:xfrm>
            <a:off x="838200" y="365125"/>
            <a:ext cx="10515600" cy="800735"/>
          </a:xfrm>
        </p:spPr>
        <p:txBody>
          <a:bodyPr>
            <a:normAutofit/>
          </a:bodyPr>
          <a:lstStyle/>
          <a:p>
            <a:r>
              <a:rPr lang="en-US" sz="4000" dirty="0"/>
              <a:t>Employee Salary Increases/Raises</a:t>
            </a:r>
          </a:p>
        </p:txBody>
      </p:sp>
      <p:sp>
        <p:nvSpPr>
          <p:cNvPr id="4" name="Slide Number Placeholder 3">
            <a:extLst>
              <a:ext uri="{FF2B5EF4-FFF2-40B4-BE49-F238E27FC236}">
                <a16:creationId xmlns:a16="http://schemas.microsoft.com/office/drawing/2014/main" id="{857EB4C6-370C-4957-8F91-53684AD90B93}"/>
              </a:ext>
            </a:extLst>
          </p:cNvPr>
          <p:cNvSpPr>
            <a:spLocks noGrp="1"/>
          </p:cNvSpPr>
          <p:nvPr>
            <p:ph type="sldNum" sz="quarter" idx="12"/>
          </p:nvPr>
        </p:nvSpPr>
        <p:spPr/>
        <p:txBody>
          <a:bodyPr/>
          <a:lstStyle/>
          <a:p>
            <a:fld id="{D57F1E4F-1CFF-5643-939E-217C01CDF565}" type="slidenum">
              <a:rPr lang="en-US" smtClean="0"/>
              <a:pPr/>
              <a:t>24</a:t>
            </a:fld>
            <a:endParaRPr lang="en-US"/>
          </a:p>
        </p:txBody>
      </p:sp>
      <p:graphicFrame>
        <p:nvGraphicFramePr>
          <p:cNvPr id="5" name="Content Placeholder 5">
            <a:extLst>
              <a:ext uri="{FF2B5EF4-FFF2-40B4-BE49-F238E27FC236}">
                <a16:creationId xmlns:a16="http://schemas.microsoft.com/office/drawing/2014/main" id="{C07DDFAE-D942-45BF-8055-8F56B4D0F7C8}"/>
              </a:ext>
            </a:extLst>
          </p:cNvPr>
          <p:cNvGraphicFramePr>
            <a:graphicFrameLocks noGrp="1"/>
          </p:cNvGraphicFramePr>
          <p:nvPr>
            <p:ph idx="1"/>
            <p:extLst>
              <p:ext uri="{D42A27DB-BD31-4B8C-83A1-F6EECF244321}">
                <p14:modId xmlns:p14="http://schemas.microsoft.com/office/powerpoint/2010/main" val="318219716"/>
              </p:ext>
            </p:extLst>
          </p:nvPr>
        </p:nvGraphicFramePr>
        <p:xfrm>
          <a:off x="-99060" y="1036955"/>
          <a:ext cx="404241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a:extLst>
              <a:ext uri="{FF2B5EF4-FFF2-40B4-BE49-F238E27FC236}">
                <a16:creationId xmlns:a16="http://schemas.microsoft.com/office/drawing/2014/main" id="{7F525FDA-6950-466A-8CF6-D5E6066133BF}"/>
              </a:ext>
            </a:extLst>
          </p:cNvPr>
          <p:cNvGraphicFramePr>
            <a:graphicFrameLocks/>
          </p:cNvGraphicFramePr>
          <p:nvPr>
            <p:extLst>
              <p:ext uri="{D42A27DB-BD31-4B8C-83A1-F6EECF244321}">
                <p14:modId xmlns:p14="http://schemas.microsoft.com/office/powerpoint/2010/main" val="3568422698"/>
              </p:ext>
            </p:extLst>
          </p:nvPr>
        </p:nvGraphicFramePr>
        <p:xfrm>
          <a:off x="6198313" y="2005013"/>
          <a:ext cx="5376653" cy="4351337"/>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Arrow Connector 7">
            <a:extLst>
              <a:ext uri="{FF2B5EF4-FFF2-40B4-BE49-F238E27FC236}">
                <a16:creationId xmlns:a16="http://schemas.microsoft.com/office/drawing/2014/main" id="{C0B2C694-8A7C-47A5-90C8-D49F7EA84A5F}"/>
              </a:ext>
            </a:extLst>
          </p:cNvPr>
          <p:cNvCxnSpPr/>
          <p:nvPr/>
        </p:nvCxnSpPr>
        <p:spPr>
          <a:xfrm>
            <a:off x="3943350" y="3568390"/>
            <a:ext cx="2152650" cy="747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2358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3645-B8E5-4BB2-83C8-B0C37E407822}"/>
              </a:ext>
            </a:extLst>
          </p:cNvPr>
          <p:cNvSpPr>
            <a:spLocks noGrp="1"/>
          </p:cNvSpPr>
          <p:nvPr>
            <p:ph type="title"/>
          </p:nvPr>
        </p:nvSpPr>
        <p:spPr/>
        <p:txBody>
          <a:bodyPr/>
          <a:lstStyle/>
          <a:p>
            <a:r>
              <a:rPr lang="en-US" sz="4400" dirty="0"/>
              <a:t>Bonuses</a:t>
            </a:r>
            <a:endParaRPr lang="en-US" dirty="0"/>
          </a:p>
        </p:txBody>
      </p:sp>
      <p:sp>
        <p:nvSpPr>
          <p:cNvPr id="4" name="Slide Number Placeholder 3">
            <a:extLst>
              <a:ext uri="{FF2B5EF4-FFF2-40B4-BE49-F238E27FC236}">
                <a16:creationId xmlns:a16="http://schemas.microsoft.com/office/drawing/2014/main" id="{E8A78266-29C7-4FAF-BFD7-C22024BEC207}"/>
              </a:ext>
            </a:extLst>
          </p:cNvPr>
          <p:cNvSpPr>
            <a:spLocks noGrp="1"/>
          </p:cNvSpPr>
          <p:nvPr>
            <p:ph type="sldNum" sz="quarter" idx="12"/>
          </p:nvPr>
        </p:nvSpPr>
        <p:spPr/>
        <p:txBody>
          <a:bodyPr/>
          <a:lstStyle/>
          <a:p>
            <a:fld id="{D57F1E4F-1CFF-5643-939E-217C01CDF565}" type="slidenum">
              <a:rPr lang="en-US" smtClean="0"/>
              <a:pPr/>
              <a:t>25</a:t>
            </a:fld>
            <a:endParaRPr lang="en-US"/>
          </a:p>
        </p:txBody>
      </p:sp>
      <p:graphicFrame>
        <p:nvGraphicFramePr>
          <p:cNvPr id="5" name="Chart 4">
            <a:extLst>
              <a:ext uri="{FF2B5EF4-FFF2-40B4-BE49-F238E27FC236}">
                <a16:creationId xmlns:a16="http://schemas.microsoft.com/office/drawing/2014/main" id="{65B940B9-8FAF-4A83-BCF4-30F9F37FEE9A}"/>
              </a:ext>
            </a:extLst>
          </p:cNvPr>
          <p:cNvGraphicFramePr/>
          <p:nvPr>
            <p:extLst>
              <p:ext uri="{D42A27DB-BD31-4B8C-83A1-F6EECF244321}">
                <p14:modId xmlns:p14="http://schemas.microsoft.com/office/powerpoint/2010/main" val="3100276767"/>
              </p:ext>
            </p:extLst>
          </p:nvPr>
        </p:nvGraphicFramePr>
        <p:xfrm>
          <a:off x="525966" y="1690688"/>
          <a:ext cx="2719039" cy="2379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B02074C-76FE-452B-8D11-1D773150FE9D}"/>
              </a:ext>
            </a:extLst>
          </p:cNvPr>
          <p:cNvGraphicFramePr/>
          <p:nvPr>
            <p:extLst>
              <p:ext uri="{D42A27DB-BD31-4B8C-83A1-F6EECF244321}">
                <p14:modId xmlns:p14="http://schemas.microsoft.com/office/powerpoint/2010/main" val="1982849112"/>
              </p:ext>
            </p:extLst>
          </p:nvPr>
        </p:nvGraphicFramePr>
        <p:xfrm>
          <a:off x="525966" y="4150360"/>
          <a:ext cx="2733040" cy="23425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3E283E6B-4365-497A-A280-755EC1A45B6D}"/>
              </a:ext>
            </a:extLst>
          </p:cNvPr>
          <p:cNvGraphicFramePr/>
          <p:nvPr>
            <p:extLst>
              <p:ext uri="{D42A27DB-BD31-4B8C-83A1-F6EECF244321}">
                <p14:modId xmlns:p14="http://schemas.microsoft.com/office/powerpoint/2010/main" val="579233011"/>
              </p:ext>
            </p:extLst>
          </p:nvPr>
        </p:nvGraphicFramePr>
        <p:xfrm>
          <a:off x="3906520" y="1690688"/>
          <a:ext cx="8128000" cy="46656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1518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5" name="Rectangle 10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03">
            <a:extLst>
              <a:ext uri="{FF2B5EF4-FFF2-40B4-BE49-F238E27FC236}">
                <a16:creationId xmlns:a16="http://schemas.microsoft.com/office/drawing/2014/main" id="{7A792DF6-CC34-4DC4-9334-D43BB7836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4376" cy="6858000"/>
          </a:xfrm>
          <a:prstGeom prst="rect">
            <a:avLst/>
          </a:prstGeom>
          <a:ln>
            <a:no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F88AB-9D0B-4424-AC04-FDB82467E927}"/>
              </a:ext>
            </a:extLst>
          </p:cNvPr>
          <p:cNvSpPr>
            <a:spLocks noGrp="1"/>
          </p:cNvSpPr>
          <p:nvPr>
            <p:ph type="title"/>
          </p:nvPr>
        </p:nvSpPr>
        <p:spPr>
          <a:xfrm>
            <a:off x="982980" y="891539"/>
            <a:ext cx="3134807" cy="5071110"/>
          </a:xfrm>
        </p:spPr>
        <p:txBody>
          <a:bodyPr>
            <a:normAutofit/>
          </a:bodyPr>
          <a:lstStyle/>
          <a:p>
            <a:r>
              <a:rPr lang="en-US" sz="4000">
                <a:solidFill>
                  <a:srgbClr val="FFFFFF"/>
                </a:solidFill>
              </a:rPr>
              <a:t>Key Points </a:t>
            </a:r>
          </a:p>
        </p:txBody>
      </p:sp>
      <p:sp>
        <p:nvSpPr>
          <p:cNvPr id="167" name="Rectangle 105">
            <a:extLst>
              <a:ext uri="{FF2B5EF4-FFF2-40B4-BE49-F238E27FC236}">
                <a16:creationId xmlns:a16="http://schemas.microsoft.com/office/drawing/2014/main" id="{8B660204-C393-4F3C-8ACC-5771824A2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6FD9939-D658-4B3F-BEE5-03048A5B0AA6}"/>
              </a:ext>
            </a:extLst>
          </p:cNvPr>
          <p:cNvSpPr>
            <a:spLocks noGrp="1"/>
          </p:cNvSpPr>
          <p:nvPr>
            <p:ph type="sldNum" sz="quarter" idx="12"/>
          </p:nvPr>
        </p:nvSpPr>
        <p:spPr>
          <a:xfrm>
            <a:off x="0" y="978408"/>
            <a:ext cx="722376" cy="603504"/>
          </a:xfrm>
        </p:spPr>
        <p:txBody>
          <a:bodyPr anchor="ctr">
            <a:normAutofit/>
          </a:bodyPr>
          <a:lstStyle/>
          <a:p>
            <a:pPr>
              <a:spcAft>
                <a:spcPts val="600"/>
              </a:spcAft>
            </a:pPr>
            <a:fld id="{D57F1E4F-1CFF-5643-939E-217C01CDF565}" type="slidenum">
              <a:rPr lang="en-US" sz="3200">
                <a:solidFill>
                  <a:srgbClr val="FFFFFF"/>
                </a:solidFill>
              </a:rPr>
              <a:pPr>
                <a:spcAft>
                  <a:spcPts val="600"/>
                </a:spcAft>
              </a:pPr>
              <a:t>26</a:t>
            </a:fld>
            <a:endParaRPr lang="en-US" sz="3200">
              <a:solidFill>
                <a:srgbClr val="FFFFFF"/>
              </a:solidFill>
            </a:endParaRPr>
          </a:p>
        </p:txBody>
      </p:sp>
      <p:graphicFrame>
        <p:nvGraphicFramePr>
          <p:cNvPr id="5" name="Content Placeholder 4">
            <a:extLst>
              <a:ext uri="{FF2B5EF4-FFF2-40B4-BE49-F238E27FC236}">
                <a16:creationId xmlns:a16="http://schemas.microsoft.com/office/drawing/2014/main" id="{A22A7C78-7732-6942-C3DD-CD9606CC871D}"/>
              </a:ext>
            </a:extLst>
          </p:cNvPr>
          <p:cNvGraphicFramePr>
            <a:graphicFrameLocks noGrp="1"/>
          </p:cNvGraphicFramePr>
          <p:nvPr>
            <p:ph idx="1"/>
            <p:extLst>
              <p:ext uri="{D42A27DB-BD31-4B8C-83A1-F6EECF244321}">
                <p14:modId xmlns:p14="http://schemas.microsoft.com/office/powerpoint/2010/main" val="4180375702"/>
              </p:ext>
            </p:extLst>
          </p:nvPr>
        </p:nvGraphicFramePr>
        <p:xfrm>
          <a:off x="5261530" y="643467"/>
          <a:ext cx="6110962"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5749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06474C-1E8B-43AA-9F3D-CF854FE68D50}"/>
              </a:ext>
            </a:extLst>
          </p:cNvPr>
          <p:cNvPicPr>
            <a:picLocks noChangeAspect="1"/>
          </p:cNvPicPr>
          <p:nvPr/>
        </p:nvPicPr>
        <p:blipFill rotWithShape="1">
          <a:blip r:embed="rId3"/>
          <a:srcRect l="13818" b="9091"/>
          <a:stretch/>
        </p:blipFill>
        <p:spPr>
          <a:xfrm>
            <a:off x="3523488" y="10"/>
            <a:ext cx="8668512" cy="6857990"/>
          </a:xfrm>
          <a:prstGeom prst="rect">
            <a:avLst/>
          </a:prstGeom>
        </p:spPr>
      </p:pic>
      <p:sp>
        <p:nvSpPr>
          <p:cNvPr id="42" name="Rectangle 3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D8ACBC-1D1F-4319-94CF-336B130B8A8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Questions? </a:t>
            </a:r>
          </a:p>
        </p:txBody>
      </p:sp>
      <p:sp>
        <p:nvSpPr>
          <p:cNvPr id="43" name="Rectangle 3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4130DB5-98A7-4529-A2E8-0E6C19797484}"/>
              </a:ext>
            </a:extLst>
          </p:cNvPr>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D57F1E4F-1CFF-5643-939E-217C01CDF565}" type="slidenum">
              <a:rPr lang="en-US">
                <a:solidFill>
                  <a:schemeClr val="tx1"/>
                </a:solidFill>
                <a:latin typeface="Calibri" panose="020F0502020204030204"/>
              </a:rPr>
              <a:pPr>
                <a:lnSpc>
                  <a:spcPct val="90000"/>
                </a:lnSpc>
                <a:spcAft>
                  <a:spcPts val="600"/>
                </a:spcAft>
                <a:defRPr/>
              </a:pPr>
              <a:t>27</a:t>
            </a:fld>
            <a:endParaRPr lang="en-US">
              <a:solidFill>
                <a:schemeClr val="tx1"/>
              </a:solidFill>
              <a:latin typeface="Calibri" panose="020F0502020204030204"/>
            </a:endParaRPr>
          </a:p>
        </p:txBody>
      </p:sp>
    </p:spTree>
    <p:extLst>
      <p:ext uri="{BB962C8B-B14F-4D97-AF65-F5344CB8AC3E}">
        <p14:creationId xmlns:p14="http://schemas.microsoft.com/office/powerpoint/2010/main" val="3102749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13B067F-3154-4968-A886-DF93A787E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2" name="Oval 41">
              <a:extLst>
                <a:ext uri="{FF2B5EF4-FFF2-40B4-BE49-F238E27FC236}">
                  <a16:creationId xmlns:a16="http://schemas.microsoft.com/office/drawing/2014/main" id="{97583D6C-C05B-47AB-8540-B2700B82A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01AD91-D973-4968-95E4-4C26CFDF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165989-F5FE-4BB6-9817-E7828CB1D6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B0649CC-B912-4E82-BEA0-DA75ECB19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BA08C17-C9A5-4FA8-ABC4-44FB3B86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0DEAC6C-553C-437E-BC17-D4495233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2" name="Straight Connector 5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0" name="Straight Connector 5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A76CD0D-E242-81E2-6D07-9A9CE9F86BF3}"/>
              </a:ext>
            </a:extLst>
          </p:cNvPr>
          <p:cNvSpPr>
            <a:spLocks noGrp="1"/>
          </p:cNvSpPr>
          <p:nvPr>
            <p:ph type="title"/>
          </p:nvPr>
        </p:nvSpPr>
        <p:spPr>
          <a:xfrm>
            <a:off x="3359997" y="3750910"/>
            <a:ext cx="5571369" cy="2129586"/>
          </a:xfrm>
          <a:noFill/>
        </p:spPr>
        <p:txBody>
          <a:bodyPr anchor="t">
            <a:normAutofit fontScale="90000"/>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dirty="0">
                <a:solidFill>
                  <a:schemeClr val="bg1"/>
                </a:solidFill>
              </a:rPr>
              <a:t>Contact Us </a:t>
            </a:r>
            <a:br>
              <a:rPr lang="en-US" sz="4800" dirty="0">
                <a:solidFill>
                  <a:schemeClr val="bg1"/>
                </a:solidFill>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Baltimore Office: 443-327-8292  </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Fax: 443-360-3767</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Email: </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info@psychometricsolutions.org</a:t>
            </a:r>
            <a:b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Website</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 www.psychometricsolutions.org </a:t>
            </a:r>
            <a:br>
              <a:rPr kumimoji="0" lang="en-US" sz="2000" b="0" i="0" u="none" strike="noStrike" kern="1200" cap="none" spc="0" normalizeH="0" baseline="0" noProof="0" dirty="0">
                <a:ln>
                  <a:noFill/>
                </a:ln>
                <a:solidFill>
                  <a:srgbClr val="0070C0"/>
                </a:solidFill>
                <a:effectLst/>
                <a:uLnTx/>
                <a:uFillTx/>
                <a:latin typeface="Calibri" panose="020F0502020204030204"/>
                <a:ea typeface="+mn-ea"/>
                <a:cs typeface="+mn-cs"/>
              </a:rPr>
            </a:b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Solution to All Your Psychometric Needs!</a:t>
            </a:r>
            <a:b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br>
            <a:endParaRPr lang="en-US" sz="2000" dirty="0">
              <a:solidFill>
                <a:schemeClr val="bg1"/>
              </a:solidFill>
            </a:endParaRPr>
          </a:p>
        </p:txBody>
      </p:sp>
      <p:pic>
        <p:nvPicPr>
          <p:cNvPr id="12" name="Picture 11" descr="Text, logo&#10;&#10;Description automatically generated with medium confidence">
            <a:extLst>
              <a:ext uri="{FF2B5EF4-FFF2-40B4-BE49-F238E27FC236}">
                <a16:creationId xmlns:a16="http://schemas.microsoft.com/office/drawing/2014/main" id="{6883D3CB-07D3-1DCE-316E-55D288F60EE3}"/>
              </a:ext>
            </a:extLst>
          </p:cNvPr>
          <p:cNvPicPr>
            <a:picLocks noChangeAspect="1"/>
          </p:cNvPicPr>
          <p:nvPr/>
        </p:nvPicPr>
        <p:blipFill rotWithShape="1">
          <a:blip r:embed="rId5">
            <a:extLst>
              <a:ext uri="{28A0092B-C50C-407E-A947-70E740481C1C}">
                <a14:useLocalDpi xmlns:a14="http://schemas.microsoft.com/office/drawing/2010/main" val="0"/>
              </a:ext>
            </a:extLst>
          </a:blip>
          <a:srcRect b="8426"/>
          <a:stretch/>
        </p:blipFill>
        <p:spPr>
          <a:xfrm>
            <a:off x="631359" y="847875"/>
            <a:ext cx="10843065" cy="2805056"/>
          </a:xfrm>
          <a:prstGeom prst="rect">
            <a:avLst/>
          </a:prstGeom>
        </p:spPr>
      </p:pic>
      <p:grpSp>
        <p:nvGrpSpPr>
          <p:cNvPr id="65" name="Group 64">
            <a:extLst>
              <a:ext uri="{FF2B5EF4-FFF2-40B4-BE49-F238E27FC236}">
                <a16:creationId xmlns:a16="http://schemas.microsoft.com/office/drawing/2014/main" id="{1F4E1649-4D1F-4A91-AF97-A254BFDD52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66" name="Straight Connector 65">
              <a:extLst>
                <a:ext uri="{FF2B5EF4-FFF2-40B4-BE49-F238E27FC236}">
                  <a16:creationId xmlns:a16="http://schemas.microsoft.com/office/drawing/2014/main" id="{FE483602-62F9-474D-9C9B-5EE4CD7671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7D1AC0-A6C7-40E3-9841-F34AC831A4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951C4DD-7427-497D-9DE3-9D731D3F45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EE18298-0BF5-4D7A-921A-2F4186E8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5BE203BE-620D-07EE-C450-D3BB4D110122}"/>
              </a:ext>
            </a:extLst>
          </p:cNvPr>
          <p:cNvSpPr>
            <a:spLocks noGrp="1"/>
          </p:cNvSpPr>
          <p:nvPr>
            <p:ph type="sldNum" sz="quarter" idx="12"/>
          </p:nvPr>
        </p:nvSpPr>
        <p:spPr>
          <a:xfrm>
            <a:off x="0" y="6309360"/>
            <a:ext cx="640080" cy="548640"/>
          </a:xfrm>
        </p:spPr>
        <p:txBody>
          <a:bodyPr>
            <a:normAutofit/>
          </a:bodyPr>
          <a:lstStyle/>
          <a:p>
            <a:pPr algn="ctr">
              <a:spcAft>
                <a:spcPts val="600"/>
              </a:spcAft>
            </a:pPr>
            <a:fld id="{D57F1E4F-1CFF-5643-939E-217C01CDF565}" type="slidenum">
              <a:rPr lang="en-US">
                <a:solidFill>
                  <a:schemeClr val="bg1"/>
                </a:solidFill>
              </a:rPr>
              <a:pPr algn="ctr">
                <a:spcAft>
                  <a:spcPts val="600"/>
                </a:spcAft>
              </a:pPr>
              <a:t>28</a:t>
            </a:fld>
            <a:endParaRPr lang="en-US">
              <a:solidFill>
                <a:schemeClr val="bg1"/>
              </a:solidFill>
            </a:endParaRPr>
          </a:p>
        </p:txBody>
      </p:sp>
      <p:sp>
        <p:nvSpPr>
          <p:cNvPr id="71" name="Oval 70">
            <a:extLst>
              <a:ext uri="{FF2B5EF4-FFF2-40B4-BE49-F238E27FC236}">
                <a16:creationId xmlns:a16="http://schemas.microsoft.com/office/drawing/2014/main" id="{773AEA78-C03B-40B7-9D11-DC022119D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60000"/>
                  <a:lumOff val="4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802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91EABB-E377-FA19-98D4-0757F51C4D94}"/>
              </a:ext>
            </a:extLst>
          </p:cNvPr>
          <p:cNvSpPr>
            <a:spLocks noGrp="1"/>
          </p:cNvSpPr>
          <p:nvPr>
            <p:ph type="title"/>
          </p:nvPr>
        </p:nvSpPr>
        <p:spPr>
          <a:xfrm>
            <a:off x="1523984" y="1054121"/>
            <a:ext cx="9465131" cy="1184111"/>
          </a:xfrm>
        </p:spPr>
        <p:txBody>
          <a:bodyPr>
            <a:normAutofit/>
          </a:bodyPr>
          <a:lstStyle/>
          <a:p>
            <a:r>
              <a:rPr lang="en-US" dirty="0"/>
              <a:t>Presentation Agenda </a:t>
            </a:r>
          </a:p>
        </p:txBody>
      </p:sp>
      <p:sp>
        <p:nvSpPr>
          <p:cNvPr id="4" name="Slide Number Placeholder 3">
            <a:extLst>
              <a:ext uri="{FF2B5EF4-FFF2-40B4-BE49-F238E27FC236}">
                <a16:creationId xmlns:a16="http://schemas.microsoft.com/office/drawing/2014/main" id="{654F78B4-8EE1-9A62-E537-8B38AF3B1A2E}"/>
              </a:ext>
            </a:extLst>
          </p:cNvPr>
          <p:cNvSpPr>
            <a:spLocks noGrp="1"/>
          </p:cNvSpPr>
          <p:nvPr>
            <p:ph type="sldNum" sz="quarter" idx="12"/>
          </p:nvPr>
        </p:nvSpPr>
        <p:spPr>
          <a:xfrm>
            <a:off x="0" y="978408"/>
            <a:ext cx="722376" cy="603504"/>
          </a:xfrm>
        </p:spPr>
        <p:txBody>
          <a:bodyPr anchor="ctr">
            <a:normAutofit/>
          </a:bodyPr>
          <a:lstStyle/>
          <a:p>
            <a:pPr>
              <a:spcAft>
                <a:spcPts val="600"/>
              </a:spcAft>
            </a:pPr>
            <a:fld id="{D57F1E4F-1CFF-5643-939E-217C01CDF565}" type="slidenum">
              <a:rPr lang="en-US" sz="3200">
                <a:solidFill>
                  <a:srgbClr val="FFFFFF"/>
                </a:solidFill>
              </a:rPr>
              <a:pPr>
                <a:spcAft>
                  <a:spcPts val="600"/>
                </a:spcAft>
              </a:pPr>
              <a:t>3</a:t>
            </a:fld>
            <a:endParaRPr lang="en-US" sz="3200">
              <a:solidFill>
                <a:srgbClr val="FFFFFF"/>
              </a:solidFill>
            </a:endParaRPr>
          </a:p>
        </p:txBody>
      </p:sp>
      <p:sp>
        <p:nvSpPr>
          <p:cNvPr id="3" name="Content Placeholder 2">
            <a:extLst>
              <a:ext uri="{FF2B5EF4-FFF2-40B4-BE49-F238E27FC236}">
                <a16:creationId xmlns:a16="http://schemas.microsoft.com/office/drawing/2014/main" id="{AC7E7F3C-1F91-22BD-2EBF-F231DD935094}"/>
              </a:ext>
            </a:extLst>
          </p:cNvPr>
          <p:cNvSpPr>
            <a:spLocks noGrp="1"/>
          </p:cNvSpPr>
          <p:nvPr>
            <p:ph idx="1"/>
          </p:nvPr>
        </p:nvSpPr>
        <p:spPr>
          <a:xfrm>
            <a:off x="1524000" y="2399099"/>
            <a:ext cx="9465564" cy="3400969"/>
          </a:xfrm>
        </p:spPr>
        <p:txBody>
          <a:bodyPr>
            <a:normAutofit/>
          </a:bodyPr>
          <a:lstStyle/>
          <a:p>
            <a:r>
              <a:rPr lang="en-US" sz="2400" dirty="0"/>
              <a:t>Overview of the Studies</a:t>
            </a:r>
          </a:p>
          <a:p>
            <a:pPr lvl="1"/>
            <a:r>
              <a:rPr lang="en-US" dirty="0"/>
              <a:t>Maryland Nonprofit </a:t>
            </a:r>
          </a:p>
          <a:p>
            <a:pPr lvl="1"/>
            <a:r>
              <a:rPr lang="en-US" dirty="0"/>
              <a:t>Nonprofit Montgomery </a:t>
            </a:r>
          </a:p>
          <a:p>
            <a:r>
              <a:rPr lang="en-US" sz="2400" dirty="0"/>
              <a:t>Overview of Methodology</a:t>
            </a:r>
          </a:p>
          <a:p>
            <a:r>
              <a:rPr lang="en-US" sz="2400" dirty="0"/>
              <a:t>Findings</a:t>
            </a:r>
          </a:p>
          <a:p>
            <a:r>
              <a:rPr lang="en-US" sz="2400" dirty="0"/>
              <a:t>Key Points </a:t>
            </a:r>
          </a:p>
          <a:p>
            <a:endParaRPr lang="en-US" sz="2400" dirty="0"/>
          </a:p>
        </p:txBody>
      </p:sp>
    </p:spTree>
    <p:extLst>
      <p:ext uri="{BB962C8B-B14F-4D97-AF65-F5344CB8AC3E}">
        <p14:creationId xmlns:p14="http://schemas.microsoft.com/office/powerpoint/2010/main" val="4140680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A148FAE6-A2AC-5C4D-41E2-A4CC890755F1}"/>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2200" b="1" kern="1200">
                <a:solidFill>
                  <a:schemeClr val="tx1"/>
                </a:solidFill>
                <a:latin typeface="+mj-lt"/>
                <a:ea typeface="+mj-ea"/>
                <a:cs typeface="+mj-cs"/>
              </a:rPr>
              <a:t>2021 Salary and Benefits Survey: A Study on Compensation and Benefits in Maryland’s Nonprofits </a:t>
            </a:r>
            <a:br>
              <a:rPr lang="en-US" sz="2200" kern="1200">
                <a:solidFill>
                  <a:schemeClr val="tx1"/>
                </a:solidFill>
                <a:latin typeface="+mj-lt"/>
                <a:ea typeface="+mj-ea"/>
                <a:cs typeface="+mj-cs"/>
              </a:rPr>
            </a:br>
            <a:endParaRPr lang="en-US" sz="2200" kern="1200">
              <a:solidFill>
                <a:schemeClr val="tx1"/>
              </a:solidFill>
              <a:latin typeface="+mj-lt"/>
              <a:ea typeface="+mj-ea"/>
              <a:cs typeface="+mj-cs"/>
            </a:endParaRPr>
          </a:p>
        </p:txBody>
      </p:sp>
      <p:pic>
        <p:nvPicPr>
          <p:cNvPr id="12" name="Content Placeholder 7">
            <a:extLst>
              <a:ext uri="{FF2B5EF4-FFF2-40B4-BE49-F238E27FC236}">
                <a16:creationId xmlns:a16="http://schemas.microsoft.com/office/drawing/2014/main" id="{0643E28B-8553-AF12-1875-E678DD2274CC}"/>
              </a:ext>
            </a:extLst>
          </p:cNvPr>
          <p:cNvPicPr>
            <a:picLocks noChangeAspect="1"/>
          </p:cNvPicPr>
          <p:nvPr/>
        </p:nvPicPr>
        <p:blipFill>
          <a:blip r:embed="rId3"/>
          <a:stretch>
            <a:fillRect/>
          </a:stretch>
        </p:blipFill>
        <p:spPr>
          <a:xfrm>
            <a:off x="1359210" y="640080"/>
            <a:ext cx="4002419" cy="5577840"/>
          </a:xfrm>
          <a:prstGeom prst="rect">
            <a:avLst/>
          </a:prstGeom>
        </p:spPr>
      </p:pic>
      <p:sp>
        <p:nvSpPr>
          <p:cNvPr id="2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56998D-9435-564B-5C5D-A90E45AA9FB0}"/>
              </a:ext>
            </a:extLst>
          </p:cNvPr>
          <p:cNvSpPr txBox="1"/>
          <p:nvPr/>
        </p:nvSpPr>
        <p:spPr>
          <a:xfrm>
            <a:off x="6739128" y="2664886"/>
            <a:ext cx="4818888" cy="355078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200"/>
              <a:t>Published Biennially</a:t>
            </a:r>
          </a:p>
          <a:p>
            <a:pPr marL="742950" lvl="1" indent="-228600">
              <a:lnSpc>
                <a:spcPct val="90000"/>
              </a:lnSpc>
              <a:spcAft>
                <a:spcPts val="600"/>
              </a:spcAft>
              <a:buFont typeface="Arial" panose="020B0604020202020204" pitchFamily="34" charset="0"/>
              <a:buChar char="•"/>
            </a:pPr>
            <a:r>
              <a:rPr lang="en-US" sz="2200"/>
              <a:t>Delayed a Year Due to COVID – 19 </a:t>
            </a:r>
          </a:p>
          <a:p>
            <a:pPr marL="285750" indent="-228600">
              <a:lnSpc>
                <a:spcPct val="90000"/>
              </a:lnSpc>
              <a:spcAft>
                <a:spcPts val="600"/>
              </a:spcAft>
              <a:buFont typeface="Arial" panose="020B0604020202020204" pitchFamily="34" charset="0"/>
              <a:buChar char="•"/>
            </a:pPr>
            <a:r>
              <a:rPr lang="en-US" sz="2200">
                <a:effectLst/>
              </a:rPr>
              <a:t>A</a:t>
            </a:r>
            <a:r>
              <a:rPr lang="en-US" sz="2200"/>
              <a:t>dministered </a:t>
            </a:r>
            <a:r>
              <a:rPr lang="en-US" sz="2200">
                <a:effectLst/>
              </a:rPr>
              <a:t>March through April 2021</a:t>
            </a:r>
          </a:p>
          <a:p>
            <a:pPr marL="285750" indent="-228600">
              <a:lnSpc>
                <a:spcPct val="90000"/>
              </a:lnSpc>
              <a:spcAft>
                <a:spcPts val="600"/>
              </a:spcAft>
              <a:buFont typeface="Arial" panose="020B0604020202020204" pitchFamily="34" charset="0"/>
              <a:buChar char="•"/>
            </a:pPr>
            <a:r>
              <a:rPr lang="en-US" sz="2200"/>
              <a:t>Published June 2021</a:t>
            </a:r>
          </a:p>
        </p:txBody>
      </p:sp>
      <p:sp>
        <p:nvSpPr>
          <p:cNvPr id="7" name="Slide Number Placeholder 6">
            <a:extLst>
              <a:ext uri="{FF2B5EF4-FFF2-40B4-BE49-F238E27FC236}">
                <a16:creationId xmlns:a16="http://schemas.microsoft.com/office/drawing/2014/main" id="{CA3C68D6-97F7-4170-83BD-8C1E308F253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a:pPr>
                <a:spcAft>
                  <a:spcPts val="600"/>
                </a:spcAft>
              </a:pPr>
              <a:t>4</a:t>
            </a:fld>
            <a:endParaRPr lang="en-US"/>
          </a:p>
        </p:txBody>
      </p:sp>
    </p:spTree>
    <p:extLst>
      <p:ext uri="{BB962C8B-B14F-4D97-AF65-F5344CB8AC3E}">
        <p14:creationId xmlns:p14="http://schemas.microsoft.com/office/powerpoint/2010/main" val="1995756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704043A-D064-4B1B-8CE8-3F0268A7394F}"/>
              </a:ext>
            </a:extLst>
          </p:cNvPr>
          <p:cNvSpPr>
            <a:spLocks noGrp="1"/>
          </p:cNvSpPr>
          <p:nvPr>
            <p:ph type="title"/>
          </p:nvPr>
        </p:nvSpPr>
        <p:spPr>
          <a:xfrm>
            <a:off x="838200" y="448721"/>
            <a:ext cx="4707671" cy="1225650"/>
          </a:xfrm>
        </p:spPr>
        <p:txBody>
          <a:bodyPr anchor="b">
            <a:normAutofit/>
          </a:bodyPr>
          <a:lstStyle/>
          <a:p>
            <a:r>
              <a:rPr lang="en-US" sz="3800" b="1">
                <a:solidFill>
                  <a:schemeClr val="bg1"/>
                </a:solidFill>
              </a:rPr>
              <a:t>Purpose</a:t>
            </a:r>
          </a:p>
        </p:txBody>
      </p:sp>
      <p:cxnSp>
        <p:nvCxnSpPr>
          <p:cNvPr id="46" name="Straight Connector 4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4653AC-663D-448D-A0A2-7E48BE14A855}"/>
              </a:ext>
            </a:extLst>
          </p:cNvPr>
          <p:cNvSpPr>
            <a:spLocks noGrp="1"/>
          </p:cNvSpPr>
          <p:nvPr>
            <p:ph idx="1"/>
          </p:nvPr>
        </p:nvSpPr>
        <p:spPr>
          <a:xfrm>
            <a:off x="897769" y="1909192"/>
            <a:ext cx="4586513" cy="3647710"/>
          </a:xfrm>
        </p:spPr>
        <p:txBody>
          <a:bodyPr>
            <a:normAutofit/>
          </a:bodyPr>
          <a:lstStyle/>
          <a:p>
            <a:pPr marL="0" indent="0">
              <a:buNone/>
            </a:pPr>
            <a:r>
              <a:rPr lang="en-US" sz="2000">
                <a:solidFill>
                  <a:schemeClr val="bg1"/>
                </a:solidFill>
                <a:effectLst/>
                <a:latin typeface="Calibri" panose="020F0502020204030204" pitchFamily="34" charset="0"/>
                <a:ea typeface="Calibri" panose="020F0502020204030204" pitchFamily="34" charset="0"/>
              </a:rPr>
              <a:t>This report:</a:t>
            </a:r>
          </a:p>
          <a:p>
            <a:r>
              <a:rPr lang="en-US" sz="2000">
                <a:solidFill>
                  <a:schemeClr val="bg1"/>
                </a:solidFill>
                <a:effectLst/>
                <a:latin typeface="Calibri" panose="020F0502020204030204" pitchFamily="34" charset="0"/>
                <a:ea typeface="Calibri" panose="020F0502020204030204" pitchFamily="34" charset="0"/>
              </a:rPr>
              <a:t> </a:t>
            </a:r>
            <a:r>
              <a:rPr lang="en-US" sz="2000">
                <a:solidFill>
                  <a:schemeClr val="bg1"/>
                </a:solidFill>
                <a:latin typeface="Calibri" panose="020F0502020204030204" pitchFamily="34" charset="0"/>
                <a:ea typeface="Calibri" panose="020F0502020204030204" pitchFamily="34" charset="0"/>
              </a:rPr>
              <a:t>E</a:t>
            </a:r>
            <a:r>
              <a:rPr lang="en-US" sz="2000">
                <a:solidFill>
                  <a:schemeClr val="bg1"/>
                </a:solidFill>
                <a:effectLst/>
                <a:latin typeface="Calibri" panose="020F0502020204030204" pitchFamily="34" charset="0"/>
                <a:ea typeface="Calibri" panose="020F0502020204030204" pitchFamily="34" charset="0"/>
              </a:rPr>
              <a:t>xamines the salary and benefit trends of nonprofit organizations in Montgomery County, Maryland </a:t>
            </a:r>
          </a:p>
          <a:p>
            <a:endParaRPr lang="en-US" sz="2000">
              <a:solidFill>
                <a:schemeClr val="bg1"/>
              </a:solidFill>
              <a:effectLst/>
              <a:latin typeface="Calibri" panose="020F0502020204030204" pitchFamily="34" charset="0"/>
              <a:ea typeface="Calibri" panose="020F0502020204030204" pitchFamily="34" charset="0"/>
            </a:endParaRPr>
          </a:p>
          <a:p>
            <a:r>
              <a:rPr lang="en-US" sz="2000">
                <a:solidFill>
                  <a:schemeClr val="bg1"/>
                </a:solidFill>
                <a:latin typeface="Calibri" panose="020F0502020204030204" pitchFamily="34" charset="0"/>
              </a:rPr>
              <a:t>Aims to help organizations establish salary goals for their employees that are both competitive and fair. </a:t>
            </a:r>
            <a:endParaRPr lang="en-US" sz="2000">
              <a:solidFill>
                <a:schemeClr val="bg1"/>
              </a:solidFill>
            </a:endParaRPr>
          </a:p>
        </p:txBody>
      </p:sp>
      <p:cxnSp>
        <p:nvCxnSpPr>
          <p:cNvPr id="48" name="Straight Connector 4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10;&#10;Description automatically generated">
            <a:extLst>
              <a:ext uri="{FF2B5EF4-FFF2-40B4-BE49-F238E27FC236}">
                <a16:creationId xmlns:a16="http://schemas.microsoft.com/office/drawing/2014/main" id="{0345D25E-1815-4225-9789-EFB0D896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53" y="0"/>
            <a:ext cx="5280658" cy="6858000"/>
          </a:xfrm>
          <a:prstGeom prst="rect">
            <a:avLst/>
          </a:prstGeom>
        </p:spPr>
      </p:pic>
      <p:sp>
        <p:nvSpPr>
          <p:cNvPr id="4" name="Slide Number Placeholder 3">
            <a:extLst>
              <a:ext uri="{FF2B5EF4-FFF2-40B4-BE49-F238E27FC236}">
                <a16:creationId xmlns:a16="http://schemas.microsoft.com/office/drawing/2014/main" id="{5428E1D0-F752-42CB-869A-39C98014C9E4}"/>
              </a:ext>
            </a:extLst>
          </p:cNvPr>
          <p:cNvSpPr>
            <a:spLocks noGrp="1"/>
          </p:cNvSpPr>
          <p:nvPr>
            <p:ph type="sldNum" sz="quarter" idx="12"/>
          </p:nvPr>
        </p:nvSpPr>
        <p:spPr>
          <a:xfrm>
            <a:off x="9303026" y="6356350"/>
            <a:ext cx="2050774" cy="365125"/>
          </a:xfrm>
        </p:spPr>
        <p:txBody>
          <a:bodyPr>
            <a:normAutofit/>
          </a:bodyPr>
          <a:lstStyle/>
          <a:p>
            <a:pPr>
              <a:spcAft>
                <a:spcPts val="600"/>
              </a:spcAft>
            </a:pPr>
            <a:fld id="{D57F1E4F-1CFF-5643-939E-217C01CDF565}"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3937480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73227E-73EF-4E2A-AFE2-E27EE3BA0884}"/>
              </a:ext>
            </a:extLst>
          </p:cNvPr>
          <p:cNvSpPr>
            <a:spLocks noGrp="1"/>
          </p:cNvSpPr>
          <p:nvPr>
            <p:ph type="title"/>
          </p:nvPr>
        </p:nvSpPr>
        <p:spPr>
          <a:xfrm>
            <a:off x="579930" y="2888166"/>
            <a:ext cx="2899189" cy="4363844"/>
          </a:xfrm>
        </p:spPr>
        <p:txBody>
          <a:bodyPr anchor="t">
            <a:normAutofit/>
          </a:bodyPr>
          <a:lstStyle/>
          <a:p>
            <a:r>
              <a:rPr lang="en-US" sz="4000" b="1" dirty="0">
                <a:solidFill>
                  <a:srgbClr val="FFFFFF"/>
                </a:solidFill>
              </a:rPr>
              <a:t>Methodology </a:t>
            </a:r>
          </a:p>
        </p:txBody>
      </p:sp>
      <p:sp>
        <p:nvSpPr>
          <p:cNvPr id="3" name="Content Placeholder 2">
            <a:extLst>
              <a:ext uri="{FF2B5EF4-FFF2-40B4-BE49-F238E27FC236}">
                <a16:creationId xmlns:a16="http://schemas.microsoft.com/office/drawing/2014/main" id="{3BE4BB87-9AF7-48A1-AD82-0037042BFBA6}"/>
              </a:ext>
            </a:extLst>
          </p:cNvPr>
          <p:cNvSpPr>
            <a:spLocks noGrp="1"/>
          </p:cNvSpPr>
          <p:nvPr>
            <p:ph sz="half" idx="1"/>
          </p:nvPr>
        </p:nvSpPr>
        <p:spPr>
          <a:xfrm>
            <a:off x="4380855" y="1412489"/>
            <a:ext cx="3427283" cy="4363844"/>
          </a:xfrm>
        </p:spPr>
        <p:txBody>
          <a:bodyPr>
            <a:normAutofit/>
          </a:bodyPr>
          <a:lstStyle/>
          <a:p>
            <a:pPr marL="0" indent="0" algn="ctr">
              <a:buNone/>
            </a:pPr>
            <a:r>
              <a:rPr lang="en-US" sz="2000" b="1" dirty="0"/>
              <a:t>Survey Instrument</a:t>
            </a:r>
            <a:r>
              <a:rPr lang="en-US" sz="2000" dirty="0"/>
              <a:t>	</a:t>
            </a:r>
          </a:p>
          <a:p>
            <a:r>
              <a:rPr lang="en-US" sz="2000" dirty="0"/>
              <a:t>Four sections</a:t>
            </a:r>
          </a:p>
          <a:p>
            <a:pPr marL="914400" lvl="1" indent="-457200">
              <a:buFont typeface="+mj-lt"/>
              <a:buAutoNum type="arabicPeriod"/>
            </a:pPr>
            <a:r>
              <a:rPr lang="en-US" sz="2000" dirty="0"/>
              <a:t>Contact information &amp; organizational profile</a:t>
            </a:r>
          </a:p>
          <a:p>
            <a:pPr marL="914400" lvl="1" indent="-457200">
              <a:buFont typeface="+mj-lt"/>
              <a:buAutoNum type="arabicPeriod"/>
            </a:pPr>
            <a:r>
              <a:rPr lang="en-US" sz="2000" dirty="0"/>
              <a:t>Benefits</a:t>
            </a:r>
          </a:p>
          <a:p>
            <a:pPr marL="914400" lvl="1" indent="-457200">
              <a:buFont typeface="+mj-lt"/>
              <a:buAutoNum type="arabicPeriod"/>
            </a:pPr>
            <a:r>
              <a:rPr lang="en-US" sz="2000" dirty="0"/>
              <a:t>Employee Group and Salary</a:t>
            </a:r>
          </a:p>
          <a:p>
            <a:pPr marL="914400" lvl="1" indent="-457200">
              <a:buFont typeface="+mj-lt"/>
              <a:buAutoNum type="arabicPeriod"/>
            </a:pPr>
            <a:r>
              <a:rPr lang="en-US" sz="2000" dirty="0"/>
              <a:t>Additional Comments</a:t>
            </a:r>
          </a:p>
          <a:p>
            <a:pPr marL="457200" lvl="1" indent="0">
              <a:buNone/>
            </a:pPr>
            <a:endParaRPr lang="en-US" sz="2000" dirty="0"/>
          </a:p>
          <a:p>
            <a:r>
              <a:rPr lang="en-US" sz="2000" dirty="0"/>
              <a:t>264 select response and open-response</a:t>
            </a:r>
          </a:p>
        </p:txBody>
      </p:sp>
      <p:cxnSp>
        <p:nvCxnSpPr>
          <p:cNvPr id="21" name="Straight Connector 2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EE10F3C-BBF6-478E-B642-F5B06E0E83FA}"/>
              </a:ext>
            </a:extLst>
          </p:cNvPr>
          <p:cNvSpPr>
            <a:spLocks noGrp="1"/>
          </p:cNvSpPr>
          <p:nvPr>
            <p:ph sz="half" idx="2"/>
          </p:nvPr>
        </p:nvSpPr>
        <p:spPr>
          <a:xfrm>
            <a:off x="8451604" y="1412489"/>
            <a:ext cx="3197701" cy="4363844"/>
          </a:xfrm>
        </p:spPr>
        <p:txBody>
          <a:bodyPr>
            <a:normAutofit/>
          </a:bodyPr>
          <a:lstStyle/>
          <a:p>
            <a:pPr marL="0" indent="0" algn="ctr">
              <a:buNone/>
            </a:pPr>
            <a:r>
              <a:rPr lang="en-US" sz="2000" b="1" dirty="0"/>
              <a:t>Procedures</a:t>
            </a:r>
          </a:p>
          <a:p>
            <a:r>
              <a:rPr lang="en-US" sz="2000" dirty="0"/>
              <a:t>Three-week administration period</a:t>
            </a:r>
          </a:p>
          <a:p>
            <a:pPr lvl="1"/>
            <a:r>
              <a:rPr lang="en-US" sz="2000" dirty="0"/>
              <a:t>March 17 to April 9, 2021</a:t>
            </a:r>
          </a:p>
          <a:p>
            <a:pPr lvl="1"/>
            <a:endParaRPr lang="en-US" sz="2000" dirty="0"/>
          </a:p>
          <a:p>
            <a:r>
              <a:rPr lang="en-US" sz="2000" dirty="0"/>
              <a:t> Survey sent to 8,551 potential respondent organizations.</a:t>
            </a:r>
          </a:p>
        </p:txBody>
      </p:sp>
      <p:sp>
        <p:nvSpPr>
          <p:cNvPr id="5" name="Slide Number Placeholder 4">
            <a:extLst>
              <a:ext uri="{FF2B5EF4-FFF2-40B4-BE49-F238E27FC236}">
                <a16:creationId xmlns:a16="http://schemas.microsoft.com/office/drawing/2014/main" id="{D5AD0B58-9691-4D9F-9017-CEE8A38B0004}"/>
              </a:ext>
            </a:extLst>
          </p:cNvPr>
          <p:cNvSpPr>
            <a:spLocks noGrp="1"/>
          </p:cNvSpPr>
          <p:nvPr>
            <p:ph type="sldNum" sz="quarter" idx="12"/>
          </p:nvPr>
        </p:nvSpPr>
        <p:spPr>
          <a:xfrm>
            <a:off x="9202366" y="6356350"/>
            <a:ext cx="2151434" cy="365125"/>
          </a:xfrm>
        </p:spPr>
        <p:txBody>
          <a:bodyPr>
            <a:normAutofit/>
          </a:bodyPr>
          <a:lstStyle/>
          <a:p>
            <a:pPr>
              <a:spcAft>
                <a:spcPts val="600"/>
              </a:spcAft>
            </a:pPr>
            <a:fld id="{6FF9F0C5-380F-41C2-899A-BAC0F0927E16}" type="slidenum">
              <a:rPr lang="en-US"/>
              <a:pPr>
                <a:spcAft>
                  <a:spcPts val="600"/>
                </a:spcAft>
              </a:pPr>
              <a:t>6</a:t>
            </a:fld>
            <a:endParaRPr lang="en-US"/>
          </a:p>
        </p:txBody>
      </p:sp>
    </p:spTree>
    <p:extLst>
      <p:ext uri="{BB962C8B-B14F-4D97-AF65-F5344CB8AC3E}">
        <p14:creationId xmlns:p14="http://schemas.microsoft.com/office/powerpoint/2010/main" val="1952108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0FFFEE5-EEF7-4F69-B34D-2106A9A4FA06}"/>
              </a:ext>
            </a:extLst>
          </p:cNvPr>
          <p:cNvSpPr>
            <a:spLocks noGrp="1"/>
          </p:cNvSpPr>
          <p:nvPr>
            <p:ph type="title"/>
          </p:nvPr>
        </p:nvSpPr>
        <p:spPr>
          <a:xfrm>
            <a:off x="640080" y="329184"/>
            <a:ext cx="6894576" cy="1783080"/>
          </a:xfrm>
        </p:spPr>
        <p:txBody>
          <a:bodyPr anchor="b">
            <a:normAutofit/>
          </a:bodyPr>
          <a:lstStyle/>
          <a:p>
            <a:r>
              <a:rPr lang="en-US" sz="5400" b="1" dirty="0"/>
              <a:t>Respondent Organizations by Region </a:t>
            </a:r>
            <a:endParaRPr lang="en-US" sz="5400" dirty="0"/>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1864C4A-66CD-43DD-9E93-0E54A6DD8738}"/>
              </a:ext>
            </a:extLst>
          </p:cNvPr>
          <p:cNvSpPr>
            <a:spLocks noGrp="1"/>
          </p:cNvSpPr>
          <p:nvPr>
            <p:ph idx="1"/>
          </p:nvPr>
        </p:nvSpPr>
        <p:spPr>
          <a:xfrm>
            <a:off x="640080" y="2706624"/>
            <a:ext cx="6894576" cy="3483864"/>
          </a:xfrm>
        </p:spPr>
        <p:txBody>
          <a:bodyPr>
            <a:normAutofit fontScale="92500" lnSpcReduction="10000"/>
          </a:bodyPr>
          <a:lstStyle/>
          <a:p>
            <a:r>
              <a:rPr lang="en-US" sz="1800" dirty="0">
                <a:effectLst/>
                <a:latin typeface="Calibri" panose="020F0502020204030204" pitchFamily="34" charset="0"/>
                <a:ea typeface="Calibri" panose="020F0502020204030204" pitchFamily="34" charset="0"/>
              </a:rPr>
              <a:t>Respondent organizations were from 23 MD jurisdictions.</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The respondent organizations were arranged according to their geographical regions: Central Region, DC-Metropolitan Region, Eastern Region, Mid-Shore Region, Southern Region, and Western Region.</a:t>
            </a:r>
          </a:p>
          <a:p>
            <a:endParaRPr lang="en-US" sz="1800" dirty="0">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Most respondent organizations reported that their organization is in the Central Region.</a:t>
            </a:r>
          </a:p>
          <a:p>
            <a:endParaRPr lang="en-US" sz="1800" dirty="0">
              <a:effectLst/>
              <a:latin typeface="Calibri" panose="020F0502020204030204" pitchFamily="34" charset="0"/>
              <a:ea typeface="Calibri" panose="020F0502020204030204" pitchFamily="34" charset="0"/>
            </a:endParaRPr>
          </a:p>
          <a:p>
            <a:r>
              <a:rPr lang="en-US" sz="1800" dirty="0">
                <a:latin typeface="Calibri" panose="020F0502020204030204" pitchFamily="34" charset="0"/>
              </a:rPr>
              <a:t>DC Metro Region reported the highest number of respondent organizations (25%). Montgomery County reported the 2</a:t>
            </a:r>
            <a:r>
              <a:rPr lang="en-US" sz="1800" baseline="30000" dirty="0">
                <a:latin typeface="Calibri" panose="020F0502020204030204" pitchFamily="34" charset="0"/>
              </a:rPr>
              <a:t>nd</a:t>
            </a:r>
            <a:r>
              <a:rPr lang="en-US" sz="1800" dirty="0">
                <a:latin typeface="Calibri" panose="020F0502020204030204" pitchFamily="34" charset="0"/>
              </a:rPr>
              <a:t> highest number of respondent organizations (17%)</a:t>
            </a:r>
            <a:endParaRPr lang="en-US" sz="2200" dirty="0"/>
          </a:p>
        </p:txBody>
      </p:sp>
      <p:pic>
        <p:nvPicPr>
          <p:cNvPr id="7" name="Picture 6">
            <a:extLst>
              <a:ext uri="{FF2B5EF4-FFF2-40B4-BE49-F238E27FC236}">
                <a16:creationId xmlns:a16="http://schemas.microsoft.com/office/drawing/2014/main" id="{961973D2-7B34-41B7-B4A7-C9BF6F2262B3}"/>
              </a:ext>
            </a:extLst>
          </p:cNvPr>
          <p:cNvPicPr>
            <a:picLocks noChangeAspect="1"/>
          </p:cNvPicPr>
          <p:nvPr/>
        </p:nvPicPr>
        <p:blipFill rotWithShape="1">
          <a:blip r:embed="rId3"/>
          <a:srcRect l="42213" t="18751" r="32892" b="38749"/>
          <a:stretch/>
        </p:blipFill>
        <p:spPr bwMode="auto">
          <a:xfrm>
            <a:off x="7863840" y="329183"/>
            <a:ext cx="3660731" cy="3429969"/>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DE2E94D-0475-CC4E-9881-A37761042C32}"/>
              </a:ext>
            </a:extLst>
          </p:cNvPr>
          <p:cNvPicPr>
            <a:picLocks noChangeAspect="1"/>
          </p:cNvPicPr>
          <p:nvPr/>
        </p:nvPicPr>
        <p:blipFill rotWithShape="1">
          <a:blip r:embed="rId4">
            <a:extLst>
              <a:ext uri="{28A0092B-C50C-407E-A947-70E740481C1C}">
                <a14:useLocalDpi xmlns:a14="http://schemas.microsoft.com/office/drawing/2010/main" val="0"/>
              </a:ext>
            </a:extLst>
          </a:blip>
          <a:srcRect l="-254" t="4326" r="646"/>
          <a:stretch/>
        </p:blipFill>
        <p:spPr bwMode="auto">
          <a:xfrm>
            <a:off x="7863840" y="4121443"/>
            <a:ext cx="3995928" cy="2091771"/>
          </a:xfrm>
          <a:prstGeom prst="rect">
            <a:avLst/>
          </a:prstGeom>
          <a:noFill/>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32666B66-4A99-43C5-94B3-2DB32CE3F23D}"/>
              </a:ext>
            </a:extLst>
          </p:cNvPr>
          <p:cNvSpPr>
            <a:spLocks noGrp="1"/>
          </p:cNvSpPr>
          <p:nvPr>
            <p:ph type="sldNum" sz="quarter" idx="12"/>
          </p:nvPr>
        </p:nvSpPr>
        <p:spPr>
          <a:xfrm>
            <a:off x="8610600" y="6356350"/>
            <a:ext cx="2743200" cy="365125"/>
          </a:xfrm>
        </p:spPr>
        <p:txBody>
          <a:bodyPr>
            <a:normAutofit/>
          </a:bodyPr>
          <a:lstStyle/>
          <a:p>
            <a:pPr>
              <a:spcAft>
                <a:spcPts val="600"/>
              </a:spcAft>
            </a:pPr>
            <a:fld id="{D57F1E4F-1CFF-5643-939E-217C01CDF565}" type="slidenum">
              <a:rPr lang="en-US" smtClean="0"/>
              <a:pPr>
                <a:spcAft>
                  <a:spcPts val="600"/>
                </a:spcAft>
              </a:pPr>
              <a:t>7</a:t>
            </a:fld>
            <a:endParaRPr lang="en-US"/>
          </a:p>
        </p:txBody>
      </p:sp>
    </p:spTree>
    <p:extLst>
      <p:ext uri="{BB962C8B-B14F-4D97-AF65-F5344CB8AC3E}">
        <p14:creationId xmlns:p14="http://schemas.microsoft.com/office/powerpoint/2010/main" val="40967116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6957A0D-6D29-8746-9A0B-DDAB76912F4E}"/>
              </a:ext>
            </a:extLst>
          </p:cNvPr>
          <p:cNvSpPr>
            <a:spLocks noGrp="1"/>
          </p:cNvSpPr>
          <p:nvPr>
            <p:ph type="title"/>
          </p:nvPr>
        </p:nvSpPr>
        <p:spPr>
          <a:xfrm>
            <a:off x="2628121" y="1932478"/>
            <a:ext cx="6935759" cy="3134371"/>
          </a:xfrm>
        </p:spPr>
        <p:txBody>
          <a:bodyPr vert="horz" lIns="91440" tIns="45720" rIns="91440" bIns="45720" rtlCol="0" anchor="ctr">
            <a:normAutofit/>
          </a:bodyPr>
          <a:lstStyle/>
          <a:p>
            <a:pPr algn="ctr"/>
            <a:r>
              <a:rPr lang="en-US" sz="5600" b="1" kern="1200" dirty="0">
                <a:solidFill>
                  <a:schemeClr val="bg1"/>
                </a:solidFill>
                <a:latin typeface="+mj-lt"/>
                <a:ea typeface="+mj-ea"/>
                <a:cs typeface="+mj-cs"/>
              </a:rPr>
              <a:t>Executive Directors/</a:t>
            </a:r>
            <a:r>
              <a:rPr lang="en-US" sz="5600" b="1" dirty="0">
                <a:solidFill>
                  <a:schemeClr val="bg1"/>
                </a:solidFill>
              </a:rPr>
              <a:t>Officer</a:t>
            </a:r>
            <a:r>
              <a:rPr lang="en-US" sz="5600" b="1" kern="1200" dirty="0">
                <a:solidFill>
                  <a:schemeClr val="bg1"/>
                </a:solidFill>
                <a:latin typeface="+mj-lt"/>
                <a:ea typeface="+mj-ea"/>
                <a:cs typeface="+mj-cs"/>
              </a:rPr>
              <a:t>s </a:t>
            </a:r>
            <a:br>
              <a:rPr lang="en-US" sz="5600" b="1" kern="1200" dirty="0">
                <a:solidFill>
                  <a:schemeClr val="bg1"/>
                </a:solidFill>
                <a:latin typeface="+mj-lt"/>
                <a:ea typeface="+mj-ea"/>
                <a:cs typeface="+mj-cs"/>
              </a:rPr>
            </a:br>
            <a:r>
              <a:rPr lang="en-US" sz="5600" b="1" kern="1200" dirty="0">
                <a:solidFill>
                  <a:schemeClr val="bg1"/>
                </a:solidFill>
                <a:latin typeface="+mj-lt"/>
                <a:ea typeface="+mj-ea"/>
                <a:cs typeface="+mj-cs"/>
              </a:rPr>
              <a:t>in Montgomery County</a:t>
            </a:r>
          </a:p>
        </p:txBody>
      </p:sp>
      <p:sp>
        <p:nvSpPr>
          <p:cNvPr id="3" name="Text Placeholder 2">
            <a:extLst>
              <a:ext uri="{FF2B5EF4-FFF2-40B4-BE49-F238E27FC236}">
                <a16:creationId xmlns:a16="http://schemas.microsoft.com/office/drawing/2014/main" id="{9B900705-9A8C-A546-9BAA-EBCECBA8369B}"/>
              </a:ext>
            </a:extLst>
          </p:cNvPr>
          <p:cNvSpPr>
            <a:spLocks noGrp="1"/>
          </p:cNvSpPr>
          <p:nvPr>
            <p:ph type="body" idx="1"/>
          </p:nvPr>
        </p:nvSpPr>
        <p:spPr>
          <a:xfrm>
            <a:off x="3581400" y="1369078"/>
            <a:ext cx="5029200" cy="330630"/>
          </a:xfrm>
        </p:spPr>
        <p:txBody>
          <a:bodyPr vert="horz" lIns="91440" tIns="45720" rIns="91440" bIns="45720" rtlCol="0">
            <a:normAutofit fontScale="92500" lnSpcReduction="10000"/>
          </a:bodyPr>
          <a:lstStyle/>
          <a:p>
            <a:pPr algn="ctr"/>
            <a:r>
              <a:rPr lang="en-US" sz="2000" dirty="0">
                <a:solidFill>
                  <a:schemeClr val="bg1"/>
                </a:solidFill>
              </a:rPr>
              <a:t>Presentation of Findings for the </a:t>
            </a:r>
            <a:endParaRPr lang="en-US" sz="2000" kern="1200" dirty="0">
              <a:solidFill>
                <a:schemeClr val="bg1"/>
              </a:solidFill>
              <a:latin typeface="+mn-lt"/>
              <a:ea typeface="+mn-ea"/>
              <a:cs typeface="+mn-cs"/>
            </a:endParaRPr>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7CEFB9-5672-4FC6-981B-C8DA3FE08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610600" y="1560911"/>
            <a:ext cx="35814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048" y="5286237"/>
            <a:ext cx="121889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015F595-F727-4D44-BBE1-4DD2183C755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57F1E4F-1CFF-5643-939E-217C01CDF565}" type="slidenum">
              <a:rPr lang="en-US">
                <a:solidFill>
                  <a:schemeClr val="bg1">
                    <a:lumMod val="50000"/>
                  </a:schemeClr>
                </a:solidFill>
              </a:rPr>
              <a:pPr>
                <a:spcAft>
                  <a:spcPts val="600"/>
                </a:spcAft>
              </a:pPr>
              <a:t>8</a:t>
            </a:fld>
            <a:endParaRPr lang="en-US">
              <a:solidFill>
                <a:schemeClr val="bg1">
                  <a:lumMod val="50000"/>
                </a:schemeClr>
              </a:solidFill>
            </a:endParaRPr>
          </a:p>
        </p:txBody>
      </p:sp>
    </p:spTree>
    <p:extLst>
      <p:ext uri="{BB962C8B-B14F-4D97-AF65-F5344CB8AC3E}">
        <p14:creationId xmlns:p14="http://schemas.microsoft.com/office/powerpoint/2010/main" val="704674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F18D-9CDA-463A-8FAE-B2DDC69CBDE0}"/>
              </a:ext>
            </a:extLst>
          </p:cNvPr>
          <p:cNvSpPr>
            <a:spLocks noGrp="1"/>
          </p:cNvSpPr>
          <p:nvPr>
            <p:ph type="title"/>
          </p:nvPr>
        </p:nvSpPr>
        <p:spPr>
          <a:xfrm>
            <a:off x="838200" y="365126"/>
            <a:ext cx="10515600" cy="781750"/>
          </a:xfrm>
        </p:spPr>
        <p:txBody>
          <a:bodyPr>
            <a:normAutofit fontScale="90000"/>
          </a:bodyPr>
          <a:lstStyle/>
          <a:p>
            <a:pPr algn="ctr"/>
            <a:r>
              <a:rPr lang="en-US" sz="6000" b="1" dirty="0">
                <a:effectLst/>
              </a:rPr>
              <a:t>CEO Salaries by Region</a:t>
            </a:r>
            <a:br>
              <a:rPr lang="en-US" sz="4400" dirty="0">
                <a:effectLst/>
              </a:rPr>
            </a:br>
            <a:endParaRPr lang="en-US" dirty="0"/>
          </a:p>
        </p:txBody>
      </p:sp>
      <p:sp>
        <p:nvSpPr>
          <p:cNvPr id="3" name="Content Placeholder 2">
            <a:extLst>
              <a:ext uri="{FF2B5EF4-FFF2-40B4-BE49-F238E27FC236}">
                <a16:creationId xmlns:a16="http://schemas.microsoft.com/office/drawing/2014/main" id="{66483C82-E06A-46B9-AE54-342BBEB905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AE9CDF1-2036-464C-B7C0-80094480832B}"/>
              </a:ext>
            </a:extLst>
          </p:cNvPr>
          <p:cNvSpPr>
            <a:spLocks noGrp="1"/>
          </p:cNvSpPr>
          <p:nvPr>
            <p:ph type="sldNum" sz="quarter" idx="12"/>
          </p:nvPr>
        </p:nvSpPr>
        <p:spPr/>
        <p:txBody>
          <a:bodyPr/>
          <a:lstStyle/>
          <a:p>
            <a:fld id="{D57F1E4F-1CFF-5643-939E-217C01CDF565}" type="slidenum">
              <a:rPr lang="en-US" smtClean="0"/>
              <a:pPr/>
              <a:t>9</a:t>
            </a:fld>
            <a:endParaRPr lang="en-US"/>
          </a:p>
        </p:txBody>
      </p:sp>
      <p:graphicFrame>
        <p:nvGraphicFramePr>
          <p:cNvPr id="5" name="Chart 4">
            <a:extLst>
              <a:ext uri="{FF2B5EF4-FFF2-40B4-BE49-F238E27FC236}">
                <a16:creationId xmlns:a16="http://schemas.microsoft.com/office/drawing/2014/main" id="{7DF76A73-FA0D-4438-9872-666632155A56}"/>
              </a:ext>
            </a:extLst>
          </p:cNvPr>
          <p:cNvGraphicFramePr/>
          <p:nvPr>
            <p:extLst>
              <p:ext uri="{D42A27DB-BD31-4B8C-83A1-F6EECF244321}">
                <p14:modId xmlns:p14="http://schemas.microsoft.com/office/powerpoint/2010/main" val="2422135910"/>
              </p:ext>
            </p:extLst>
          </p:nvPr>
        </p:nvGraphicFramePr>
        <p:xfrm>
          <a:off x="604434" y="1146876"/>
          <a:ext cx="11096786" cy="5295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136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_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32DE6C3D581F4F8322BBE493A0326E" ma:contentTypeVersion="12" ma:contentTypeDescription="Create a new document." ma:contentTypeScope="" ma:versionID="897a65e05485fe4fdd886b2ee8affd6f">
  <xsd:schema xmlns:xsd="http://www.w3.org/2001/XMLSchema" xmlns:xs="http://www.w3.org/2001/XMLSchema" xmlns:p="http://schemas.microsoft.com/office/2006/metadata/properties" xmlns:ns2="662dfb13-a2b6-43c8-ad4d-c86acae1b476" xmlns:ns3="f5800683-87ef-4c30-b086-ccbf32674531" targetNamespace="http://schemas.microsoft.com/office/2006/metadata/properties" ma:root="true" ma:fieldsID="b1e48861fc55c184208eecb6cf86df86" ns2:_="" ns3:_="">
    <xsd:import namespace="662dfb13-a2b6-43c8-ad4d-c86acae1b476"/>
    <xsd:import namespace="f5800683-87ef-4c30-b086-ccbf326745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2dfb13-a2b6-43c8-ad4d-c86acae1b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800683-87ef-4c30-b086-ccbf3267453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47AFD-EBD5-4375-822D-0F9EF4D9A67F}">
  <ds:schemaRefs>
    <ds:schemaRef ds:uri="f5800683-87ef-4c30-b086-ccbf32674531"/>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62dfb13-a2b6-43c8-ad4d-c86acae1b476"/>
  </ds:schemaRefs>
</ds:datastoreItem>
</file>

<file path=customXml/itemProps2.xml><?xml version="1.0" encoding="utf-8"?>
<ds:datastoreItem xmlns:ds="http://schemas.openxmlformats.org/officeDocument/2006/customXml" ds:itemID="{F324FC15-24D4-49A6-AB2C-1F86FF1F9A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2dfb13-a2b6-43c8-ad4d-c86acae1b476"/>
    <ds:schemaRef ds:uri="f5800683-87ef-4c30-b086-ccbf326745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3F729-6BFD-4563-8F74-76D23028C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3671</TotalTime>
  <Words>3323</Words>
  <Application>Microsoft Office PowerPoint</Application>
  <PresentationFormat>Widescreen</PresentationFormat>
  <Paragraphs>257</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Bell MT</vt:lpstr>
      <vt:lpstr>Calibri</vt:lpstr>
      <vt:lpstr>Calibri Light</vt:lpstr>
      <vt:lpstr>Lato</vt:lpstr>
      <vt:lpstr>Symbol</vt:lpstr>
      <vt:lpstr>Times New Roman</vt:lpstr>
      <vt:lpstr>1_Office Theme</vt:lpstr>
      <vt:lpstr> </vt:lpstr>
      <vt:lpstr>Our Research &amp; Evaluation  Team </vt:lpstr>
      <vt:lpstr>Presentation Agenda </vt:lpstr>
      <vt:lpstr>2021 Salary and Benefits Survey: A Study on Compensation and Benefits in Maryland’s Nonprofits  </vt:lpstr>
      <vt:lpstr>Purpose</vt:lpstr>
      <vt:lpstr>Methodology </vt:lpstr>
      <vt:lpstr>Respondent Organizations by Region </vt:lpstr>
      <vt:lpstr>Executive Directors/Officers  in Montgomery County</vt:lpstr>
      <vt:lpstr>CEO Salaries by Region </vt:lpstr>
      <vt:lpstr>Highest CEO Salaries by Jurisdiction </vt:lpstr>
      <vt:lpstr>PowerPoint Presentation</vt:lpstr>
      <vt:lpstr>CEOs' Gross Annual Revenue by Gender</vt:lpstr>
      <vt:lpstr>Race/Ethnicity Reported for CEOs by Respondent Organization’s Gross Annual Revenue for Montgomery County</vt:lpstr>
      <vt:lpstr>CEOs’ Salary by Organization Type for Montgomery County  </vt:lpstr>
      <vt:lpstr> Nonprofit Organizations in Montgomery County</vt:lpstr>
      <vt:lpstr>Staff Size</vt:lpstr>
      <vt:lpstr> Service Types for Respondent Organizations</vt:lpstr>
      <vt:lpstr>Percentage of Employees That Decreased from 2020 to 2021  by Gross Annual Revenue </vt:lpstr>
      <vt:lpstr>Health Insurance &amp; Other Benefits:  Who is more likely to offer health insurance? </vt:lpstr>
      <vt:lpstr>Who is more likely to offer Health Insurance? </vt:lpstr>
      <vt:lpstr>PowerPoint Presentation</vt:lpstr>
      <vt:lpstr>Most Common Benefit Cited by the Respondent Organizations</vt:lpstr>
      <vt:lpstr>Retirement Plans </vt:lpstr>
      <vt:lpstr>Employee Salary Increases/Raises</vt:lpstr>
      <vt:lpstr>Bonuses</vt:lpstr>
      <vt:lpstr>Key Points </vt:lpstr>
      <vt:lpstr>Questions? </vt:lpstr>
      <vt:lpstr>Contact Us  Baltimore Office: 443-327-8292   Fax: 443-360-3767 Email: info@psychometricsolutions.org Website:  www.psychometricsolutions.org   The Solution to All Your Psychometric Needs!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101: Business Plan Education Course</dc:title>
  <dc:creator>Tameka Payton</dc:creator>
  <cp:lastModifiedBy>Tameka Payton</cp:lastModifiedBy>
  <cp:revision>408</cp:revision>
  <dcterms:created xsi:type="dcterms:W3CDTF">2020-12-17T20:12:16Z</dcterms:created>
  <dcterms:modified xsi:type="dcterms:W3CDTF">2022-06-01T23:13:08Z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bool>false</vt:bool>
  </property>
  <property fmtid="{D5CDD505-2E9C-101B-9397-08002B2CF9AE}" pid="3" name="xd_ProgID">
    <vt:lpwstr/>
  </property>
  <property fmtid="{D5CDD505-2E9C-101B-9397-08002B2CF9AE}" pid="4" name="ContentTypeId">
    <vt:lpwstr>0x0101002432DE6C3D581F4F8322BBE493A0326E</vt:lpwstr>
  </property>
  <property fmtid="{D5CDD505-2E9C-101B-9397-08002B2CF9AE}" pid="5" name="TemplateUrl">
    <vt:lpwstr/>
  </property>
  <property fmtid="{D5CDD505-2E9C-101B-9397-08002B2CF9AE}" pid="6" name="ComplianceAssetId">
    <vt:lpwstr/>
  </property>
</Properties>
</file>