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9"/>
  </p:notesMasterIdLst>
  <p:sldIdLst>
    <p:sldId id="300" r:id="rId2"/>
    <p:sldId id="304" r:id="rId3"/>
    <p:sldId id="293" r:id="rId4"/>
    <p:sldId id="295" r:id="rId5"/>
    <p:sldId id="294" r:id="rId6"/>
    <p:sldId id="311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10" r:id="rId16"/>
    <p:sldId id="288" r:id="rId17"/>
    <p:sldId id="30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8"/>
    <p:restoredTop sz="71014"/>
  </p:normalViewPr>
  <p:slideViewPr>
    <p:cSldViewPr snapToGrid="0">
      <p:cViewPr varScale="1">
        <p:scale>
          <a:sx n="110" d="100"/>
          <a:sy n="110" d="100"/>
        </p:scale>
        <p:origin x="1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9" d="100"/>
          <a:sy n="119" d="100"/>
        </p:scale>
        <p:origin x="4680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17225-1D68-3847-B5CC-D8DC3B0051BC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FFD8F-6AB3-6046-9DD2-D74C18392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0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91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70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50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93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37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52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00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72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30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b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54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88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97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93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37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38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FFD8F-6AB3-6046-9DD2-D74C18392D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1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8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1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5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2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4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9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7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5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42679B25-B1B4-4B4C-9CC1-100B86F42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69" y="557669"/>
            <a:ext cx="4319410" cy="13186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A84706-46A4-7A4F-8966-E936DDF5F907}"/>
              </a:ext>
            </a:extLst>
          </p:cNvPr>
          <p:cNvSpPr txBox="1"/>
          <p:nvPr/>
        </p:nvSpPr>
        <p:spPr>
          <a:xfrm>
            <a:off x="3490887" y="5365896"/>
            <a:ext cx="521022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Presented by Cassandra Langley and Brenda Malottke</a:t>
            </a:r>
            <a:endParaRPr lang="en-US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2A81A5-7289-6F45-A940-8BCDD2F0AF85}"/>
              </a:ext>
            </a:extLst>
          </p:cNvPr>
          <p:cNvSpPr txBox="1"/>
          <p:nvPr/>
        </p:nvSpPr>
        <p:spPr>
          <a:xfrm>
            <a:off x="2045874" y="2741621"/>
            <a:ext cx="8100250" cy="14157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dirty="0">
                <a:ea typeface="+mn-lt"/>
                <a:cs typeface="+mn-lt"/>
              </a:rPr>
              <a:t>Reading Financial Statements</a:t>
            </a:r>
            <a:br>
              <a:rPr lang="en-US" dirty="0"/>
            </a:br>
            <a:endParaRPr lang="en-US" dirty="0"/>
          </a:p>
          <a:p>
            <a:pPr algn="ctr"/>
            <a:r>
              <a:rPr lang="en-US" sz="2800" dirty="0">
                <a:cs typeface="Calibri"/>
              </a:rPr>
              <a:t>September 14, 2021</a:t>
            </a: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0C32C9E4-4987-9C45-BBA9-3EE8FC74E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9531" y="880445"/>
            <a:ext cx="28448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25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D85E2DFE-AB07-4207-9E57-73DECB7B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a typeface="+mj-lt"/>
                <a:cs typeface="+mj-lt"/>
              </a:rPr>
              <a:t>Statement of Cash Flows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5529EE-BC23-3B4C-A6DA-1EB5B29FD7B4}"/>
              </a:ext>
            </a:extLst>
          </p:cNvPr>
          <p:cNvSpPr txBox="1"/>
          <p:nvPr/>
        </p:nvSpPr>
        <p:spPr>
          <a:xfrm>
            <a:off x="1295096" y="1410355"/>
            <a:ext cx="10236489" cy="517064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Operating:</a:t>
            </a:r>
            <a:br>
              <a:rPr lang="en-US" dirty="0"/>
            </a:br>
            <a:r>
              <a:rPr lang="en-US" dirty="0"/>
              <a:t> - </a:t>
            </a:r>
            <a:r>
              <a:rPr lang="en-US" b="1" dirty="0"/>
              <a:t>What you were established to do</a:t>
            </a:r>
          </a:p>
          <a:p>
            <a:r>
              <a:rPr lang="en-US" dirty="0"/>
              <a:t>     * Receive fund from donors, grantors or members</a:t>
            </a:r>
          </a:p>
          <a:p>
            <a:r>
              <a:rPr lang="en-US" dirty="0"/>
              <a:t>     * Pay staff and contractors</a:t>
            </a:r>
            <a:br>
              <a:rPr lang="en-US" dirty="0"/>
            </a:br>
            <a:r>
              <a:rPr lang="en-US" dirty="0"/>
              <a:t>     * Buy materials and supplies</a:t>
            </a:r>
          </a:p>
          <a:p>
            <a:r>
              <a:rPr lang="en-US" dirty="0"/>
              <a:t> 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Investing:</a:t>
            </a:r>
            <a:br>
              <a:rPr lang="en-US" dirty="0"/>
            </a:br>
            <a:r>
              <a:rPr lang="en-US" dirty="0"/>
              <a:t> - </a:t>
            </a:r>
            <a:r>
              <a:rPr lang="en-US" b="1" dirty="0"/>
              <a:t>Tied to assets held</a:t>
            </a:r>
          </a:p>
          <a:p>
            <a:r>
              <a:rPr lang="en-US" dirty="0"/>
              <a:t>     * Purchases and sales of property and equipment</a:t>
            </a:r>
            <a:br>
              <a:rPr lang="en-US" dirty="0"/>
            </a:br>
            <a:r>
              <a:rPr lang="en-US" dirty="0"/>
              <a:t>     * Investment earnings, gains (losses)</a:t>
            </a:r>
            <a:br>
              <a:rPr lang="en-US" dirty="0"/>
            </a:br>
            <a:endParaRPr lang="en-US" dirty="0"/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Financing:</a:t>
            </a:r>
            <a:br>
              <a:rPr lang="en-US" dirty="0"/>
            </a:br>
            <a:r>
              <a:rPr lang="en-US" dirty="0"/>
              <a:t> - </a:t>
            </a:r>
            <a:r>
              <a:rPr lang="en-US" b="1" dirty="0"/>
              <a:t>Raising funds through obligations</a:t>
            </a:r>
            <a:br>
              <a:rPr lang="en-US" dirty="0"/>
            </a:br>
            <a:r>
              <a:rPr lang="en-US" dirty="0"/>
              <a:t>     * Capital leases</a:t>
            </a:r>
          </a:p>
          <a:p>
            <a:r>
              <a:rPr lang="en-US" dirty="0"/>
              <a:t>     * Debt to banks or agencies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Direct vs Indirect</a:t>
            </a:r>
          </a:p>
          <a:p>
            <a:r>
              <a:rPr lang="en-US" b="1" dirty="0"/>
              <a:t>Direct:</a:t>
            </a:r>
            <a:br>
              <a:rPr lang="en-US" dirty="0"/>
            </a:br>
            <a:r>
              <a:rPr lang="en-US" dirty="0"/>
              <a:t> - Preferred by FASB but infrequently used</a:t>
            </a:r>
            <a:br>
              <a:rPr lang="en-US" dirty="0"/>
            </a:br>
            <a:r>
              <a:rPr lang="en-US" dirty="0"/>
              <a:t> - Requires tracking cash transactions separately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Indirect:</a:t>
            </a:r>
            <a:br>
              <a:rPr lang="en-US" dirty="0"/>
            </a:br>
            <a:r>
              <a:rPr lang="en-US" dirty="0"/>
              <a:t> - Most common presentation</a:t>
            </a:r>
            <a:br>
              <a:rPr lang="en-US" dirty="0"/>
            </a:br>
            <a:r>
              <a:rPr lang="en-US" dirty="0"/>
              <a:t> - Begins with net income</a:t>
            </a:r>
            <a:br>
              <a:rPr lang="en-US" dirty="0"/>
            </a:br>
            <a:r>
              <a:rPr lang="en-US" dirty="0"/>
              <a:t> - Adjust for non-cash items</a:t>
            </a:r>
          </a:p>
          <a:p>
            <a:r>
              <a:rPr lang="en-US" dirty="0"/>
              <a:t> - Impact of changes in other asset and liability balances during the period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9CCE84-E7AE-4A4E-9EE0-5E58FC9C72BC}"/>
              </a:ext>
            </a:extLst>
          </p:cNvPr>
          <p:cNvSpPr txBox="1"/>
          <p:nvPr/>
        </p:nvSpPr>
        <p:spPr>
          <a:xfrm>
            <a:off x="7555524" y="1703047"/>
            <a:ext cx="3341380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Usually prepared by CPA!</a:t>
            </a:r>
          </a:p>
        </p:txBody>
      </p:sp>
    </p:spTree>
    <p:extLst>
      <p:ext uri="{BB962C8B-B14F-4D97-AF65-F5344CB8AC3E}">
        <p14:creationId xmlns:p14="http://schemas.microsoft.com/office/powerpoint/2010/main" val="3525694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C86ED6F-B1F6-5749-9475-4659C83E4FC7}"/>
              </a:ext>
            </a:extLst>
          </p:cNvPr>
          <p:cNvSpPr txBox="1"/>
          <p:nvPr/>
        </p:nvSpPr>
        <p:spPr>
          <a:xfrm>
            <a:off x="1344706" y="286871"/>
            <a:ext cx="924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Cash Basis                                                                                   Accrual Basis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C75AA9-300D-A945-93B0-EE1650EC2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633" y="975937"/>
            <a:ext cx="4920582" cy="32719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236124-E3AC-0F4F-9317-ECA37FCB1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7562" y="656202"/>
            <a:ext cx="5790878" cy="581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89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D85E2DFE-AB07-4207-9E57-73DECB7B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a typeface="+mj-lt"/>
                <a:cs typeface="+mj-lt"/>
              </a:rPr>
              <a:t>Statement of Functional Expense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30A842-4AFF-0B42-ACF6-5C08F3F6F076}"/>
              </a:ext>
            </a:extLst>
          </p:cNvPr>
          <p:cNvSpPr txBox="1"/>
          <p:nvPr/>
        </p:nvSpPr>
        <p:spPr>
          <a:xfrm>
            <a:off x="1689904" y="1408462"/>
            <a:ext cx="95028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</a:t>
            </a:r>
            <a:r>
              <a:rPr lang="en-US" sz="2400" b="1" dirty="0"/>
              <a:t>No for-profit equivalent</a:t>
            </a:r>
          </a:p>
          <a:p>
            <a:r>
              <a:rPr lang="en-US" sz="2400" dirty="0"/>
              <a:t>   </a:t>
            </a:r>
            <a:r>
              <a:rPr lang="en-US" sz="2400" b="1" dirty="0"/>
              <a:t>Expenses only:</a:t>
            </a:r>
          </a:p>
          <a:p>
            <a:r>
              <a:rPr lang="en-US" dirty="0"/>
              <a:t>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F U N C T I O N A L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/>
              <a:t>					Program			</a:t>
            </a:r>
            <a:r>
              <a:rPr lang="en-US" dirty="0" err="1"/>
              <a:t>Mgmt</a:t>
            </a:r>
            <a:r>
              <a:rPr lang="en-US" dirty="0"/>
              <a:t> &amp; Gen		Fundraising		Total</a:t>
            </a:r>
          </a:p>
          <a:p>
            <a:r>
              <a:rPr lang="en-US" dirty="0"/>
              <a:t>    Personnel</a:t>
            </a:r>
          </a:p>
          <a:p>
            <a:r>
              <a:rPr lang="en-US" dirty="0"/>
              <a:t>    Supplies</a:t>
            </a:r>
          </a:p>
          <a:p>
            <a:r>
              <a:rPr lang="en-US" dirty="0"/>
              <a:t>    Dues and Subs</a:t>
            </a:r>
          </a:p>
          <a:p>
            <a:r>
              <a:rPr lang="en-US" dirty="0"/>
              <a:t>    Occupancy</a:t>
            </a:r>
          </a:p>
          <a:p>
            <a:r>
              <a:rPr lang="en-US" dirty="0"/>
              <a:t>    Travel</a:t>
            </a:r>
          </a:p>
          <a:p>
            <a:r>
              <a:rPr lang="en-US" dirty="0"/>
              <a:t>    Interest</a:t>
            </a:r>
          </a:p>
          <a:p>
            <a:r>
              <a:rPr lang="en-US" dirty="0"/>
              <a:t>    Insurance</a:t>
            </a:r>
          </a:p>
          <a:p>
            <a:r>
              <a:rPr lang="en-US" dirty="0"/>
              <a:t>    Depreciation</a:t>
            </a:r>
          </a:p>
          <a:p>
            <a:r>
              <a:rPr lang="en-US" dirty="0"/>
              <a:t>    …					__________		____________	___________		___________</a:t>
            </a:r>
          </a:p>
          <a:p>
            <a:r>
              <a:rPr lang="en-US" dirty="0"/>
              <a:t>    Total				$				$				$				$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54B7527-9434-CD49-9834-A1A7E3EDB85E}"/>
              </a:ext>
            </a:extLst>
          </p:cNvPr>
          <p:cNvCxnSpPr/>
          <p:nvPr/>
        </p:nvCxnSpPr>
        <p:spPr>
          <a:xfrm>
            <a:off x="5984111" y="2314937"/>
            <a:ext cx="2870522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8C061C3-EFE7-014F-9DC8-207EAA9C7F14}"/>
              </a:ext>
            </a:extLst>
          </p:cNvPr>
          <p:cNvSpPr txBox="1"/>
          <p:nvPr/>
        </p:nvSpPr>
        <p:spPr>
          <a:xfrm>
            <a:off x="1570342" y="2720051"/>
            <a:ext cx="385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accent5">
                    <a:lumMod val="75000"/>
                  </a:schemeClr>
                </a:solidFill>
              </a:rPr>
              <a:t>NA</a:t>
            </a:r>
          </a:p>
          <a:p>
            <a:r>
              <a:rPr lang="en-US" sz="1600" b="1" i="1" dirty="0">
                <a:solidFill>
                  <a:schemeClr val="accent5">
                    <a:lumMod val="75000"/>
                  </a:schemeClr>
                </a:solidFill>
              </a:rPr>
              <a:t>TURAL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B1ABA13-9506-C548-B71D-689FCEDC8EF5}"/>
              </a:ext>
            </a:extLst>
          </p:cNvPr>
          <p:cNvCxnSpPr>
            <a:stCxn id="8" idx="2"/>
          </p:cNvCxnSpPr>
          <p:nvPr/>
        </p:nvCxnSpPr>
        <p:spPr>
          <a:xfrm>
            <a:off x="1762927" y="4535933"/>
            <a:ext cx="8000" cy="603226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64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C86ED6F-B1F6-5749-9475-4659C83E4FC7}"/>
              </a:ext>
            </a:extLst>
          </p:cNvPr>
          <p:cNvSpPr txBox="1"/>
          <p:nvPr/>
        </p:nvSpPr>
        <p:spPr>
          <a:xfrm>
            <a:off x="1344706" y="286871"/>
            <a:ext cx="924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Cash Basis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D9B6E7-C648-744A-8A16-AB3E67EBE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06" y="710518"/>
            <a:ext cx="9581192" cy="548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6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C86ED6F-B1F6-5749-9475-4659C83E4FC7}"/>
              </a:ext>
            </a:extLst>
          </p:cNvPr>
          <p:cNvSpPr txBox="1"/>
          <p:nvPr/>
        </p:nvSpPr>
        <p:spPr>
          <a:xfrm>
            <a:off x="1344706" y="286871"/>
            <a:ext cx="924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Accrual Basis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6F1789-A1A6-894A-8DB7-916D8EFED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06" y="619474"/>
            <a:ext cx="10172700" cy="59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56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AF544A0-219A-41AE-818F-F58E80A2C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273" y="1075612"/>
            <a:ext cx="7533649" cy="50952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Notes to the Financial Statements</a:t>
            </a:r>
          </a:p>
          <a:p>
            <a:pPr marL="0" indent="0">
              <a:buNone/>
            </a:pPr>
            <a:endParaRPr lang="en-US" sz="2400" b="1" dirty="0">
              <a:cs typeface="Calibri"/>
            </a:endParaRPr>
          </a:p>
          <a:p>
            <a:pPr marL="0" indent="0">
              <a:buNone/>
            </a:pPr>
            <a:r>
              <a:rPr lang="en-US" sz="1800" dirty="0"/>
              <a:t>Generally, only prepared by CPA for external reporting (audit or review)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Required for financial statements in accordance with GAAP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Provide information on background and programs of organization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Provide additional information on assets and liabilities, net assets, restrictions, liquidity, credit risk and subsequent events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Consider –</a:t>
            </a:r>
            <a:r>
              <a:rPr lang="en-US" sz="2000" b="1" dirty="0"/>
              <a:t> </a:t>
            </a:r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</a:rPr>
              <a:t>would any of this information be useful for management or the Board during the year?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06C9D3-00DF-4B71-AE88-29075022F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9545" y="1333265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4300F7B2-2FBB-4B65-B588-633176602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75032" y="1327438"/>
            <a:ext cx="675351" cy="595380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EFA5A327-531A-495C-BCA7-27F04811A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2922" y="1075612"/>
            <a:ext cx="550492" cy="485306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CE74E-AC0E-EA48-A37E-1A3553AC17A1}"/>
              </a:ext>
            </a:extLst>
          </p:cNvPr>
          <p:cNvSpPr txBox="1"/>
          <p:nvPr/>
        </p:nvSpPr>
        <p:spPr>
          <a:xfrm>
            <a:off x="8540039" y="2051811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One final resource…</a:t>
            </a:r>
          </a:p>
        </p:txBody>
      </p:sp>
    </p:spTree>
    <p:extLst>
      <p:ext uri="{BB962C8B-B14F-4D97-AF65-F5344CB8AC3E}">
        <p14:creationId xmlns:p14="http://schemas.microsoft.com/office/powerpoint/2010/main" val="3253711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475749F-F487-4EFB-ABC7-C1359590E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F6285A5F-6712-47A0-8A11-F0DFF60D0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5"/>
            <a:ext cx="441832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A6F8ABB-6C5D-4349-9E1B-198D1ABF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971ABA8-4CDB-4EEE-8C48-AA4FDB650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E51A6-2AC5-4542-8823-3BFB8F465DC9}"/>
              </a:ext>
            </a:extLst>
          </p:cNvPr>
          <p:cNvSpPr txBox="1"/>
          <p:nvPr/>
        </p:nvSpPr>
        <p:spPr>
          <a:xfrm>
            <a:off x="21276" y="3528758"/>
            <a:ext cx="6625666" cy="261976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chemeClr val="bg1"/>
                </a:solidFill>
              </a:rPr>
              <a:t>Statement of Financial Position (SOFP)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chemeClr val="bg1"/>
                </a:solidFill>
              </a:rPr>
              <a:t>Statement of Activities (SOA)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chemeClr val="bg1"/>
                </a:solidFill>
              </a:rPr>
              <a:t>Statement of Cash Flows (SOCF)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chemeClr val="bg1"/>
                </a:solidFill>
              </a:rPr>
              <a:t>Statement of Functional Expense (SOFE)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chemeClr val="bg1"/>
                </a:solidFill>
              </a:rPr>
              <a:t>Notes to the Financial Statements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D463E1-6621-44B4-A995-C70A4631D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F9EB9D3-F131-0449-A0BD-D3E53ED33644}"/>
              </a:ext>
            </a:extLst>
          </p:cNvPr>
          <p:cNvSpPr txBox="1"/>
          <p:nvPr/>
        </p:nvSpPr>
        <p:spPr>
          <a:xfrm>
            <a:off x="8592376" y="2926899"/>
            <a:ext cx="2472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Can you follow the numbers?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0DFC3B-571E-9C44-9ED9-82C5D51553C4}"/>
              </a:ext>
            </a:extLst>
          </p:cNvPr>
          <p:cNvSpPr txBox="1"/>
          <p:nvPr/>
        </p:nvSpPr>
        <p:spPr>
          <a:xfrm>
            <a:off x="514815" y="611777"/>
            <a:ext cx="4339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Financial Reporting “Package”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8BBCDE-B52D-BD41-872D-5155E9D74A59}"/>
              </a:ext>
            </a:extLst>
          </p:cNvPr>
          <p:cNvSpPr/>
          <p:nvPr/>
        </p:nvSpPr>
        <p:spPr>
          <a:xfrm>
            <a:off x="6327368" y="1396607"/>
            <a:ext cx="22924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They are all interrelated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7525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DE046600-A172-4D41-B94D-D9508DE606C7}"/>
              </a:ext>
            </a:extLst>
          </p:cNvPr>
          <p:cNvSpPr>
            <a:spLocks noGrp="1"/>
          </p:cNvSpPr>
          <p:nvPr/>
        </p:nvSpPr>
        <p:spPr>
          <a:xfrm>
            <a:off x="1589348" y="282085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Calibri"/>
              </a:rPr>
              <a:t>Questions?</a:t>
            </a:r>
          </a:p>
          <a:p>
            <a:r>
              <a:rPr lang="en-US" dirty="0">
                <a:cs typeface="Calibri"/>
              </a:rPr>
              <a:t>Emails can be directed to: </a:t>
            </a:r>
            <a:r>
              <a:rPr lang="en-US" dirty="0" err="1">
                <a:cs typeface="Calibri"/>
              </a:rPr>
              <a:t>Mindy@nonprofitmoco.org</a:t>
            </a:r>
            <a:r>
              <a:rPr lang="en-US" dirty="0">
                <a:cs typeface="Calibri"/>
              </a:rPr>
              <a:t>  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THANK YOU!</a:t>
            </a:r>
          </a:p>
        </p:txBody>
      </p:sp>
      <p:pic>
        <p:nvPicPr>
          <p:cNvPr id="4" name="Picture 3" descr="A picture containing table&#10;&#10;Description automatically generated">
            <a:extLst>
              <a:ext uri="{FF2B5EF4-FFF2-40B4-BE49-F238E27FC236}">
                <a16:creationId xmlns:a16="http://schemas.microsoft.com/office/drawing/2014/main" id="{528C19DA-07D5-4160-945E-89C99BA2F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147" y="723434"/>
            <a:ext cx="4319410" cy="1318652"/>
          </a:xfrm>
          <a:prstGeom prst="rect">
            <a:avLst/>
          </a:prstGeom>
        </p:spPr>
      </p:pic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7B9681D2-E839-7842-AD75-482D939592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243" y="1046210"/>
            <a:ext cx="28448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9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9CF47D8-A786-C24F-8B2E-D528AEEA6364}"/>
              </a:ext>
            </a:extLst>
          </p:cNvPr>
          <p:cNvSpPr txBox="1"/>
          <p:nvPr/>
        </p:nvSpPr>
        <p:spPr>
          <a:xfrm>
            <a:off x="-1" y="937013"/>
            <a:ext cx="121240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“Financial Statements” are just a</a:t>
            </a:r>
          </a:p>
          <a:p>
            <a:pPr algn="r"/>
            <a:r>
              <a:rPr lang="en-US" sz="4400" dirty="0"/>
              <a:t> lot of numbers on a page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A789C2-7ECF-124D-938E-1879A9B5CDB5}"/>
              </a:ext>
            </a:extLst>
          </p:cNvPr>
          <p:cNvSpPr txBox="1"/>
          <p:nvPr/>
        </p:nvSpPr>
        <p:spPr>
          <a:xfrm>
            <a:off x="779635" y="2735500"/>
            <a:ext cx="10690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The financial statements are the accountant’s thing</a:t>
            </a:r>
          </a:p>
          <a:p>
            <a:endParaRPr lang="en-US" sz="2000" dirty="0"/>
          </a:p>
          <a:p>
            <a:r>
              <a:rPr lang="en-US" sz="2000" i="1" dirty="0"/>
              <a:t>As long as I know what’s being spent on our grants,</a:t>
            </a:r>
          </a:p>
          <a:p>
            <a:r>
              <a:rPr lang="en-US" sz="2000" i="1" dirty="0"/>
              <a:t>I don’t really need to get involved with the rest</a:t>
            </a:r>
          </a:p>
          <a:p>
            <a:endParaRPr lang="en-US" sz="2000" i="1" dirty="0"/>
          </a:p>
          <a:p>
            <a:pPr algn="r"/>
            <a:r>
              <a:rPr lang="en-US" sz="2000" i="1" dirty="0"/>
              <a:t>I have to track my programs and invoicing on spreadsheets anyway,</a:t>
            </a:r>
          </a:p>
          <a:p>
            <a:pPr algn="r"/>
            <a:r>
              <a:rPr lang="en-US" sz="2000" i="1" dirty="0"/>
              <a:t>so the “financial statements” don’t help me</a:t>
            </a:r>
          </a:p>
          <a:p>
            <a:endParaRPr lang="en-US" sz="2000" dirty="0"/>
          </a:p>
          <a:p>
            <a:pPr algn="ctr"/>
            <a:r>
              <a:rPr lang="en-US" sz="2000" dirty="0"/>
              <a:t>         </a:t>
            </a:r>
            <a:r>
              <a:rPr lang="en-US" sz="2000" i="1" dirty="0"/>
              <a:t>I don’t understand what the bank means when they talk about liquidity and credit risk, but we need a line of credit!</a:t>
            </a:r>
          </a:p>
        </p:txBody>
      </p:sp>
    </p:spTree>
    <p:extLst>
      <p:ext uri="{BB962C8B-B14F-4D97-AF65-F5344CB8AC3E}">
        <p14:creationId xmlns:p14="http://schemas.microsoft.com/office/powerpoint/2010/main" val="390966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AF544A0-219A-41AE-818F-F58E80A2C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111" y="1477726"/>
            <a:ext cx="10496422" cy="443778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400" b="1" dirty="0">
              <a:cs typeface="Calibri"/>
            </a:endParaRP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Cash</a:t>
            </a:r>
            <a:r>
              <a:rPr lang="en-US" sz="2400" b="1" dirty="0">
                <a:cs typeface="Calibri"/>
              </a:rPr>
              <a:t> – revenue and expenses are recognized when money </a:t>
            </a:r>
            <a:br>
              <a:rPr lang="en-US" sz="2400" b="1" dirty="0">
                <a:cs typeface="Calibri"/>
              </a:rPr>
            </a:br>
            <a:r>
              <a:rPr lang="en-US" sz="2400" b="1" dirty="0">
                <a:cs typeface="Calibri"/>
              </a:rPr>
              <a:t>changes hands</a:t>
            </a:r>
            <a:endParaRPr lang="en-US" sz="2000" b="1" dirty="0">
              <a:cs typeface="Calibri"/>
            </a:endParaRPr>
          </a:p>
          <a:p>
            <a:pPr lvl="1"/>
            <a:r>
              <a:rPr lang="en-US" sz="2000" b="1" i="1" dirty="0"/>
              <a:t>OCBOA</a:t>
            </a:r>
            <a:r>
              <a:rPr lang="en-US" sz="2000" b="1" dirty="0"/>
              <a:t>: other comprehensive basis of accounting</a:t>
            </a:r>
          </a:p>
          <a:p>
            <a:pPr lvl="1"/>
            <a:r>
              <a:rPr lang="en-US" sz="2000" b="1" dirty="0"/>
              <a:t>Basis used for personal finances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Accrual</a:t>
            </a:r>
            <a:r>
              <a:rPr lang="en-US" sz="2400" b="1" dirty="0"/>
              <a:t> -  revenue and expenses are recognized when there is a commitment for the transaction</a:t>
            </a:r>
          </a:p>
          <a:p>
            <a:pPr lvl="1"/>
            <a:r>
              <a:rPr lang="en-US" sz="2000" b="1" i="1" dirty="0"/>
              <a:t>GAAP</a:t>
            </a:r>
            <a:r>
              <a:rPr lang="en-US" sz="2000" b="1" dirty="0"/>
              <a:t>: generally accepted accounting principles</a:t>
            </a:r>
          </a:p>
          <a:p>
            <a:pPr lvl="1"/>
            <a:r>
              <a:rPr lang="en-US" sz="2000" b="1" dirty="0"/>
              <a:t>Required for publicly traded companies and standard for for-profit companies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06C9D3-00DF-4B71-AE88-29075022F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9545" y="1333265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4300F7B2-2FBB-4B65-B588-633176602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75032" y="1327438"/>
            <a:ext cx="675351" cy="595380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EFA5A327-531A-495C-BCA7-27F04811A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2922" y="1075612"/>
            <a:ext cx="550492" cy="485306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68C554-F880-4A46-9C04-321D07E9BE54}"/>
              </a:ext>
            </a:extLst>
          </p:cNvPr>
          <p:cNvSpPr txBox="1"/>
          <p:nvPr/>
        </p:nvSpPr>
        <p:spPr>
          <a:xfrm>
            <a:off x="519953" y="573742"/>
            <a:ext cx="71179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cs typeface="Calibri" panose="020F0502020204030204"/>
              </a:rPr>
              <a:t>Basis of accounting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D01EB0-6D48-4C4B-8A84-152D595D8DA9}"/>
              </a:ext>
            </a:extLst>
          </p:cNvPr>
          <p:cNvSpPr txBox="1"/>
          <p:nvPr/>
        </p:nvSpPr>
        <p:spPr>
          <a:xfrm>
            <a:off x="8682728" y="1959478"/>
            <a:ext cx="2000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Which does your organization use?</a:t>
            </a:r>
          </a:p>
        </p:txBody>
      </p:sp>
    </p:spTree>
    <p:extLst>
      <p:ext uri="{BB962C8B-B14F-4D97-AF65-F5344CB8AC3E}">
        <p14:creationId xmlns:p14="http://schemas.microsoft.com/office/powerpoint/2010/main" val="369462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E09589A-1276-A043-8702-42FE6AA41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961" y="3516903"/>
            <a:ext cx="5445889" cy="26244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Audited</a:t>
            </a:r>
          </a:p>
          <a:p>
            <a:r>
              <a:rPr lang="en-US" sz="1600" b="1" dirty="0">
                <a:cs typeface="Calibri"/>
              </a:rPr>
              <a:t>Prepared by independent CPA annually</a:t>
            </a:r>
          </a:p>
          <a:p>
            <a:r>
              <a:rPr lang="en-US" sz="1600" b="1" dirty="0">
                <a:cs typeface="Calibri"/>
              </a:rPr>
              <a:t>Testing has been performed to determine completeness and accuracy</a:t>
            </a:r>
          </a:p>
          <a:p>
            <a:r>
              <a:rPr lang="en-US" sz="1600" b="1" dirty="0">
                <a:cs typeface="Calibri"/>
              </a:rPr>
              <a:t>Form and content will be determined by Generally Accepted Accounting Principles (GAAP)</a:t>
            </a:r>
          </a:p>
          <a:p>
            <a:r>
              <a:rPr lang="en-US" sz="1600" b="1" dirty="0">
                <a:cs typeface="Calibri"/>
              </a:rPr>
              <a:t>Includes an opinion regarding fair presentation of financial information</a:t>
            </a:r>
          </a:p>
          <a:p>
            <a:pPr marL="0" indent="0">
              <a:buNone/>
            </a:pPr>
            <a:endParaRPr lang="en-US" sz="2400" b="1" dirty="0">
              <a:cs typeface="Calibri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1374BF-CA4E-9F4B-BEEC-574E762661F1}"/>
              </a:ext>
            </a:extLst>
          </p:cNvPr>
          <p:cNvSpPr txBox="1"/>
          <p:nvPr/>
        </p:nvSpPr>
        <p:spPr>
          <a:xfrm>
            <a:off x="519953" y="573742"/>
            <a:ext cx="71179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/>
              <a:t>Unaudited, Audited or Reviewed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F48C4A1-9256-6147-8C0F-CE1ABAF4D9DE}"/>
              </a:ext>
            </a:extLst>
          </p:cNvPr>
          <p:cNvSpPr txBox="1">
            <a:spLocks/>
          </p:cNvSpPr>
          <p:nvPr/>
        </p:nvSpPr>
        <p:spPr>
          <a:xfrm>
            <a:off x="6096001" y="3516902"/>
            <a:ext cx="5503038" cy="2624328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Reviewed</a:t>
            </a:r>
          </a:p>
          <a:p>
            <a:r>
              <a:rPr lang="en-US" sz="1600" b="1" dirty="0">
                <a:cs typeface="Calibri"/>
              </a:rPr>
              <a:t>Prepared by independent CPA annually</a:t>
            </a:r>
          </a:p>
          <a:p>
            <a:r>
              <a:rPr lang="en-US" sz="1600" b="1" dirty="0">
                <a:cs typeface="Calibri"/>
              </a:rPr>
              <a:t>Procedures limited to analytical review and inquiries of management</a:t>
            </a:r>
          </a:p>
          <a:p>
            <a:r>
              <a:rPr lang="en-US" sz="1600" b="1" dirty="0">
                <a:cs typeface="Calibri"/>
              </a:rPr>
              <a:t>Form and content will be determined by Generally Accepted Accounting Principles (GAAP)</a:t>
            </a:r>
          </a:p>
          <a:p>
            <a:r>
              <a:rPr lang="en-US" sz="1600" b="1" dirty="0">
                <a:cs typeface="Calibri"/>
              </a:rPr>
              <a:t>Does not include an opinion regarding fair presentation of financial information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A1BDE9-5AF6-A24D-8224-0B6C985ACCE9}"/>
              </a:ext>
            </a:extLst>
          </p:cNvPr>
          <p:cNvSpPr txBox="1"/>
          <p:nvPr/>
        </p:nvSpPr>
        <p:spPr>
          <a:xfrm>
            <a:off x="1028746" y="1354967"/>
            <a:ext cx="1015360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Unaudited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Prepared by staff or a bookkeeper/accountant on a monthly or quarterly frequency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Representation of management as to financial activity of the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Responsibility for completeness and accuracy rests with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Form and content will be determined by needs of management and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721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971F-54EC-46C8-BFF3-3751171E4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5173" y="1490673"/>
            <a:ext cx="4598504" cy="38031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cs typeface="Calibri"/>
              </a:rPr>
              <a:t>Nonprofit organizations</a:t>
            </a:r>
          </a:p>
          <a:p>
            <a:endParaRPr lang="en-US" sz="2400" dirty="0">
              <a:solidFill>
                <a:schemeClr val="bg1"/>
              </a:solidFill>
              <a:cs typeface="Calibri"/>
            </a:endParaRP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Statement of Financial Position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Statement of Activities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Statement of Cash Flows</a:t>
            </a:r>
          </a:p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Notes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C51805-7475-934C-8A83-B758FF2ED5EC}"/>
              </a:ext>
            </a:extLst>
          </p:cNvPr>
          <p:cNvSpPr txBox="1">
            <a:spLocks/>
          </p:cNvSpPr>
          <p:nvPr/>
        </p:nvSpPr>
        <p:spPr>
          <a:xfrm>
            <a:off x="1054923" y="1413588"/>
            <a:ext cx="3894161" cy="4030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cs typeface="Calibri"/>
              </a:rPr>
              <a:t>For-profit companies</a:t>
            </a:r>
          </a:p>
          <a:p>
            <a:pPr marL="0" indent="0">
              <a:buNone/>
            </a:pPr>
            <a:r>
              <a:rPr lang="en-US" sz="2400" dirty="0">
                <a:cs typeface="Calibri"/>
              </a:rPr>
              <a:t>   </a:t>
            </a:r>
          </a:p>
          <a:p>
            <a:r>
              <a:rPr lang="en-US" sz="2400" dirty="0">
                <a:cs typeface="Calibri"/>
              </a:rPr>
              <a:t>Balance Sheet</a:t>
            </a:r>
          </a:p>
          <a:p>
            <a:r>
              <a:rPr lang="en-US" sz="2400" dirty="0">
                <a:cs typeface="Calibri"/>
              </a:rPr>
              <a:t>Income Statement</a:t>
            </a:r>
          </a:p>
          <a:p>
            <a:r>
              <a:rPr lang="en-US" sz="2400" dirty="0">
                <a:cs typeface="Calibri"/>
              </a:rPr>
              <a:t>Statement of Cash Flows</a:t>
            </a:r>
          </a:p>
          <a:p>
            <a:r>
              <a:rPr lang="en-US" sz="2400" dirty="0">
                <a:cs typeface="Calibri"/>
              </a:rPr>
              <a:t>Notes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587741-4A69-9A4B-8AD6-65DE25173C06}"/>
              </a:ext>
            </a:extLst>
          </p:cNvPr>
          <p:cNvSpPr/>
          <p:nvPr/>
        </p:nvSpPr>
        <p:spPr>
          <a:xfrm>
            <a:off x="2280743" y="214743"/>
            <a:ext cx="8994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a typeface="+mj-lt"/>
                <a:cs typeface="+mj-lt"/>
              </a:rPr>
              <a:t>Financial Statements include…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514933-A77C-D34A-B3BB-64CB9465F75D}"/>
              </a:ext>
            </a:extLst>
          </p:cNvPr>
          <p:cNvSpPr txBox="1"/>
          <p:nvPr/>
        </p:nvSpPr>
        <p:spPr>
          <a:xfrm>
            <a:off x="579322" y="5014204"/>
            <a:ext cx="5644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Additional requirement for nonprofits:</a:t>
            </a:r>
          </a:p>
          <a:p>
            <a:r>
              <a:rPr lang="en-US" sz="2400" dirty="0"/>
              <a:t>  </a:t>
            </a:r>
            <a:r>
              <a:rPr lang="en-US" sz="2400" b="1" i="1" dirty="0"/>
              <a:t>Statement of Functional Expenses</a:t>
            </a:r>
          </a:p>
        </p:txBody>
      </p:sp>
    </p:spTree>
    <p:extLst>
      <p:ext uri="{BB962C8B-B14F-4D97-AF65-F5344CB8AC3E}">
        <p14:creationId xmlns:p14="http://schemas.microsoft.com/office/powerpoint/2010/main" val="103669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D85E2DFE-AB07-4207-9E57-73DECB7B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a typeface="+mj-lt"/>
                <a:cs typeface="+mj-lt"/>
              </a:rPr>
              <a:t>Statement of Financial Position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5529EE-BC23-3B4C-A6DA-1EB5B29FD7B4}"/>
              </a:ext>
            </a:extLst>
          </p:cNvPr>
          <p:cNvSpPr txBox="1"/>
          <p:nvPr/>
        </p:nvSpPr>
        <p:spPr>
          <a:xfrm>
            <a:off x="1019850" y="1432275"/>
            <a:ext cx="10236489" cy="590931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Cash Basis</a:t>
            </a:r>
            <a:br>
              <a:rPr lang="en-US" dirty="0"/>
            </a:br>
            <a:r>
              <a:rPr lang="en-US" i="1" dirty="0"/>
              <a:t>ASSETS:</a:t>
            </a:r>
            <a:br>
              <a:rPr lang="en-US" dirty="0"/>
            </a:br>
            <a:r>
              <a:rPr lang="en-US" dirty="0"/>
              <a:t> - Cash and Investments</a:t>
            </a:r>
            <a:br>
              <a:rPr lang="en-US" dirty="0"/>
            </a:br>
            <a:r>
              <a:rPr lang="en-US" dirty="0"/>
              <a:t> - Equipment</a:t>
            </a:r>
            <a:br>
              <a:rPr lang="en-US" dirty="0"/>
            </a:br>
            <a:r>
              <a:rPr lang="en-US" dirty="0"/>
              <a:t> - (Accumulated Depreciation)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br>
              <a:rPr lang="en-US" dirty="0"/>
            </a:br>
            <a:r>
              <a:rPr lang="en-US" i="1" dirty="0"/>
              <a:t>LIABILITIES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- Payroll Taxes</a:t>
            </a:r>
            <a:br>
              <a:rPr lang="en-US" dirty="0"/>
            </a:br>
            <a:r>
              <a:rPr lang="en-US" dirty="0"/>
              <a:t> - Loans</a:t>
            </a:r>
            <a:br>
              <a:rPr lang="en-US" dirty="0"/>
            </a:br>
            <a:endParaRPr lang="en-US" dirty="0"/>
          </a:p>
          <a:p>
            <a:br>
              <a:rPr lang="en-US" dirty="0"/>
            </a:br>
            <a:r>
              <a:rPr lang="en-US" i="1" dirty="0"/>
              <a:t>NET ASSETS:</a:t>
            </a:r>
            <a:br>
              <a:rPr lang="en-US" dirty="0"/>
            </a:br>
            <a:r>
              <a:rPr lang="en-US" dirty="0"/>
              <a:t> - Without Donor Restrictions</a:t>
            </a:r>
            <a:br>
              <a:rPr lang="en-US" dirty="0"/>
            </a:br>
            <a:r>
              <a:rPr lang="en-US" dirty="0"/>
              <a:t> - With Donor Restrictions</a:t>
            </a:r>
            <a:br>
              <a:rPr lang="en-US" dirty="0"/>
            </a:br>
            <a:r>
              <a:rPr lang="en-US" dirty="0"/>
              <a:t> - Year-to-Date Net Income (Loss)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Accrual Basis</a:t>
            </a:r>
          </a:p>
          <a:p>
            <a:r>
              <a:rPr lang="en-US" i="1" dirty="0"/>
              <a:t>ASSETS:</a:t>
            </a:r>
            <a:br>
              <a:rPr lang="en-US" dirty="0"/>
            </a:br>
            <a:r>
              <a:rPr lang="en-US" dirty="0"/>
              <a:t> - Cash and Investments</a:t>
            </a:r>
            <a:br>
              <a:rPr lang="en-US" dirty="0"/>
            </a:br>
            <a:r>
              <a:rPr lang="en-US" dirty="0"/>
              <a:t> - Receivables</a:t>
            </a:r>
            <a:br>
              <a:rPr lang="en-US" dirty="0"/>
            </a:br>
            <a:r>
              <a:rPr lang="en-US" dirty="0"/>
              <a:t> - Prepaid Expenses and Deposits</a:t>
            </a:r>
            <a:br>
              <a:rPr lang="en-US" dirty="0"/>
            </a:br>
            <a:r>
              <a:rPr lang="en-US" dirty="0"/>
              <a:t> - Equipment</a:t>
            </a:r>
            <a:br>
              <a:rPr lang="en-US" dirty="0"/>
            </a:br>
            <a:r>
              <a:rPr lang="en-US" dirty="0"/>
              <a:t> - (Accumulated Depreciation)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LIABILITIES:</a:t>
            </a:r>
            <a:br>
              <a:rPr lang="en-US" dirty="0"/>
            </a:br>
            <a:r>
              <a:rPr lang="en-US" dirty="0"/>
              <a:t> - Accounts Payable and Accrued Expenses</a:t>
            </a:r>
            <a:br>
              <a:rPr lang="en-US" dirty="0"/>
            </a:br>
            <a:r>
              <a:rPr lang="en-US" dirty="0"/>
              <a:t> - Unearned or Deferred Revenue</a:t>
            </a:r>
            <a:br>
              <a:rPr lang="en-US" dirty="0"/>
            </a:br>
            <a:r>
              <a:rPr lang="en-US" dirty="0"/>
              <a:t> - Loans</a:t>
            </a:r>
            <a:br>
              <a:rPr lang="en-US" dirty="0"/>
            </a:br>
            <a:endParaRPr lang="en-US" dirty="0"/>
          </a:p>
          <a:p>
            <a:r>
              <a:rPr lang="en-US" i="1" dirty="0"/>
              <a:t>NET ASSETS:</a:t>
            </a:r>
          </a:p>
          <a:p>
            <a:r>
              <a:rPr lang="en-US" dirty="0"/>
              <a:t> - Without Donor Restrictions</a:t>
            </a:r>
          </a:p>
          <a:p>
            <a:r>
              <a:rPr lang="en-US" dirty="0"/>
              <a:t> - With Donor Restrictions</a:t>
            </a:r>
          </a:p>
          <a:p>
            <a:r>
              <a:rPr lang="en-US" dirty="0"/>
              <a:t> - Year-to-Date Net income (Loss)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5E53B5-2DF5-3A45-9D99-DFC5914C9686}"/>
              </a:ext>
            </a:extLst>
          </p:cNvPr>
          <p:cNvCxnSpPr/>
          <p:nvPr/>
        </p:nvCxnSpPr>
        <p:spPr>
          <a:xfrm>
            <a:off x="548326" y="3618092"/>
            <a:ext cx="110953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37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E1268E-C0B9-A743-BDA9-D209AEAD2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981" y="1724517"/>
            <a:ext cx="4822027" cy="340134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55486901-AF73-8643-9BE2-0CFADE568D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8478" y="1032362"/>
            <a:ext cx="4818888" cy="47856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C86ED6F-B1F6-5749-9475-4659C83E4FC7}"/>
              </a:ext>
            </a:extLst>
          </p:cNvPr>
          <p:cNvSpPr txBox="1"/>
          <p:nvPr/>
        </p:nvSpPr>
        <p:spPr>
          <a:xfrm>
            <a:off x="1344706" y="286871"/>
            <a:ext cx="924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Cash Basis                                                                                   Accrual Basis</a:t>
            </a:r>
          </a:p>
        </p:txBody>
      </p:sp>
    </p:spTree>
    <p:extLst>
      <p:ext uri="{BB962C8B-B14F-4D97-AF65-F5344CB8AC3E}">
        <p14:creationId xmlns:p14="http://schemas.microsoft.com/office/powerpoint/2010/main" val="2582349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D85E2DFE-AB07-4207-9E57-73DECB7B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a typeface="+mj-lt"/>
                <a:cs typeface="+mj-lt"/>
              </a:rPr>
              <a:t>Statement of Activity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5529EE-BC23-3B4C-A6DA-1EB5B29FD7B4}"/>
              </a:ext>
            </a:extLst>
          </p:cNvPr>
          <p:cNvSpPr txBox="1"/>
          <p:nvPr/>
        </p:nvSpPr>
        <p:spPr>
          <a:xfrm>
            <a:off x="1295096" y="1410355"/>
            <a:ext cx="10236489" cy="544764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Revenues:</a:t>
            </a:r>
            <a:br>
              <a:rPr lang="en-US" dirty="0"/>
            </a:br>
            <a:r>
              <a:rPr lang="en-US" dirty="0"/>
              <a:t> - Contributed</a:t>
            </a:r>
          </a:p>
          <a:p>
            <a:r>
              <a:rPr lang="en-US" dirty="0"/>
              <a:t>     * </a:t>
            </a:r>
            <a:r>
              <a:rPr lang="en-US" i="1" dirty="0"/>
              <a:t>Without Donor Restrictions</a:t>
            </a:r>
          </a:p>
          <a:p>
            <a:r>
              <a:rPr lang="en-US" i="1" dirty="0"/>
              <a:t>     * With Donor Restrictions</a:t>
            </a:r>
            <a:br>
              <a:rPr lang="en-US" dirty="0"/>
            </a:br>
            <a:r>
              <a:rPr lang="en-US" dirty="0"/>
              <a:t> - Earned</a:t>
            </a:r>
          </a:p>
          <a:p>
            <a:r>
              <a:rPr lang="en-US" dirty="0"/>
              <a:t> - Fundraising Events</a:t>
            </a:r>
          </a:p>
          <a:p>
            <a:r>
              <a:rPr lang="en-US" dirty="0"/>
              <a:t> - Other</a:t>
            </a:r>
            <a:br>
              <a:rPr lang="en-US" dirty="0"/>
            </a:br>
            <a:r>
              <a:rPr lang="en-US" dirty="0"/>
              <a:t> - </a:t>
            </a:r>
            <a:r>
              <a:rPr lang="en-US" b="1" dirty="0"/>
              <a:t>Releases from Restrictions</a:t>
            </a:r>
          </a:p>
          <a:p>
            <a:endParaRPr lang="en-US" dirty="0"/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Expenses:</a:t>
            </a:r>
            <a:br>
              <a:rPr lang="en-US" dirty="0"/>
            </a:br>
            <a:r>
              <a:rPr lang="en-US" dirty="0"/>
              <a:t> - Natural</a:t>
            </a:r>
          </a:p>
          <a:p>
            <a:r>
              <a:rPr lang="en-US" dirty="0"/>
              <a:t> - Funding Source</a:t>
            </a:r>
            <a:br>
              <a:rPr lang="en-US" dirty="0"/>
            </a:br>
            <a:r>
              <a:rPr lang="en-US" dirty="0"/>
              <a:t> - Functional</a:t>
            </a:r>
            <a:br>
              <a:rPr lang="en-US" dirty="0"/>
            </a:br>
            <a:endParaRPr lang="en-US" dirty="0"/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Changes in Net Assets:</a:t>
            </a:r>
            <a:br>
              <a:rPr lang="en-US" dirty="0"/>
            </a:br>
            <a:r>
              <a:rPr lang="en-US" dirty="0"/>
              <a:t> - Without Donor Restrictions</a:t>
            </a:r>
            <a:br>
              <a:rPr lang="en-US" dirty="0"/>
            </a:br>
            <a:r>
              <a:rPr lang="en-US" dirty="0"/>
              <a:t> - With Donor Restrictions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Operating vs Non-operating</a:t>
            </a:r>
          </a:p>
          <a:p>
            <a:r>
              <a:rPr lang="en-US" b="1" dirty="0"/>
              <a:t>Related to the core business or mission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- Normal, recurring revenue streams</a:t>
            </a:r>
            <a:br>
              <a:rPr lang="en-US" dirty="0"/>
            </a:br>
            <a:r>
              <a:rPr lang="en-US" dirty="0"/>
              <a:t> - Personnel costs for management and program implementation</a:t>
            </a:r>
            <a:br>
              <a:rPr lang="en-US" dirty="0"/>
            </a:br>
            <a:r>
              <a:rPr lang="en-US" dirty="0"/>
              <a:t> - Facilities/Occupancy costs for staff and program space</a:t>
            </a:r>
            <a:br>
              <a:rPr lang="en-US" dirty="0"/>
            </a:br>
            <a:r>
              <a:rPr lang="en-US" dirty="0"/>
              <a:t> - Office and program supplies</a:t>
            </a:r>
          </a:p>
          <a:p>
            <a:r>
              <a:rPr lang="en-US" dirty="0"/>
              <a:t> - General business expenses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Not related to the core business or mission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- Investment portfolio activity</a:t>
            </a:r>
            <a:br>
              <a:rPr lang="en-US" dirty="0"/>
            </a:br>
            <a:r>
              <a:rPr lang="en-US" dirty="0"/>
              <a:t> - Costs of bond issues</a:t>
            </a:r>
            <a:br>
              <a:rPr lang="en-US" dirty="0"/>
            </a:br>
            <a:r>
              <a:rPr lang="en-US" dirty="0"/>
              <a:t> - Write-off of debt obligations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1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C86ED6F-B1F6-5749-9475-4659C83E4FC7}"/>
              </a:ext>
            </a:extLst>
          </p:cNvPr>
          <p:cNvSpPr txBox="1"/>
          <p:nvPr/>
        </p:nvSpPr>
        <p:spPr>
          <a:xfrm>
            <a:off x="886120" y="246021"/>
            <a:ext cx="924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Cash Basis                                                                  Accrual Basis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B39D5B-0E2A-6D40-9FD2-8FE477161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20" y="1611453"/>
            <a:ext cx="3932178" cy="31457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56C073-FA9C-804B-8575-6DE209F340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6306" y="615353"/>
            <a:ext cx="6765718" cy="609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36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6765</TotalTime>
  <Words>1064</Words>
  <Application>Microsoft Macintosh PowerPoint</Application>
  <PresentationFormat>Widescreen</PresentationFormat>
  <Paragraphs>168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Statement of Financial Position</vt:lpstr>
      <vt:lpstr>PowerPoint Presentation</vt:lpstr>
      <vt:lpstr>Statement of Activity</vt:lpstr>
      <vt:lpstr>PowerPoint Presentation</vt:lpstr>
      <vt:lpstr>Statement of Cash Flows</vt:lpstr>
      <vt:lpstr>PowerPoint Presentation</vt:lpstr>
      <vt:lpstr>Statement of Functional Expense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Gill</dc:creator>
  <cp:lastModifiedBy>BRENDA MALOTTKE</cp:lastModifiedBy>
  <cp:revision>808</cp:revision>
  <cp:lastPrinted>2021-09-14T13:59:36Z</cp:lastPrinted>
  <dcterms:created xsi:type="dcterms:W3CDTF">2020-06-16T15:52:14Z</dcterms:created>
  <dcterms:modified xsi:type="dcterms:W3CDTF">2021-09-14T14:57:43Z</dcterms:modified>
</cp:coreProperties>
</file>