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aleway"/>
      <p:regular r:id="rId20"/>
      <p:bold r:id="rId21"/>
      <p:italic r:id="rId22"/>
      <p:boldItalic r:id="rId23"/>
    </p:embeddedFont>
    <p:embeddedFont>
      <p:font typeface="Catamaran Thin"/>
      <p:regular r:id="rId24"/>
      <p:bold r:id="rId25"/>
    </p:embeddedFont>
    <p:embeddedFont>
      <p:font typeface="Helvetica Neue"/>
      <p:regular r:id="rId26"/>
      <p:bold r:id="rId27"/>
      <p:italic r:id="rId28"/>
      <p:boldItalic r:id="rId29"/>
    </p:embeddedFont>
    <p:embeddedFont>
      <p:font typeface="Sorts Mill Goudy"/>
      <p:regular r:id="rId30"/>
      <p: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regular.fntdata"/><Relationship Id="rId22" Type="http://schemas.openxmlformats.org/officeDocument/2006/relationships/font" Target="fonts/Raleway-italic.fntdata"/><Relationship Id="rId21" Type="http://schemas.openxmlformats.org/officeDocument/2006/relationships/font" Target="fonts/Raleway-bold.fntdata"/><Relationship Id="rId24" Type="http://schemas.openxmlformats.org/officeDocument/2006/relationships/font" Target="fonts/CatamaranThin-regular.fntdata"/><Relationship Id="rId23" Type="http://schemas.openxmlformats.org/officeDocument/2006/relationships/font" Target="fonts/Raleway-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regular.fntdata"/><Relationship Id="rId25" Type="http://schemas.openxmlformats.org/officeDocument/2006/relationships/font" Target="fonts/CatamaranThin-bold.fntdata"/><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rtsMillGoudy-italic.fntdata"/><Relationship Id="rId30" Type="http://schemas.openxmlformats.org/officeDocument/2006/relationships/font" Target="fonts/SortsMillGoudy-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85e25b827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85e25b827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74a166ae05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74a166ae05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96a336a9d5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96a336a9d5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220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b2f4d536a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b2f4d536a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96a336a9d5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96a336a9d5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220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85e25b827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85e25b827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96a336a9d5_0_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t/>
            </a:r>
            <a:endParaRPr>
              <a:solidFill>
                <a:schemeClr val="dk1"/>
              </a:solidFill>
            </a:endParaRPr>
          </a:p>
        </p:txBody>
      </p:sp>
      <p:sp>
        <p:nvSpPr>
          <p:cNvPr id="64" name="Google Shape;64;g96a336a9d5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db2f4d536a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db2f4d536a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6ef517464f_0_35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a:solidFill>
                <a:srgbClr val="FF0000"/>
              </a:solidFill>
            </a:endParaRPr>
          </a:p>
          <a:p>
            <a:pPr indent="0" lvl="0" marL="0" marR="0" rtl="0" algn="l">
              <a:lnSpc>
                <a:spcPct val="100000"/>
              </a:lnSpc>
              <a:spcBef>
                <a:spcPts val="0"/>
              </a:spcBef>
              <a:spcAft>
                <a:spcPts val="0"/>
              </a:spcAft>
              <a:buClr>
                <a:schemeClr val="dk1"/>
              </a:buClr>
              <a:buSzPts val="1100"/>
              <a:buFont typeface="Arial"/>
              <a:buNone/>
            </a:pPr>
            <a:r>
              <a:t/>
            </a:r>
            <a:endParaRPr>
              <a:solidFill>
                <a:srgbClr val="FF0000"/>
              </a:solidFill>
            </a:endParaRPr>
          </a:p>
        </p:txBody>
      </p:sp>
      <p:sp>
        <p:nvSpPr>
          <p:cNvPr id="80" name="Google Shape;80;g6ef517464f_0_3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85a0b591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85a0b591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db2f4d536a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db2f4d536a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db2f4d536a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db2f4d536a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6ef517464f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6ef517464f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6ef517464f_0_53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t/>
            </a:r>
            <a:endParaRPr sz="1250"/>
          </a:p>
        </p:txBody>
      </p:sp>
      <p:sp>
        <p:nvSpPr>
          <p:cNvPr id="146" name="Google Shape;146;g6ef517464f_0_5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855263" y="477844"/>
            <a:ext cx="7406400" cy="10173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accent1"/>
              </a:buClr>
              <a:buSzPts val="1100"/>
              <a:buFont typeface="Calibri"/>
              <a:buNone/>
              <a:defRPr b="0" i="0" sz="33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857250" y="1543050"/>
            <a:ext cx="7404600" cy="30291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90000"/>
              </a:lnSpc>
              <a:spcBef>
                <a:spcPts val="1100"/>
              </a:spcBef>
              <a:spcAft>
                <a:spcPts val="0"/>
              </a:spcAft>
              <a:buClr>
                <a:schemeClr val="accent1"/>
              </a:buClr>
              <a:buSzPts val="1300"/>
              <a:buFont typeface="Calibri"/>
              <a:buChar char="•"/>
              <a:defRPr b="0" i="0" sz="1700" u="none" cap="none" strike="noStrike">
                <a:solidFill>
                  <a:schemeClr val="accent1"/>
                </a:solidFill>
                <a:latin typeface="Calibri"/>
                <a:ea typeface="Calibri"/>
                <a:cs typeface="Calibri"/>
                <a:sym typeface="Calibri"/>
              </a:defRPr>
            </a:lvl1pPr>
            <a:lvl2pPr indent="-304800" lvl="1" marL="914400" marR="0" rtl="0" algn="l">
              <a:lnSpc>
                <a:spcPct val="90000"/>
              </a:lnSpc>
              <a:spcBef>
                <a:spcPts val="200"/>
              </a:spcBef>
              <a:spcAft>
                <a:spcPts val="0"/>
              </a:spcAft>
              <a:buClr>
                <a:schemeClr val="accent1"/>
              </a:buClr>
              <a:buSzPts val="1200"/>
              <a:buFont typeface="Calibri"/>
              <a:buChar char="•"/>
              <a:defRPr b="0" i="0" sz="1500" u="none" cap="none" strike="noStrike">
                <a:solidFill>
                  <a:schemeClr val="accent1"/>
                </a:solidFill>
                <a:latin typeface="Calibri"/>
                <a:ea typeface="Calibri"/>
                <a:cs typeface="Calibri"/>
                <a:sym typeface="Calibri"/>
              </a:defRPr>
            </a:lvl2pPr>
            <a:lvl3pPr indent="-298450" lvl="2" marL="1371600" marR="0" rtl="0" algn="l">
              <a:lnSpc>
                <a:spcPct val="90000"/>
              </a:lnSpc>
              <a:spcBef>
                <a:spcPts val="300"/>
              </a:spcBef>
              <a:spcAft>
                <a:spcPts val="0"/>
              </a:spcAft>
              <a:buClr>
                <a:schemeClr val="accent1"/>
              </a:buClr>
              <a:buSzPts val="1100"/>
              <a:buFont typeface="Calibri"/>
              <a:buChar char="•"/>
              <a:defRPr b="0" i="0" sz="1400" u="none" cap="none" strike="noStrike">
                <a:solidFill>
                  <a:schemeClr val="accent1"/>
                </a:solidFill>
                <a:latin typeface="Calibri"/>
                <a:ea typeface="Calibri"/>
                <a:cs typeface="Calibri"/>
                <a:sym typeface="Calibri"/>
              </a:defRPr>
            </a:lvl3pPr>
            <a:lvl4pPr indent="-292100" lvl="3" marL="1828800" marR="0" rtl="0" algn="l">
              <a:lnSpc>
                <a:spcPct val="90000"/>
              </a:lnSpc>
              <a:spcBef>
                <a:spcPts val="300"/>
              </a:spcBef>
              <a:spcAft>
                <a:spcPts val="0"/>
              </a:spcAft>
              <a:buClr>
                <a:schemeClr val="accent1"/>
              </a:buClr>
              <a:buSzPts val="1000"/>
              <a:buFont typeface="Calibri"/>
              <a:buChar char="•"/>
              <a:defRPr b="0" i="0" sz="1200" u="none" cap="none" strike="noStrike">
                <a:solidFill>
                  <a:schemeClr val="accent1"/>
                </a:solidFill>
                <a:latin typeface="Calibri"/>
                <a:ea typeface="Calibri"/>
                <a:cs typeface="Calibri"/>
                <a:sym typeface="Calibri"/>
              </a:defRPr>
            </a:lvl4pPr>
            <a:lvl5pPr indent="-292100" lvl="4" marL="2286000" marR="0" rtl="0" algn="l">
              <a:lnSpc>
                <a:spcPct val="90000"/>
              </a:lnSpc>
              <a:spcBef>
                <a:spcPts val="300"/>
              </a:spcBef>
              <a:spcAft>
                <a:spcPts val="0"/>
              </a:spcAft>
              <a:buClr>
                <a:schemeClr val="accent1"/>
              </a:buClr>
              <a:buSzPts val="1000"/>
              <a:buFont typeface="Calibri"/>
              <a:buChar char="•"/>
              <a:defRPr b="0" i="0" sz="1200" u="none" cap="none" strike="noStrike">
                <a:solidFill>
                  <a:schemeClr val="accent1"/>
                </a:solidFill>
                <a:latin typeface="Calibri"/>
                <a:ea typeface="Calibri"/>
                <a:cs typeface="Calibri"/>
                <a:sym typeface="Calibri"/>
              </a:defRPr>
            </a:lvl5pPr>
            <a:lvl6pPr indent="-292100" lvl="5" marL="2743200" marR="0" rtl="0" algn="l">
              <a:lnSpc>
                <a:spcPct val="90000"/>
              </a:lnSpc>
              <a:spcBef>
                <a:spcPts val="300"/>
              </a:spcBef>
              <a:spcAft>
                <a:spcPts val="0"/>
              </a:spcAft>
              <a:buClr>
                <a:schemeClr val="accent1"/>
              </a:buClr>
              <a:buSzPts val="1000"/>
              <a:buFont typeface="Calibri"/>
              <a:buChar char="•"/>
              <a:defRPr b="0" i="0" sz="1200" u="none" cap="none" strike="noStrike">
                <a:solidFill>
                  <a:schemeClr val="accent1"/>
                </a:solidFill>
                <a:latin typeface="Calibri"/>
                <a:ea typeface="Calibri"/>
                <a:cs typeface="Calibri"/>
                <a:sym typeface="Calibri"/>
              </a:defRPr>
            </a:lvl6pPr>
            <a:lvl7pPr indent="-292100" lvl="6" marL="3200400" marR="0" rtl="0" algn="l">
              <a:lnSpc>
                <a:spcPct val="90000"/>
              </a:lnSpc>
              <a:spcBef>
                <a:spcPts val="300"/>
              </a:spcBef>
              <a:spcAft>
                <a:spcPts val="0"/>
              </a:spcAft>
              <a:buClr>
                <a:schemeClr val="accent1"/>
              </a:buClr>
              <a:buSzPts val="1000"/>
              <a:buFont typeface="Calibri"/>
              <a:buChar char="•"/>
              <a:defRPr b="0" i="0" sz="1200" u="none" cap="none" strike="noStrike">
                <a:solidFill>
                  <a:schemeClr val="accent1"/>
                </a:solidFill>
                <a:latin typeface="Calibri"/>
                <a:ea typeface="Calibri"/>
                <a:cs typeface="Calibri"/>
                <a:sym typeface="Calibri"/>
              </a:defRPr>
            </a:lvl7pPr>
            <a:lvl8pPr indent="-292100" lvl="7" marL="3657600" marR="0" rtl="0" algn="l">
              <a:lnSpc>
                <a:spcPct val="90000"/>
              </a:lnSpc>
              <a:spcBef>
                <a:spcPts val="300"/>
              </a:spcBef>
              <a:spcAft>
                <a:spcPts val="0"/>
              </a:spcAft>
              <a:buClr>
                <a:schemeClr val="accent1"/>
              </a:buClr>
              <a:buSzPts val="1000"/>
              <a:buFont typeface="Calibri"/>
              <a:buChar char="•"/>
              <a:defRPr b="0" i="0" sz="1200" u="none" cap="none" strike="noStrike">
                <a:solidFill>
                  <a:schemeClr val="accent1"/>
                </a:solidFill>
                <a:latin typeface="Calibri"/>
                <a:ea typeface="Calibri"/>
                <a:cs typeface="Calibri"/>
                <a:sym typeface="Calibri"/>
              </a:defRPr>
            </a:lvl8pPr>
            <a:lvl9pPr indent="-292100" lvl="8" marL="4114800" marR="0" rtl="0" algn="l">
              <a:lnSpc>
                <a:spcPct val="90000"/>
              </a:lnSpc>
              <a:spcBef>
                <a:spcPts val="300"/>
              </a:spcBef>
              <a:spcAft>
                <a:spcPts val="300"/>
              </a:spcAft>
              <a:buClr>
                <a:schemeClr val="accent1"/>
              </a:buClr>
              <a:buSzPts val="1000"/>
              <a:buFont typeface="Calibri"/>
              <a:buChar char="•"/>
              <a:defRPr b="0" i="0" sz="1200" u="none" cap="none" strike="noStrike">
                <a:solidFill>
                  <a:schemeClr val="accent1"/>
                </a:solidFill>
                <a:latin typeface="Calibri"/>
                <a:ea typeface="Calibri"/>
                <a:cs typeface="Calibri"/>
                <a:sym typeface="Calibri"/>
              </a:defRPr>
            </a:lvl9pPr>
          </a:lstStyle>
          <a:p/>
        </p:txBody>
      </p:sp>
      <p:sp>
        <p:nvSpPr>
          <p:cNvPr id="53" name="Google Shape;53;p13"/>
          <p:cNvSpPr txBox="1"/>
          <p:nvPr>
            <p:ph idx="10" type="dt"/>
          </p:nvPr>
        </p:nvSpPr>
        <p:spPr>
          <a:xfrm>
            <a:off x="857247" y="4667871"/>
            <a:ext cx="17469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1"/>
              </a:buClr>
              <a:buSzPts val="1100"/>
              <a:buFont typeface="Calibri"/>
              <a:buNone/>
              <a:defRPr b="0" i="0" sz="9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2961861" y="4667871"/>
            <a:ext cx="35385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1"/>
              </a:buClr>
              <a:buSzPts val="1100"/>
              <a:buFont typeface="Calibri"/>
              <a:buNone/>
              <a:defRPr b="0" i="0" sz="9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997147" y="4667871"/>
            <a:ext cx="12795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900"/>
              <a:buFont typeface="Calibri"/>
              <a:buNone/>
              <a:defRPr b="0" i="0" sz="900" u="none" cap="none" strike="noStrike">
                <a:solidFill>
                  <a:schemeClr val="accent1"/>
                </a:solidFill>
                <a:latin typeface="Calibri"/>
                <a:ea typeface="Calibri"/>
                <a:cs typeface="Calibri"/>
                <a:sym typeface="Calibri"/>
              </a:defRPr>
            </a:lvl1pPr>
            <a:lvl2pPr indent="0" lvl="1" marL="0" marR="0" rtl="0" algn="r">
              <a:lnSpc>
                <a:spcPct val="100000"/>
              </a:lnSpc>
              <a:spcBef>
                <a:spcPts val="0"/>
              </a:spcBef>
              <a:spcAft>
                <a:spcPts val="0"/>
              </a:spcAft>
              <a:buClr>
                <a:schemeClr val="accent1"/>
              </a:buClr>
              <a:buSzPts val="900"/>
              <a:buFont typeface="Calibri"/>
              <a:buNone/>
              <a:defRPr b="0" i="0" sz="900" u="none" cap="none" strike="noStrike">
                <a:solidFill>
                  <a:schemeClr val="accent1"/>
                </a:solidFill>
                <a:latin typeface="Calibri"/>
                <a:ea typeface="Calibri"/>
                <a:cs typeface="Calibri"/>
                <a:sym typeface="Calibri"/>
              </a:defRPr>
            </a:lvl2pPr>
            <a:lvl3pPr indent="0" lvl="2" marL="0" marR="0" rtl="0" algn="r">
              <a:lnSpc>
                <a:spcPct val="100000"/>
              </a:lnSpc>
              <a:spcBef>
                <a:spcPts val="0"/>
              </a:spcBef>
              <a:spcAft>
                <a:spcPts val="0"/>
              </a:spcAft>
              <a:buClr>
                <a:schemeClr val="accent1"/>
              </a:buClr>
              <a:buSzPts val="900"/>
              <a:buFont typeface="Calibri"/>
              <a:buNone/>
              <a:defRPr b="0" i="0" sz="900" u="none" cap="none" strike="noStrike">
                <a:solidFill>
                  <a:schemeClr val="accent1"/>
                </a:solidFill>
                <a:latin typeface="Calibri"/>
                <a:ea typeface="Calibri"/>
                <a:cs typeface="Calibri"/>
                <a:sym typeface="Calibri"/>
              </a:defRPr>
            </a:lvl3pPr>
            <a:lvl4pPr indent="0" lvl="3" marL="0" marR="0" rtl="0" algn="r">
              <a:lnSpc>
                <a:spcPct val="100000"/>
              </a:lnSpc>
              <a:spcBef>
                <a:spcPts val="0"/>
              </a:spcBef>
              <a:spcAft>
                <a:spcPts val="0"/>
              </a:spcAft>
              <a:buClr>
                <a:schemeClr val="accent1"/>
              </a:buClr>
              <a:buSzPts val="900"/>
              <a:buFont typeface="Calibri"/>
              <a:buNone/>
              <a:defRPr b="0" i="0" sz="900" u="none" cap="none" strike="noStrike">
                <a:solidFill>
                  <a:schemeClr val="accent1"/>
                </a:solidFill>
                <a:latin typeface="Calibri"/>
                <a:ea typeface="Calibri"/>
                <a:cs typeface="Calibri"/>
                <a:sym typeface="Calibri"/>
              </a:defRPr>
            </a:lvl4pPr>
            <a:lvl5pPr indent="0" lvl="4" marL="0" marR="0" rtl="0" algn="r">
              <a:lnSpc>
                <a:spcPct val="100000"/>
              </a:lnSpc>
              <a:spcBef>
                <a:spcPts val="0"/>
              </a:spcBef>
              <a:spcAft>
                <a:spcPts val="0"/>
              </a:spcAft>
              <a:buClr>
                <a:schemeClr val="accent1"/>
              </a:buClr>
              <a:buSzPts val="900"/>
              <a:buFont typeface="Calibri"/>
              <a:buNone/>
              <a:defRPr b="0" i="0" sz="900" u="none" cap="none" strike="noStrike">
                <a:solidFill>
                  <a:schemeClr val="accent1"/>
                </a:solidFill>
                <a:latin typeface="Calibri"/>
                <a:ea typeface="Calibri"/>
                <a:cs typeface="Calibri"/>
                <a:sym typeface="Calibri"/>
              </a:defRPr>
            </a:lvl5pPr>
            <a:lvl6pPr indent="0" lvl="5" marL="0" marR="0" rtl="0" algn="r">
              <a:lnSpc>
                <a:spcPct val="100000"/>
              </a:lnSpc>
              <a:spcBef>
                <a:spcPts val="0"/>
              </a:spcBef>
              <a:spcAft>
                <a:spcPts val="0"/>
              </a:spcAft>
              <a:buClr>
                <a:schemeClr val="accent1"/>
              </a:buClr>
              <a:buSzPts val="900"/>
              <a:buFont typeface="Calibri"/>
              <a:buNone/>
              <a:defRPr b="0" i="0" sz="900" u="none" cap="none" strike="noStrike">
                <a:solidFill>
                  <a:schemeClr val="accent1"/>
                </a:solidFill>
                <a:latin typeface="Calibri"/>
                <a:ea typeface="Calibri"/>
                <a:cs typeface="Calibri"/>
                <a:sym typeface="Calibri"/>
              </a:defRPr>
            </a:lvl6pPr>
            <a:lvl7pPr indent="0" lvl="6" marL="0" marR="0" rtl="0" algn="r">
              <a:lnSpc>
                <a:spcPct val="100000"/>
              </a:lnSpc>
              <a:spcBef>
                <a:spcPts val="0"/>
              </a:spcBef>
              <a:spcAft>
                <a:spcPts val="0"/>
              </a:spcAft>
              <a:buClr>
                <a:schemeClr val="accent1"/>
              </a:buClr>
              <a:buSzPts val="900"/>
              <a:buFont typeface="Calibri"/>
              <a:buNone/>
              <a:defRPr b="0" i="0" sz="900" u="none" cap="none" strike="noStrike">
                <a:solidFill>
                  <a:schemeClr val="accent1"/>
                </a:solidFill>
                <a:latin typeface="Calibri"/>
                <a:ea typeface="Calibri"/>
                <a:cs typeface="Calibri"/>
                <a:sym typeface="Calibri"/>
              </a:defRPr>
            </a:lvl7pPr>
            <a:lvl8pPr indent="0" lvl="7" marL="0" marR="0" rtl="0" algn="r">
              <a:lnSpc>
                <a:spcPct val="100000"/>
              </a:lnSpc>
              <a:spcBef>
                <a:spcPts val="0"/>
              </a:spcBef>
              <a:spcAft>
                <a:spcPts val="0"/>
              </a:spcAft>
              <a:buClr>
                <a:schemeClr val="accent1"/>
              </a:buClr>
              <a:buSzPts val="900"/>
              <a:buFont typeface="Calibri"/>
              <a:buNone/>
              <a:defRPr b="0" i="0" sz="900" u="none" cap="none" strike="noStrike">
                <a:solidFill>
                  <a:schemeClr val="accent1"/>
                </a:solidFill>
                <a:latin typeface="Calibri"/>
                <a:ea typeface="Calibri"/>
                <a:cs typeface="Calibri"/>
                <a:sym typeface="Calibri"/>
              </a:defRPr>
            </a:lvl8pPr>
            <a:lvl9pPr indent="0" lvl="8" marL="0" marR="0" rtl="0" algn="r">
              <a:lnSpc>
                <a:spcPct val="100000"/>
              </a:lnSpc>
              <a:spcBef>
                <a:spcPts val="0"/>
              </a:spcBef>
              <a:spcAft>
                <a:spcPts val="0"/>
              </a:spcAft>
              <a:buClr>
                <a:schemeClr val="accent1"/>
              </a:buClr>
              <a:buSzPts val="900"/>
              <a:buFont typeface="Calibri"/>
              <a:buNone/>
              <a:defRPr b="0" i="0" sz="900" u="none" cap="none" strike="noStrike">
                <a:solidFill>
                  <a:schemeClr val="accen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hyperlink" Target="https://mocofoodcouncil.org/wp-content/uploads/2020/05/Flow-chart-english.pdf" TargetMode="External"/><Relationship Id="rId6"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s://moco.unqork.io/?locale=en#/display/5f723ef6a0834e025412888a" TargetMode="External"/><Relationship Id="rId4" Type="http://schemas.openxmlformats.org/officeDocument/2006/relationships/hyperlink" Target="https://montgomerycountymd.gov/covid19/get-help/food.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hyperlink" Target="https://mocofoodcouncil.org/food-assistance-resource-map/" TargetMode="External"/><Relationship Id="rId4" Type="http://schemas.openxmlformats.org/officeDocument/2006/relationships/hyperlink" Target="https://mocofoodcouncil.org/food-assistance-referral-guide/" TargetMode="External"/><Relationship Id="rId5" Type="http://schemas.openxmlformats.org/officeDocument/2006/relationships/hyperlink" Target="https://montgomerycountymd.gov/covid19/get-help/food.html" TargetMode="External"/><Relationship Id="rId6" Type="http://schemas.openxmlformats.org/officeDocument/2006/relationships/hyperlink" Target="mailto:susan@mocofoodcouncil.org" TargetMode="External"/><Relationship Id="rId7" Type="http://schemas.openxmlformats.org/officeDocument/2006/relationships/hyperlink" Target="https://mocofoodcouncil.org/covid-19-local-food-system-resource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mocofoodcouncil.org/food-security/#unique-identifier1" TargetMode="Externa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2.jpg"/><Relationship Id="rId7" Type="http://schemas.openxmlformats.org/officeDocument/2006/relationships/image" Target="../media/image8.jp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1" Type="http://schemas.openxmlformats.org/officeDocument/2006/relationships/hyperlink" Target="https://www.montgomeryschoolsmd.org/coronavirus/meals/" TargetMode="External"/><Relationship Id="rId10" Type="http://schemas.openxmlformats.org/officeDocument/2006/relationships/hyperlink" Target="https://www.fns.usda.gov/wic" TargetMode="External"/><Relationship Id="rId13" Type="http://schemas.openxmlformats.org/officeDocument/2006/relationships/image" Target="../media/image16.png"/><Relationship Id="rId12" Type="http://schemas.openxmlformats.org/officeDocument/2006/relationships/hyperlink" Target="https://www.montgomerycountymd.gov/rec/activitiesandprograms/seniors/nutrition.html#:~:text=Montgomery%20County%20offers%20a%20hot,nearest%20you%20for%20more%20information." TargetMode="External"/><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hyperlink" Target="https://www.fns.usda.gov/snap/supplemental-nutrition-assistance-program" TargetMode="External"/><Relationship Id="rId9" Type="http://schemas.openxmlformats.org/officeDocument/2006/relationships/hyperlink" Target="https://dhs.maryland.gov/p-ebt/" TargetMode="External"/><Relationship Id="rId5" Type="http://schemas.openxmlformats.org/officeDocument/2006/relationships/hyperlink" Target="https://dhs.maryland.gov/food-supplement-program/applying-for-the-food-supplement-program/" TargetMode="External"/><Relationship Id="rId6" Type="http://schemas.openxmlformats.org/officeDocument/2006/relationships/hyperlink" Target="https://www.montgomeryschoolsmd.org/departments/food-and-nutrition/meal-payments/#FARMS" TargetMode="External"/><Relationship Id="rId7" Type="http://schemas.openxmlformats.org/officeDocument/2006/relationships/hyperlink" Target="https://www.montgomeryschoolsmd.org/departments/food-and-nutrition/meal-payments/#FARMS" TargetMode="External"/><Relationship Id="rId8" Type="http://schemas.openxmlformats.org/officeDocument/2006/relationships/hyperlink" Target="https://dhs.maryland.gov/p-eb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0" Type="http://schemas.openxmlformats.org/officeDocument/2006/relationships/hyperlink" Target="https://aging.maryland.gov/accesspoint/Pages/Senior-Farmers-Market-Nutrition-Program.aspx" TargetMode="External"/><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hyperlink" Target="https://www.fns.usda.gov/wic" TargetMode="External"/><Relationship Id="rId9" Type="http://schemas.openxmlformats.org/officeDocument/2006/relationships/hyperlink" Target="https://www.montgomerycountymd.gov/rec/activitiesandprograms/seniors/nutrition.html#:~:text=Montgomery%20County%20offers%20a%20hot,nearest%20you%20for%20more%20information." TargetMode="External"/><Relationship Id="rId5" Type="http://schemas.openxmlformats.org/officeDocument/2006/relationships/hyperlink" Target="https://phpa.health.maryland.gov/wic/Pages/Home.aspx" TargetMode="External"/><Relationship Id="rId6" Type="http://schemas.openxmlformats.org/officeDocument/2006/relationships/hyperlink" Target="https://www.montgomeryschoolsmd.org/reopening/meals/" TargetMode="External"/><Relationship Id="rId7" Type="http://schemas.openxmlformats.org/officeDocument/2006/relationships/hyperlink" Target="https://www.montgomeryschoolsmd.org/reopening/meals/" TargetMode="External"/><Relationship Id="rId8" Type="http://schemas.openxmlformats.org/officeDocument/2006/relationships/hyperlink" Target="https://www.montgomeryschoolsmd.org/reopening/meal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hyperlink" Target="https://www.montgomerycountymd.gov/covid19/get-help/food.html#meal-delivery" TargetMode="External"/><Relationship Id="rId9" Type="http://schemas.openxmlformats.org/officeDocument/2006/relationships/image" Target="../media/image15.png"/><Relationship Id="rId5" Type="http://schemas.openxmlformats.org/officeDocument/2006/relationships/hyperlink" Target="https://marylandfma.org/food/where-to-buy-local-while-social-distancing-on-farm-pickups-and-more/" TargetMode="External"/><Relationship Id="rId6" Type="http://schemas.openxmlformats.org/officeDocument/2006/relationships/hyperlink" Target="https://www.montgomerycountymd.gov/covid19/get-help/food.html" TargetMode="External"/><Relationship Id="rId7" Type="http://schemas.openxmlformats.org/officeDocument/2006/relationships/hyperlink" Target="https://www.montgomerycountymd.gov/covid19/get-help/food.html" TargetMode="External"/><Relationship Id="rId8" Type="http://schemas.openxmlformats.org/officeDocument/2006/relationships/hyperlink" Target="https://www.montgomerycountymd.gov/covid19/get-help/food.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hyperlink" Target="https://mocofoodcouncil.org/food-assistance-resource-map/" TargetMode="External"/><Relationship Id="rId4" Type="http://schemas.openxmlformats.org/officeDocument/2006/relationships/image" Target="../media/image5.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descr="MocoLogo2_2015.png" id="60" name="Google Shape;60;p14"/>
          <p:cNvPicPr preferRelativeResize="0"/>
          <p:nvPr/>
        </p:nvPicPr>
        <p:blipFill>
          <a:blip r:embed="rId3">
            <a:alphaModFix/>
          </a:blip>
          <a:stretch>
            <a:fillRect/>
          </a:stretch>
        </p:blipFill>
        <p:spPr>
          <a:xfrm>
            <a:off x="2744050" y="225125"/>
            <a:ext cx="3772723" cy="2499025"/>
          </a:xfrm>
          <a:prstGeom prst="rect">
            <a:avLst/>
          </a:prstGeom>
          <a:noFill/>
          <a:ln>
            <a:noFill/>
          </a:ln>
        </p:spPr>
      </p:pic>
      <p:sp>
        <p:nvSpPr>
          <p:cNvPr id="61" name="Google Shape;61;p14"/>
          <p:cNvSpPr txBox="1"/>
          <p:nvPr/>
        </p:nvSpPr>
        <p:spPr>
          <a:xfrm>
            <a:off x="805350" y="3092350"/>
            <a:ext cx="7533300" cy="2499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1100"/>
              <a:buFont typeface="Arial"/>
              <a:buNone/>
            </a:pPr>
            <a:r>
              <a:rPr lang="en" sz="3300">
                <a:solidFill>
                  <a:srgbClr val="434343"/>
                </a:solidFill>
                <a:latin typeface="Sorts Mill Goudy"/>
                <a:ea typeface="Sorts Mill Goudy"/>
                <a:cs typeface="Sorts Mill Goudy"/>
                <a:sym typeface="Sorts Mill Goudy"/>
              </a:rPr>
              <a:t>Food Assistance Resources in Montgomery County</a:t>
            </a:r>
            <a:endParaRPr b="1" sz="3000">
              <a:solidFill>
                <a:srgbClr val="434343"/>
              </a:solidFill>
              <a:latin typeface="Sorts Mill Goudy"/>
              <a:ea typeface="Sorts Mill Goudy"/>
              <a:cs typeface="Sorts Mill Goudy"/>
              <a:sym typeface="Sorts Mill Goudy"/>
            </a:endParaRPr>
          </a:p>
          <a:p>
            <a:pPr indent="0" lvl="0" marL="0" rtl="0" algn="ctr">
              <a:spcBef>
                <a:spcPts val="0"/>
              </a:spcBef>
              <a:spcAft>
                <a:spcPts val="0"/>
              </a:spcAft>
              <a:buNone/>
            </a:pPr>
            <a:r>
              <a:rPr lang="en" sz="2400">
                <a:latin typeface="Sorts Mill Goudy"/>
                <a:ea typeface="Sorts Mill Goudy"/>
                <a:cs typeface="Sorts Mill Goudy"/>
                <a:sym typeface="Sorts Mill Goudy"/>
              </a:rPr>
              <a:t>May 19th, 2021</a:t>
            </a:r>
            <a:endParaRPr sz="1900">
              <a:latin typeface="Sorts Mill Goudy"/>
              <a:ea typeface="Sorts Mill Goudy"/>
              <a:cs typeface="Sorts Mill Goudy"/>
              <a:sym typeface="Sorts Mill Goud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MocoLogo2_2015 (1).png" id="158" name="Google Shape;158;p23"/>
          <p:cNvPicPr preferRelativeResize="0"/>
          <p:nvPr/>
        </p:nvPicPr>
        <p:blipFill rotWithShape="1">
          <a:blip r:embed="rId3">
            <a:alphaModFix/>
          </a:blip>
          <a:srcRect b="0" l="0" r="0" t="0"/>
          <a:stretch/>
        </p:blipFill>
        <p:spPr>
          <a:xfrm>
            <a:off x="8050567" y="4394934"/>
            <a:ext cx="1033916" cy="688188"/>
          </a:xfrm>
          <a:prstGeom prst="rect">
            <a:avLst/>
          </a:prstGeom>
          <a:noFill/>
          <a:ln>
            <a:noFill/>
          </a:ln>
        </p:spPr>
      </p:pic>
      <p:sp>
        <p:nvSpPr>
          <p:cNvPr id="159" name="Google Shape;159;p23"/>
          <p:cNvSpPr txBox="1"/>
          <p:nvPr/>
        </p:nvSpPr>
        <p:spPr>
          <a:xfrm>
            <a:off x="454900" y="4505175"/>
            <a:ext cx="6582300" cy="4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23"/>
          <p:cNvPicPr preferRelativeResize="0"/>
          <p:nvPr/>
        </p:nvPicPr>
        <p:blipFill>
          <a:blip r:embed="rId4">
            <a:alphaModFix/>
          </a:blip>
          <a:stretch>
            <a:fillRect/>
          </a:stretch>
        </p:blipFill>
        <p:spPr>
          <a:xfrm>
            <a:off x="4379925" y="980100"/>
            <a:ext cx="2907900" cy="3525075"/>
          </a:xfrm>
          <a:prstGeom prst="rect">
            <a:avLst/>
          </a:prstGeom>
          <a:noFill/>
          <a:ln>
            <a:noFill/>
          </a:ln>
        </p:spPr>
      </p:pic>
      <p:sp>
        <p:nvSpPr>
          <p:cNvPr id="161" name="Google Shape;161;p23"/>
          <p:cNvSpPr txBox="1"/>
          <p:nvPr/>
        </p:nvSpPr>
        <p:spPr>
          <a:xfrm>
            <a:off x="83575" y="4505175"/>
            <a:ext cx="6807000" cy="3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https://mocofoodcouncil.org/wp-content/uploads/2020/05/Flow-chart-english.pdf</a:t>
            </a:r>
            <a:r>
              <a:rPr lang="en"/>
              <a:t> </a:t>
            </a:r>
            <a:endParaRPr/>
          </a:p>
        </p:txBody>
      </p:sp>
      <p:pic>
        <p:nvPicPr>
          <p:cNvPr id="162" name="Google Shape;162;p23"/>
          <p:cNvPicPr preferRelativeResize="0"/>
          <p:nvPr/>
        </p:nvPicPr>
        <p:blipFill>
          <a:blip r:embed="rId6">
            <a:alphaModFix/>
          </a:blip>
          <a:stretch>
            <a:fillRect/>
          </a:stretch>
        </p:blipFill>
        <p:spPr>
          <a:xfrm>
            <a:off x="756975" y="1132500"/>
            <a:ext cx="2440817" cy="3220275"/>
          </a:xfrm>
          <a:prstGeom prst="rect">
            <a:avLst/>
          </a:prstGeom>
          <a:noFill/>
          <a:ln>
            <a:noFill/>
          </a:ln>
        </p:spPr>
      </p:pic>
      <p:sp>
        <p:nvSpPr>
          <p:cNvPr id="163" name="Google Shape;163;p23"/>
          <p:cNvSpPr txBox="1"/>
          <p:nvPr>
            <p:ph idx="12" type="sldNum"/>
          </p:nvPr>
        </p:nvSpPr>
        <p:spPr>
          <a:xfrm>
            <a:off x="6997147" y="4667871"/>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accent1"/>
              </a:buClr>
              <a:buSzPts val="900"/>
              <a:buFont typeface="Calibri"/>
              <a:buNone/>
            </a:pPr>
            <a:fld id="{00000000-1234-1234-1234-123412341234}" type="slidenum">
              <a:rPr lang="en"/>
              <a:t>‹#›</a:t>
            </a:fld>
            <a:endParaRPr/>
          </a:p>
        </p:txBody>
      </p:sp>
      <p:sp>
        <p:nvSpPr>
          <p:cNvPr id="164" name="Google Shape;164;p23"/>
          <p:cNvSpPr/>
          <p:nvPr/>
        </p:nvSpPr>
        <p:spPr>
          <a:xfrm>
            <a:off x="-42000" y="0"/>
            <a:ext cx="9310800" cy="773400"/>
          </a:xfrm>
          <a:prstGeom prst="rect">
            <a:avLst/>
          </a:prstGeom>
          <a:solidFill>
            <a:srgbClr val="2879A2">
              <a:alpha val="826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3"/>
          <p:cNvSpPr txBox="1"/>
          <p:nvPr/>
        </p:nvSpPr>
        <p:spPr>
          <a:xfrm>
            <a:off x="1629025" y="95700"/>
            <a:ext cx="8522100" cy="7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chemeClr val="lt1"/>
                </a:solidFill>
                <a:latin typeface="Raleway"/>
                <a:ea typeface="Raleway"/>
                <a:cs typeface="Raleway"/>
                <a:sym typeface="Raleway"/>
              </a:rPr>
              <a:t>Food Assistance Referral Tool</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idx="1" type="body"/>
          </p:nvPr>
        </p:nvSpPr>
        <p:spPr>
          <a:xfrm>
            <a:off x="857250" y="1543050"/>
            <a:ext cx="7404600" cy="3029100"/>
          </a:xfrm>
          <a:prstGeom prst="rect">
            <a:avLst/>
          </a:prstGeom>
        </p:spPr>
        <p:txBody>
          <a:bodyPr anchorCtr="0" anchor="t" bIns="91425" lIns="91425" spcFirstLastPara="1" rIns="91425" wrap="square" tIns="91425">
            <a:noAutofit/>
          </a:bodyPr>
          <a:lstStyle/>
          <a:p>
            <a:pPr indent="-400050" lvl="0" marL="457200" rtl="0" algn="l">
              <a:lnSpc>
                <a:spcPct val="107916"/>
              </a:lnSpc>
              <a:spcBef>
                <a:spcPts val="0"/>
              </a:spcBef>
              <a:spcAft>
                <a:spcPts val="0"/>
              </a:spcAft>
              <a:buClr>
                <a:schemeClr val="dk1"/>
              </a:buClr>
              <a:buSzPts val="2700"/>
              <a:buFont typeface="Helvetica Neue"/>
              <a:buChar char="•"/>
            </a:pPr>
            <a:r>
              <a:rPr lang="en" sz="2700" u="sng">
                <a:solidFill>
                  <a:schemeClr val="hlink"/>
                </a:solidFill>
                <a:latin typeface="Helvetica Neue"/>
                <a:ea typeface="Helvetica Neue"/>
                <a:cs typeface="Helvetica Neue"/>
                <a:sym typeface="Helvetica Neue"/>
                <a:hlinkClick r:id="rId3"/>
              </a:rPr>
              <a:t>311 Food Access Call Center</a:t>
            </a:r>
            <a:endParaRPr sz="2700">
              <a:solidFill>
                <a:schemeClr val="dk1"/>
              </a:solidFill>
              <a:latin typeface="Helvetica Neue"/>
              <a:ea typeface="Helvetica Neue"/>
              <a:cs typeface="Helvetica Neue"/>
              <a:sym typeface="Helvetica Neue"/>
            </a:endParaRPr>
          </a:p>
          <a:p>
            <a:pPr indent="0" lvl="0" marL="457200" rtl="0" algn="l">
              <a:lnSpc>
                <a:spcPct val="107916"/>
              </a:lnSpc>
              <a:spcBef>
                <a:spcPts val="800"/>
              </a:spcBef>
              <a:spcAft>
                <a:spcPts val="0"/>
              </a:spcAft>
              <a:buNone/>
            </a:pPr>
            <a:r>
              <a:t/>
            </a:r>
            <a:endParaRPr sz="2700">
              <a:solidFill>
                <a:schemeClr val="dk1"/>
              </a:solidFill>
              <a:latin typeface="Helvetica Neue"/>
              <a:ea typeface="Helvetica Neue"/>
              <a:cs typeface="Helvetica Neue"/>
              <a:sym typeface="Helvetica Neue"/>
            </a:endParaRPr>
          </a:p>
          <a:p>
            <a:pPr indent="-400050" lvl="0" marL="457200" rtl="0" algn="l">
              <a:lnSpc>
                <a:spcPct val="107916"/>
              </a:lnSpc>
              <a:spcBef>
                <a:spcPts val="800"/>
              </a:spcBef>
              <a:spcAft>
                <a:spcPts val="0"/>
              </a:spcAft>
              <a:buClr>
                <a:schemeClr val="dk1"/>
              </a:buClr>
              <a:buSzPts val="2700"/>
              <a:buFont typeface="Helvetica Neue"/>
              <a:buChar char="•"/>
            </a:pPr>
            <a:r>
              <a:rPr lang="en" sz="2700" u="sng">
                <a:solidFill>
                  <a:schemeClr val="hlink"/>
                </a:solidFill>
                <a:latin typeface="Helvetica Neue"/>
                <a:ea typeface="Helvetica Neue"/>
                <a:cs typeface="Helvetica Neue"/>
                <a:sym typeface="Helvetica Neue"/>
                <a:hlinkClick r:id="rId4"/>
              </a:rPr>
              <a:t>County Food Assistance Resources Page</a:t>
            </a:r>
            <a:endParaRPr sz="2700">
              <a:solidFill>
                <a:schemeClr val="dk1"/>
              </a:solidFill>
              <a:latin typeface="Helvetica Neue"/>
              <a:ea typeface="Helvetica Neue"/>
              <a:cs typeface="Helvetica Neue"/>
              <a:sym typeface="Helvetica Neue"/>
            </a:endParaRPr>
          </a:p>
        </p:txBody>
      </p:sp>
      <p:sp>
        <p:nvSpPr>
          <p:cNvPr id="171" name="Google Shape;171;p24"/>
          <p:cNvSpPr txBox="1"/>
          <p:nvPr>
            <p:ph idx="12" type="sldNum"/>
          </p:nvPr>
        </p:nvSpPr>
        <p:spPr>
          <a:xfrm>
            <a:off x="6997147" y="4667871"/>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accent1"/>
              </a:buClr>
              <a:buSzPts val="900"/>
              <a:buFont typeface="Calibri"/>
              <a:buNone/>
            </a:pPr>
            <a:fld id="{00000000-1234-1234-1234-123412341234}" type="slidenum">
              <a:rPr lang="en"/>
              <a:t>‹#›</a:t>
            </a:fld>
            <a:endParaRPr/>
          </a:p>
        </p:txBody>
      </p:sp>
      <p:sp>
        <p:nvSpPr>
          <p:cNvPr id="172" name="Google Shape;172;p24"/>
          <p:cNvSpPr/>
          <p:nvPr/>
        </p:nvSpPr>
        <p:spPr>
          <a:xfrm>
            <a:off x="-42000" y="0"/>
            <a:ext cx="9310800" cy="773400"/>
          </a:xfrm>
          <a:prstGeom prst="rect">
            <a:avLst/>
          </a:prstGeom>
          <a:solidFill>
            <a:srgbClr val="2879A2">
              <a:alpha val="826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txBox="1"/>
          <p:nvPr/>
        </p:nvSpPr>
        <p:spPr>
          <a:xfrm>
            <a:off x="1629025" y="95700"/>
            <a:ext cx="8522100" cy="7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chemeClr val="lt1"/>
                </a:solidFill>
                <a:latin typeface="Raleway"/>
                <a:ea typeface="Raleway"/>
                <a:cs typeface="Raleway"/>
                <a:sym typeface="Raleway"/>
              </a:rPr>
              <a:t>Other County Food Assistance Resources</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5"/>
          <p:cNvSpPr txBox="1"/>
          <p:nvPr>
            <p:ph idx="1" type="body"/>
          </p:nvPr>
        </p:nvSpPr>
        <p:spPr>
          <a:xfrm>
            <a:off x="1373900" y="1057200"/>
            <a:ext cx="7404600" cy="3029100"/>
          </a:xfrm>
          <a:prstGeom prst="rect">
            <a:avLst/>
          </a:prstGeom>
        </p:spPr>
        <p:txBody>
          <a:bodyPr anchorCtr="0" anchor="t" bIns="91425" lIns="91425" spcFirstLastPara="1" rIns="91425" wrap="square" tIns="91425">
            <a:noAutofit/>
          </a:bodyPr>
          <a:lstStyle/>
          <a:p>
            <a:pPr indent="0" lvl="0" marL="0" rtl="0" algn="l">
              <a:spcBef>
                <a:spcPts val="1100"/>
              </a:spcBef>
              <a:spcAft>
                <a:spcPts val="0"/>
              </a:spcAft>
              <a:buNone/>
            </a:pPr>
            <a:r>
              <a:rPr lang="en"/>
              <a:t>hold - screenshot of county site </a:t>
            </a:r>
            <a:endParaRPr/>
          </a:p>
        </p:txBody>
      </p:sp>
      <p:sp>
        <p:nvSpPr>
          <p:cNvPr id="179" name="Google Shape;179;p25"/>
          <p:cNvSpPr txBox="1"/>
          <p:nvPr>
            <p:ph idx="12" type="sldNum"/>
          </p:nvPr>
        </p:nvSpPr>
        <p:spPr>
          <a:xfrm>
            <a:off x="6997147" y="4667871"/>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accent1"/>
              </a:buClr>
              <a:buSzPts val="900"/>
              <a:buFont typeface="Calibri"/>
              <a:buNone/>
            </a:pPr>
            <a:fld id="{00000000-1234-1234-1234-123412341234}" type="slidenum">
              <a:rPr lang="en"/>
              <a:t>‹#›</a:t>
            </a:fld>
            <a:endParaRPr/>
          </a:p>
        </p:txBody>
      </p:sp>
      <p:sp>
        <p:nvSpPr>
          <p:cNvPr id="180" name="Google Shape;180;p25"/>
          <p:cNvSpPr/>
          <p:nvPr/>
        </p:nvSpPr>
        <p:spPr>
          <a:xfrm>
            <a:off x="-42000" y="0"/>
            <a:ext cx="9310800" cy="773400"/>
          </a:xfrm>
          <a:prstGeom prst="rect">
            <a:avLst/>
          </a:prstGeom>
          <a:solidFill>
            <a:srgbClr val="2879A2">
              <a:alpha val="826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5"/>
          <p:cNvSpPr txBox="1"/>
          <p:nvPr/>
        </p:nvSpPr>
        <p:spPr>
          <a:xfrm>
            <a:off x="638425" y="95700"/>
            <a:ext cx="8522100" cy="7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lt1"/>
                </a:solidFill>
                <a:latin typeface="Raleway"/>
                <a:ea typeface="Raleway"/>
                <a:cs typeface="Raleway"/>
                <a:sym typeface="Raleway"/>
              </a:rPr>
              <a:t>County Website:  Resources in 6 Languages, Events</a:t>
            </a:r>
            <a:endParaRPr b="1" sz="25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rPr b="1" lang="en" sz="2700">
                <a:solidFill>
                  <a:schemeClr val="lt1"/>
                </a:solidFill>
                <a:latin typeface="Raleway"/>
                <a:ea typeface="Raleway"/>
                <a:cs typeface="Raleway"/>
                <a:sym typeface="Raleway"/>
              </a:rPr>
              <a:t>hold</a:t>
            </a:r>
            <a:r>
              <a:rPr b="1" lang="en" sz="2700">
                <a:solidFill>
                  <a:schemeClr val="lt1"/>
                </a:solidFill>
                <a:latin typeface="Raleway"/>
                <a:ea typeface="Raleway"/>
                <a:cs typeface="Raleway"/>
                <a:sym typeface="Raleway"/>
              </a:rPr>
              <a:t> </a:t>
            </a:r>
            <a:endParaRPr b="1" sz="2700">
              <a:solidFill>
                <a:schemeClr val="lt1"/>
              </a:solidFill>
              <a:latin typeface="Raleway"/>
              <a:ea typeface="Raleway"/>
              <a:cs typeface="Raleway"/>
              <a:sym typeface="Raleway"/>
            </a:endParaRPr>
          </a:p>
        </p:txBody>
      </p:sp>
      <p:pic>
        <p:nvPicPr>
          <p:cNvPr id="182" name="Google Shape;182;p25"/>
          <p:cNvPicPr preferRelativeResize="0"/>
          <p:nvPr/>
        </p:nvPicPr>
        <p:blipFill>
          <a:blip r:embed="rId3">
            <a:alphaModFix/>
          </a:blip>
          <a:stretch>
            <a:fillRect/>
          </a:stretch>
        </p:blipFill>
        <p:spPr>
          <a:xfrm>
            <a:off x="1019725" y="849600"/>
            <a:ext cx="6851400" cy="40814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idx="1" type="body"/>
          </p:nvPr>
        </p:nvSpPr>
        <p:spPr>
          <a:xfrm>
            <a:off x="313950" y="1085850"/>
            <a:ext cx="8309100" cy="3029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u="sng">
                <a:solidFill>
                  <a:schemeClr val="accent5"/>
                </a:solidFill>
                <a:latin typeface="Arial"/>
                <a:ea typeface="Arial"/>
                <a:cs typeface="Arial"/>
                <a:sym typeface="Arial"/>
                <a:hlinkClick r:id="rId3">
                  <a:extLst>
                    <a:ext uri="{A12FA001-AC4F-418D-AE19-62706E023703}">
                      <ahyp:hlinkClr val="tx"/>
                    </a:ext>
                  </a:extLst>
                </a:hlinkClick>
              </a:rPr>
              <a:t>Online Food Assistance Resource Directory</a:t>
            </a:r>
            <a:endParaRPr/>
          </a:p>
          <a:p>
            <a:pPr indent="0" lvl="0" marL="0" rtl="0" algn="l">
              <a:lnSpc>
                <a:spcPct val="115000"/>
              </a:lnSpc>
              <a:spcBef>
                <a:spcPts val="0"/>
              </a:spcBef>
              <a:spcAft>
                <a:spcPts val="0"/>
              </a:spcAft>
              <a:buClr>
                <a:schemeClr val="dk1"/>
              </a:buClr>
              <a:buSzPts val="1100"/>
              <a:buFont typeface="Arial"/>
              <a:buNone/>
            </a:pPr>
            <a:r>
              <a:rPr lang="en" sz="1600" u="sng">
                <a:solidFill>
                  <a:schemeClr val="accent5"/>
                </a:solidFill>
                <a:latin typeface="Arial"/>
                <a:ea typeface="Arial"/>
                <a:cs typeface="Arial"/>
                <a:sym typeface="Arial"/>
                <a:hlinkClick r:id="rId4">
                  <a:extLst>
                    <a:ext uri="{A12FA001-AC4F-418D-AE19-62706E023703}">
                      <ahyp:hlinkClr val="tx"/>
                    </a:ext>
                  </a:extLst>
                </a:hlinkClick>
              </a:rPr>
              <a:t>Food Assistance Referral Tool</a:t>
            </a:r>
            <a:endParaRPr/>
          </a:p>
          <a:p>
            <a:pPr indent="0" lvl="0" marL="0" rtl="0" algn="l">
              <a:lnSpc>
                <a:spcPct val="115000"/>
              </a:lnSpc>
              <a:spcBef>
                <a:spcPts val="0"/>
              </a:spcBef>
              <a:spcAft>
                <a:spcPts val="0"/>
              </a:spcAft>
              <a:buClr>
                <a:schemeClr val="dk1"/>
              </a:buClr>
              <a:buSzPts val="1100"/>
              <a:buFont typeface="Arial"/>
              <a:buNone/>
            </a:pPr>
            <a:r>
              <a:rPr lang="en" sz="1600" u="sng">
                <a:solidFill>
                  <a:schemeClr val="accent5"/>
                </a:solidFill>
                <a:latin typeface="Arial"/>
                <a:ea typeface="Arial"/>
                <a:cs typeface="Arial"/>
                <a:sym typeface="Arial"/>
                <a:hlinkClick r:id="rId5">
                  <a:extLst>
                    <a:ext uri="{A12FA001-AC4F-418D-AE19-62706E023703}">
                      <ahyp:hlinkClr val="tx"/>
                    </a:ext>
                  </a:extLst>
                </a:hlinkClick>
              </a:rPr>
              <a:t>County Food Assistance Resources Page</a:t>
            </a:r>
            <a:r>
              <a:rPr lang="en" sz="1600">
                <a:solidFill>
                  <a:srgbClr val="222222"/>
                </a:solidFill>
                <a:latin typeface="Arial"/>
                <a:ea typeface="Arial"/>
                <a:cs typeface="Arial"/>
                <a:sym typeface="Arial"/>
              </a:rPr>
              <a:t>, including calendar of food distribution events</a:t>
            </a:r>
            <a:endParaRPr sz="3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600">
                <a:solidFill>
                  <a:schemeClr val="dk1"/>
                </a:solidFill>
                <a:latin typeface="Arial"/>
                <a:ea typeface="Arial"/>
                <a:cs typeface="Arial"/>
                <a:sym typeface="Arial"/>
              </a:rPr>
              <a:t>Connect with the Food Council: </a:t>
            </a:r>
            <a:endParaRPr sz="1600">
              <a:solidFill>
                <a:schemeClr val="dk1"/>
              </a:solidFill>
              <a:latin typeface="Arial"/>
              <a:ea typeface="Arial"/>
              <a:cs typeface="Arial"/>
              <a:sym typeface="Arial"/>
            </a:endParaRPr>
          </a:p>
          <a:p>
            <a:pPr indent="-311150" lvl="0" marL="457200" rtl="0" algn="l">
              <a:lnSpc>
                <a:spcPct val="115000"/>
              </a:lnSpc>
              <a:spcBef>
                <a:spcPts val="0"/>
              </a:spcBef>
              <a:spcAft>
                <a:spcPts val="0"/>
              </a:spcAft>
              <a:buClr>
                <a:schemeClr val="dk1"/>
              </a:buClr>
              <a:buSzPts val="1300"/>
              <a:buChar char="-"/>
            </a:pPr>
            <a:r>
              <a:rPr lang="en" sz="1600">
                <a:solidFill>
                  <a:schemeClr val="dk1"/>
                </a:solidFill>
                <a:latin typeface="Arial"/>
                <a:ea typeface="Arial"/>
                <a:cs typeface="Arial"/>
                <a:sym typeface="Arial"/>
              </a:rPr>
              <a:t>Join o</a:t>
            </a:r>
            <a:r>
              <a:rPr lang="en">
                <a:solidFill>
                  <a:schemeClr val="dk1"/>
                </a:solidFill>
              </a:rPr>
              <a:t>ur Food Recovery and Access Working Group email listserv. Em</a:t>
            </a:r>
            <a:r>
              <a:rPr lang="en" sz="1600">
                <a:solidFill>
                  <a:schemeClr val="dk1"/>
                </a:solidFill>
                <a:latin typeface="Arial"/>
                <a:ea typeface="Arial"/>
                <a:cs typeface="Arial"/>
                <a:sym typeface="Arial"/>
              </a:rPr>
              <a:t>ail</a:t>
            </a:r>
            <a:r>
              <a:rPr lang="en" sz="1600">
                <a:solidFill>
                  <a:srgbClr val="222222"/>
                </a:solidFill>
                <a:latin typeface="Arial"/>
                <a:ea typeface="Arial"/>
                <a:cs typeface="Arial"/>
                <a:sym typeface="Arial"/>
              </a:rPr>
              <a:t> </a:t>
            </a:r>
            <a:r>
              <a:rPr lang="en" sz="1600" u="sng">
                <a:solidFill>
                  <a:schemeClr val="hlink"/>
                </a:solidFill>
                <a:latin typeface="Arial"/>
                <a:ea typeface="Arial"/>
                <a:cs typeface="Arial"/>
                <a:sym typeface="Arial"/>
                <a:hlinkClick r:id="rId6"/>
              </a:rPr>
              <a:t>susan@mocofoodcouncil.org</a:t>
            </a:r>
            <a:r>
              <a:rPr lang="en" sz="1600">
                <a:solidFill>
                  <a:srgbClr val="222222"/>
                </a:solidFill>
                <a:latin typeface="Arial"/>
                <a:ea typeface="Arial"/>
                <a:cs typeface="Arial"/>
                <a:sym typeface="Arial"/>
              </a:rPr>
              <a:t> to be added</a:t>
            </a:r>
            <a:endParaRPr sz="1600">
              <a:solidFill>
                <a:srgbClr val="222222"/>
              </a:solidFill>
              <a:latin typeface="Arial"/>
              <a:ea typeface="Arial"/>
              <a:cs typeface="Arial"/>
              <a:sym typeface="Arial"/>
            </a:endParaRPr>
          </a:p>
          <a:p>
            <a:pPr indent="-311150" lvl="0" marL="457200" rtl="0" algn="l">
              <a:lnSpc>
                <a:spcPct val="115000"/>
              </a:lnSpc>
              <a:spcBef>
                <a:spcPts val="0"/>
              </a:spcBef>
              <a:spcAft>
                <a:spcPts val="0"/>
              </a:spcAft>
              <a:buClr>
                <a:schemeClr val="dk1"/>
              </a:buClr>
              <a:buSzPts val="1300"/>
              <a:buChar char="-"/>
            </a:pPr>
            <a:r>
              <a:rPr lang="en" sz="1600">
                <a:solidFill>
                  <a:srgbClr val="222222"/>
                </a:solidFill>
                <a:latin typeface="Arial"/>
                <a:ea typeface="Arial"/>
                <a:cs typeface="Arial"/>
                <a:sym typeface="Arial"/>
              </a:rPr>
              <a:t>Join our Bi-Weekly Community Call for the food assistance community and partners working on housing, energy </a:t>
            </a:r>
            <a:r>
              <a:rPr lang="en" sz="1600">
                <a:solidFill>
                  <a:srgbClr val="222222"/>
                </a:solidFill>
                <a:latin typeface="Arial"/>
                <a:ea typeface="Arial"/>
                <a:cs typeface="Arial"/>
                <a:sym typeface="Arial"/>
              </a:rPr>
              <a:t>assistance</a:t>
            </a:r>
            <a:r>
              <a:rPr lang="en" sz="1600">
                <a:solidFill>
                  <a:srgbClr val="222222"/>
                </a:solidFill>
                <a:latin typeface="Arial"/>
                <a:ea typeface="Arial"/>
                <a:cs typeface="Arial"/>
                <a:sym typeface="Arial"/>
              </a:rPr>
              <a:t>, mental health support systems, and more</a:t>
            </a:r>
            <a:r>
              <a:rPr lang="en" sz="1600">
                <a:solidFill>
                  <a:srgbClr val="222222"/>
                </a:solidFill>
                <a:latin typeface="Arial"/>
                <a:ea typeface="Arial"/>
                <a:cs typeface="Arial"/>
                <a:sym typeface="Arial"/>
              </a:rPr>
              <a:t>!</a:t>
            </a:r>
            <a:endParaRPr sz="1600">
              <a:solidFill>
                <a:srgbClr val="222222"/>
              </a:solidFill>
              <a:latin typeface="Arial"/>
              <a:ea typeface="Arial"/>
              <a:cs typeface="Arial"/>
              <a:sym typeface="Arial"/>
            </a:endParaRPr>
          </a:p>
          <a:p>
            <a:pPr indent="0" lvl="0" marL="457200" rtl="0" algn="l">
              <a:lnSpc>
                <a:spcPct val="115000"/>
              </a:lnSpc>
              <a:spcBef>
                <a:spcPts val="0"/>
              </a:spcBef>
              <a:spcAft>
                <a:spcPts val="0"/>
              </a:spcAft>
              <a:buNone/>
            </a:pPr>
            <a:r>
              <a:rPr lang="en" sz="1600">
                <a:solidFill>
                  <a:srgbClr val="222222"/>
                </a:solidFill>
                <a:latin typeface="Arial"/>
                <a:ea typeface="Arial"/>
                <a:cs typeface="Arial"/>
                <a:sym typeface="Arial"/>
              </a:rPr>
              <a:t>RSVP:  mocofoodcouncil.org/events/communitycall</a:t>
            </a:r>
            <a:endParaRPr sz="1600">
              <a:solidFill>
                <a:srgbClr val="222222"/>
              </a:solidFill>
              <a:latin typeface="Arial"/>
              <a:ea typeface="Arial"/>
              <a:cs typeface="Arial"/>
              <a:sym typeface="Arial"/>
            </a:endParaRPr>
          </a:p>
          <a:p>
            <a:pPr indent="0" lvl="0" marL="0" rtl="0" algn="l">
              <a:lnSpc>
                <a:spcPct val="115000"/>
              </a:lnSpc>
              <a:spcBef>
                <a:spcPts val="0"/>
              </a:spcBef>
              <a:spcAft>
                <a:spcPts val="0"/>
              </a:spcAft>
              <a:buNone/>
            </a:pPr>
            <a:r>
              <a:t/>
            </a:r>
            <a:endParaRPr sz="1600">
              <a:solidFill>
                <a:srgbClr val="222222"/>
              </a:solidFill>
              <a:latin typeface="Arial"/>
              <a:ea typeface="Arial"/>
              <a:cs typeface="Arial"/>
              <a:sym typeface="Arial"/>
            </a:endParaRPr>
          </a:p>
          <a:p>
            <a:pPr indent="0" lvl="0" marL="0" rtl="0" algn="l">
              <a:lnSpc>
                <a:spcPct val="115000"/>
              </a:lnSpc>
              <a:spcBef>
                <a:spcPts val="0"/>
              </a:spcBef>
              <a:spcAft>
                <a:spcPts val="0"/>
              </a:spcAft>
              <a:buNone/>
            </a:pPr>
            <a:r>
              <a:rPr lang="en" sz="1600">
                <a:solidFill>
                  <a:srgbClr val="222222"/>
                </a:solidFill>
                <a:latin typeface="Arial"/>
                <a:ea typeface="Arial"/>
                <a:cs typeface="Arial"/>
                <a:sym typeface="Arial"/>
              </a:rPr>
              <a:t>Visit our COVID-19 </a:t>
            </a:r>
            <a:r>
              <a:rPr lang="en" sz="1600" u="sng">
                <a:solidFill>
                  <a:schemeClr val="hlink"/>
                </a:solidFill>
                <a:latin typeface="Arial"/>
                <a:ea typeface="Arial"/>
                <a:cs typeface="Arial"/>
                <a:sym typeface="Arial"/>
                <a:hlinkClick r:id="rId7"/>
              </a:rPr>
              <a:t>Response Resource Page</a:t>
            </a:r>
            <a:r>
              <a:rPr lang="en" sz="1600">
                <a:solidFill>
                  <a:srgbClr val="222222"/>
                </a:solidFill>
                <a:latin typeface="Arial"/>
                <a:ea typeface="Arial"/>
                <a:cs typeface="Arial"/>
                <a:sym typeface="Arial"/>
              </a:rPr>
              <a:t>  for information for residents, community partners,  food businesses and farms</a:t>
            </a:r>
            <a:endParaRPr/>
          </a:p>
        </p:txBody>
      </p:sp>
      <p:sp>
        <p:nvSpPr>
          <p:cNvPr id="188" name="Google Shape;188;p26"/>
          <p:cNvSpPr txBox="1"/>
          <p:nvPr>
            <p:ph idx="12" type="sldNum"/>
          </p:nvPr>
        </p:nvSpPr>
        <p:spPr>
          <a:xfrm>
            <a:off x="6997147" y="4667871"/>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accent1"/>
              </a:buClr>
              <a:buSzPts val="900"/>
              <a:buFont typeface="Calibri"/>
              <a:buNone/>
            </a:pPr>
            <a:fld id="{00000000-1234-1234-1234-123412341234}" type="slidenum">
              <a:rPr lang="en"/>
              <a:t>‹#›</a:t>
            </a:fld>
            <a:endParaRPr/>
          </a:p>
        </p:txBody>
      </p:sp>
      <p:sp>
        <p:nvSpPr>
          <p:cNvPr id="189" name="Google Shape;189;p26"/>
          <p:cNvSpPr/>
          <p:nvPr/>
        </p:nvSpPr>
        <p:spPr>
          <a:xfrm>
            <a:off x="-42000" y="0"/>
            <a:ext cx="9310800" cy="773400"/>
          </a:xfrm>
          <a:prstGeom prst="rect">
            <a:avLst/>
          </a:prstGeom>
          <a:solidFill>
            <a:srgbClr val="2879A2">
              <a:alpha val="826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txBox="1"/>
          <p:nvPr/>
        </p:nvSpPr>
        <p:spPr>
          <a:xfrm>
            <a:off x="2203275" y="95700"/>
            <a:ext cx="7947900" cy="7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chemeClr val="lt1"/>
                </a:solidFill>
                <a:latin typeface="Raleway"/>
                <a:ea typeface="Raleway"/>
                <a:cs typeface="Raleway"/>
                <a:sym typeface="Raleway"/>
              </a:rPr>
              <a:t>Summary of Resources: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8545"/>
        </a:solidFill>
      </p:bgPr>
    </p:bg>
    <p:spTree>
      <p:nvGrpSpPr>
        <p:cNvPr id="194" name="Shape 194"/>
        <p:cNvGrpSpPr/>
        <p:nvPr/>
      </p:nvGrpSpPr>
      <p:grpSpPr>
        <a:xfrm>
          <a:off x="0" y="0"/>
          <a:ext cx="0" cy="0"/>
          <a:chOff x="0" y="0"/>
          <a:chExt cx="0" cy="0"/>
        </a:xfrm>
      </p:grpSpPr>
      <p:sp>
        <p:nvSpPr>
          <p:cNvPr id="195" name="Google Shape;195;p27"/>
          <p:cNvSpPr txBox="1"/>
          <p:nvPr>
            <p:ph idx="1" type="body"/>
          </p:nvPr>
        </p:nvSpPr>
        <p:spPr>
          <a:xfrm>
            <a:off x="459400" y="493625"/>
            <a:ext cx="7705500" cy="4558500"/>
          </a:xfrm>
          <a:prstGeom prst="rect">
            <a:avLst/>
          </a:prstGeom>
        </p:spPr>
        <p:txBody>
          <a:bodyPr anchorCtr="0" anchor="t" bIns="91425" lIns="91425" spcFirstLastPara="1" rIns="91425" wrap="square" tIns="91425">
            <a:noAutofit/>
          </a:bodyPr>
          <a:lstStyle/>
          <a:p>
            <a:pPr indent="0" lvl="0" marL="0" rtl="0" algn="ctr">
              <a:lnSpc>
                <a:spcPct val="142857"/>
              </a:lnSpc>
              <a:spcBef>
                <a:spcPts val="500"/>
              </a:spcBef>
              <a:spcAft>
                <a:spcPts val="0"/>
              </a:spcAft>
              <a:buNone/>
            </a:pPr>
            <a:r>
              <a:rPr lang="en" sz="2400">
                <a:solidFill>
                  <a:srgbClr val="FFFFFF"/>
                </a:solidFill>
                <a:latin typeface="Raleway"/>
                <a:ea typeface="Raleway"/>
                <a:cs typeface="Raleway"/>
                <a:sym typeface="Raleway"/>
              </a:rPr>
              <a:t>Thank you! </a:t>
            </a:r>
            <a:endParaRPr sz="2400">
              <a:solidFill>
                <a:srgbClr val="FFFFFF"/>
              </a:solidFill>
              <a:latin typeface="Raleway"/>
              <a:ea typeface="Raleway"/>
              <a:cs typeface="Raleway"/>
              <a:sym typeface="Raleway"/>
            </a:endParaRPr>
          </a:p>
          <a:p>
            <a:pPr indent="0" lvl="0" marL="0" rtl="0" algn="ctr">
              <a:lnSpc>
                <a:spcPct val="142857"/>
              </a:lnSpc>
              <a:spcBef>
                <a:spcPts val="500"/>
              </a:spcBef>
              <a:spcAft>
                <a:spcPts val="0"/>
              </a:spcAft>
              <a:buNone/>
            </a:pPr>
            <a:r>
              <a:t/>
            </a:r>
            <a:endParaRPr sz="2400">
              <a:solidFill>
                <a:srgbClr val="FFFFFF"/>
              </a:solidFill>
              <a:latin typeface="Raleway"/>
              <a:ea typeface="Raleway"/>
              <a:cs typeface="Raleway"/>
              <a:sym typeface="Raleway"/>
            </a:endParaRPr>
          </a:p>
          <a:p>
            <a:pPr indent="0" lvl="0" marL="0" rtl="0" algn="ctr">
              <a:lnSpc>
                <a:spcPct val="142857"/>
              </a:lnSpc>
              <a:spcBef>
                <a:spcPts val="500"/>
              </a:spcBef>
              <a:spcAft>
                <a:spcPts val="0"/>
              </a:spcAft>
              <a:buNone/>
            </a:pPr>
            <a:r>
              <a:rPr lang="en" sz="2400">
                <a:solidFill>
                  <a:srgbClr val="FFFFFF"/>
                </a:solidFill>
                <a:latin typeface="Raleway"/>
                <a:ea typeface="Raleway"/>
                <a:cs typeface="Raleway"/>
                <a:sym typeface="Raleway"/>
              </a:rPr>
              <a:t>Contact Information: </a:t>
            </a:r>
            <a:endParaRPr sz="2400">
              <a:solidFill>
                <a:srgbClr val="FFFFFF"/>
              </a:solidFill>
              <a:latin typeface="Raleway"/>
              <a:ea typeface="Raleway"/>
              <a:cs typeface="Raleway"/>
              <a:sym typeface="Raleway"/>
            </a:endParaRPr>
          </a:p>
          <a:p>
            <a:pPr indent="0" lvl="0" marL="0" rtl="0" algn="ctr">
              <a:lnSpc>
                <a:spcPct val="142857"/>
              </a:lnSpc>
              <a:spcBef>
                <a:spcPts val="500"/>
              </a:spcBef>
              <a:spcAft>
                <a:spcPts val="0"/>
              </a:spcAft>
              <a:buNone/>
            </a:pPr>
            <a:r>
              <a:rPr lang="en" sz="1400">
                <a:solidFill>
                  <a:srgbClr val="FFFFFF"/>
                </a:solidFill>
                <a:latin typeface="Raleway"/>
                <a:ea typeface="Raleway"/>
                <a:cs typeface="Raleway"/>
                <a:sym typeface="Raleway"/>
              </a:rPr>
              <a:t>Susan Kornacki, Interim Food Security Programs Manager </a:t>
            </a:r>
            <a:endParaRPr sz="1400">
              <a:solidFill>
                <a:srgbClr val="FFFFFF"/>
              </a:solidFill>
              <a:latin typeface="Raleway"/>
              <a:ea typeface="Raleway"/>
              <a:cs typeface="Raleway"/>
              <a:sym typeface="Raleway"/>
            </a:endParaRPr>
          </a:p>
          <a:p>
            <a:pPr indent="0" lvl="0" marL="0" rtl="0" algn="ctr">
              <a:lnSpc>
                <a:spcPct val="142857"/>
              </a:lnSpc>
              <a:spcBef>
                <a:spcPts val="500"/>
              </a:spcBef>
              <a:spcAft>
                <a:spcPts val="0"/>
              </a:spcAft>
              <a:buNone/>
            </a:pPr>
            <a:r>
              <a:rPr lang="en" sz="1400">
                <a:solidFill>
                  <a:srgbClr val="FFFFFF"/>
                </a:solidFill>
                <a:latin typeface="Raleway"/>
                <a:ea typeface="Raleway"/>
                <a:cs typeface="Raleway"/>
                <a:sym typeface="Raleway"/>
              </a:rPr>
              <a:t>susan@mocofoodcouncil.org</a:t>
            </a:r>
            <a:endParaRPr sz="1400">
              <a:solidFill>
                <a:srgbClr val="FFFFFF"/>
              </a:solidFill>
              <a:latin typeface="Raleway"/>
              <a:ea typeface="Raleway"/>
              <a:cs typeface="Raleway"/>
              <a:sym typeface="Raleway"/>
            </a:endParaRPr>
          </a:p>
          <a:p>
            <a:pPr indent="0" lvl="0" marL="0" rtl="0" algn="ctr">
              <a:lnSpc>
                <a:spcPct val="142857"/>
              </a:lnSpc>
              <a:spcBef>
                <a:spcPts val="500"/>
              </a:spcBef>
              <a:spcAft>
                <a:spcPts val="0"/>
              </a:spcAft>
              <a:buNone/>
            </a:pPr>
            <a:r>
              <a:t/>
            </a:r>
            <a:endParaRPr sz="1400">
              <a:solidFill>
                <a:srgbClr val="FFFFFF"/>
              </a:solidFill>
              <a:latin typeface="Raleway"/>
              <a:ea typeface="Raleway"/>
              <a:cs typeface="Raleway"/>
              <a:sym typeface="Raleway"/>
            </a:endParaRPr>
          </a:p>
          <a:p>
            <a:pPr indent="0" lvl="0" marL="0" rtl="0" algn="ctr">
              <a:lnSpc>
                <a:spcPct val="142857"/>
              </a:lnSpc>
              <a:spcBef>
                <a:spcPts val="500"/>
              </a:spcBef>
              <a:spcAft>
                <a:spcPts val="0"/>
              </a:spcAft>
              <a:buNone/>
            </a:pPr>
            <a:r>
              <a:rPr lang="en" sz="1400">
                <a:solidFill>
                  <a:srgbClr val="FFFFFF"/>
                </a:solidFill>
                <a:latin typeface="Raleway"/>
                <a:ea typeface="Raleway"/>
                <a:cs typeface="Raleway"/>
                <a:sym typeface="Raleway"/>
              </a:rPr>
              <a:t>Heather Bruskin, Executive Director</a:t>
            </a:r>
            <a:endParaRPr sz="1400">
              <a:solidFill>
                <a:srgbClr val="FFFFFF"/>
              </a:solidFill>
              <a:latin typeface="Raleway"/>
              <a:ea typeface="Raleway"/>
              <a:cs typeface="Raleway"/>
              <a:sym typeface="Raleway"/>
            </a:endParaRPr>
          </a:p>
          <a:p>
            <a:pPr indent="0" lvl="0" marL="0" rtl="0" algn="ctr">
              <a:lnSpc>
                <a:spcPct val="142857"/>
              </a:lnSpc>
              <a:spcBef>
                <a:spcPts val="500"/>
              </a:spcBef>
              <a:spcAft>
                <a:spcPts val="0"/>
              </a:spcAft>
              <a:buNone/>
            </a:pPr>
            <a:r>
              <a:rPr lang="en" sz="1400">
                <a:solidFill>
                  <a:srgbClr val="FFFFFF"/>
                </a:solidFill>
                <a:latin typeface="Raleway"/>
                <a:ea typeface="Raleway"/>
                <a:cs typeface="Raleway"/>
                <a:sym typeface="Raleway"/>
              </a:rPr>
              <a:t>hbruskin@mocofoodcouncil.org</a:t>
            </a:r>
            <a:endParaRPr i="1">
              <a:solidFill>
                <a:srgbClr val="FFFFFF"/>
              </a:solidFill>
              <a:latin typeface="Raleway"/>
              <a:ea typeface="Raleway"/>
              <a:cs typeface="Raleway"/>
              <a:sym typeface="Raleway"/>
            </a:endParaRPr>
          </a:p>
          <a:p>
            <a:pPr indent="0" lvl="0" marL="0" rtl="0" algn="ctr">
              <a:lnSpc>
                <a:spcPct val="142857"/>
              </a:lnSpc>
              <a:spcBef>
                <a:spcPts val="500"/>
              </a:spcBef>
              <a:spcAft>
                <a:spcPts val="0"/>
              </a:spcAft>
              <a:buNone/>
            </a:pPr>
            <a:r>
              <a:t/>
            </a:r>
            <a:endParaRPr i="1" sz="2400">
              <a:solidFill>
                <a:srgbClr val="FFFFFF"/>
              </a:solidFill>
              <a:latin typeface="Sorts Mill Goudy"/>
              <a:ea typeface="Sorts Mill Goudy"/>
              <a:cs typeface="Sorts Mill Goudy"/>
              <a:sym typeface="Sorts Mill Goudy"/>
            </a:endParaRPr>
          </a:p>
          <a:p>
            <a:pPr indent="0" lvl="0" marL="0" rtl="0" algn="ctr">
              <a:lnSpc>
                <a:spcPct val="142857"/>
              </a:lnSpc>
              <a:spcBef>
                <a:spcPts val="500"/>
              </a:spcBef>
              <a:spcAft>
                <a:spcPts val="0"/>
              </a:spcAft>
              <a:buClr>
                <a:schemeClr val="dk1"/>
              </a:buClr>
              <a:buSzPts val="1100"/>
              <a:buFont typeface="Arial"/>
              <a:buNone/>
            </a:pPr>
            <a:r>
              <a:t/>
            </a:r>
            <a:endParaRPr i="1" sz="2400">
              <a:solidFill>
                <a:srgbClr val="FFFFFF"/>
              </a:solidFill>
              <a:latin typeface="Sorts Mill Goudy"/>
              <a:ea typeface="Sorts Mill Goudy"/>
              <a:cs typeface="Sorts Mill Goudy"/>
              <a:sym typeface="Sorts Mill Goudy"/>
            </a:endParaRPr>
          </a:p>
          <a:p>
            <a:pPr indent="0" lvl="0" marL="0" rtl="0" algn="l">
              <a:lnSpc>
                <a:spcPct val="142857"/>
              </a:lnSpc>
              <a:spcBef>
                <a:spcPts val="0"/>
              </a:spcBef>
              <a:spcAft>
                <a:spcPts val="0"/>
              </a:spcAft>
              <a:buClr>
                <a:schemeClr val="dk1"/>
              </a:buClr>
              <a:buSzPts val="1100"/>
              <a:buFont typeface="Arial"/>
              <a:buNone/>
            </a:pPr>
            <a:r>
              <a:t/>
            </a:r>
            <a:endParaRPr b="1" sz="1050">
              <a:solidFill>
                <a:srgbClr val="000000"/>
              </a:solidFill>
            </a:endParaRPr>
          </a:p>
          <a:p>
            <a:pPr indent="0" lvl="0" marL="0" rtl="0" algn="l">
              <a:spcBef>
                <a:spcPts val="0"/>
              </a:spcBef>
              <a:spcAft>
                <a:spcPts val="1600"/>
              </a:spcAft>
              <a:buNone/>
            </a:pPr>
            <a:r>
              <a:t/>
            </a:r>
            <a:endParaRPr/>
          </a:p>
        </p:txBody>
      </p:sp>
      <p:sp>
        <p:nvSpPr>
          <p:cNvPr id="196" name="Google Shape;196;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idx="1" type="body"/>
          </p:nvPr>
        </p:nvSpPr>
        <p:spPr>
          <a:xfrm>
            <a:off x="4866650" y="960600"/>
            <a:ext cx="3858900" cy="343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accent1"/>
              </a:buClr>
              <a:buSzPts val="1300"/>
              <a:buFont typeface="Calibri"/>
              <a:buNone/>
            </a:pPr>
            <a:r>
              <a:t/>
            </a:r>
            <a:endParaRPr b="0" i="0" sz="1400" u="none" cap="none" strike="noStrike">
              <a:solidFill>
                <a:schemeClr val="dk1"/>
              </a:solidFill>
              <a:latin typeface="Arial"/>
              <a:ea typeface="Arial"/>
              <a:cs typeface="Arial"/>
              <a:sym typeface="Arial"/>
            </a:endParaRPr>
          </a:p>
          <a:p>
            <a:pPr indent="-158750" lvl="0" marL="177800" marR="0" rtl="0" algn="l">
              <a:lnSpc>
                <a:spcPct val="90000"/>
              </a:lnSpc>
              <a:spcBef>
                <a:spcPts val="1100"/>
              </a:spcBef>
              <a:spcAft>
                <a:spcPts val="0"/>
              </a:spcAft>
              <a:buClr>
                <a:srgbClr val="3F3F3F"/>
              </a:buClr>
              <a:buSzPts val="1500"/>
              <a:buFont typeface="Calibri"/>
              <a:buChar char="•"/>
            </a:pPr>
            <a:r>
              <a:rPr lang="en" sz="1500">
                <a:solidFill>
                  <a:srgbClr val="666666"/>
                </a:solidFill>
                <a:latin typeface="Raleway"/>
                <a:ea typeface="Raleway"/>
                <a:cs typeface="Raleway"/>
                <a:sym typeface="Raleway"/>
              </a:rPr>
              <a:t>Bill 19-16 passed in July 2016 requiring delivery of Food Security Plan by December 2016</a:t>
            </a:r>
            <a:endParaRPr sz="1500">
              <a:solidFill>
                <a:srgbClr val="666666"/>
              </a:solidFill>
              <a:latin typeface="Raleway"/>
              <a:ea typeface="Raleway"/>
              <a:cs typeface="Raleway"/>
              <a:sym typeface="Raleway"/>
            </a:endParaRPr>
          </a:p>
          <a:p>
            <a:pPr indent="0" lvl="0" marL="177800" marR="0" rtl="0" algn="l">
              <a:lnSpc>
                <a:spcPct val="90000"/>
              </a:lnSpc>
              <a:spcBef>
                <a:spcPts val="1100"/>
              </a:spcBef>
              <a:spcAft>
                <a:spcPts val="0"/>
              </a:spcAft>
              <a:buNone/>
            </a:pPr>
            <a:r>
              <a:t/>
            </a:r>
            <a:endParaRPr sz="1500">
              <a:solidFill>
                <a:srgbClr val="666666"/>
              </a:solidFill>
              <a:latin typeface="Raleway"/>
              <a:ea typeface="Raleway"/>
              <a:cs typeface="Raleway"/>
              <a:sym typeface="Raleway"/>
            </a:endParaRPr>
          </a:p>
          <a:p>
            <a:pPr indent="-158750" lvl="0" marL="177800" marR="0" rtl="0" algn="l">
              <a:lnSpc>
                <a:spcPct val="90000"/>
              </a:lnSpc>
              <a:spcBef>
                <a:spcPts val="1100"/>
              </a:spcBef>
              <a:spcAft>
                <a:spcPts val="0"/>
              </a:spcAft>
              <a:buClr>
                <a:schemeClr val="dk1"/>
              </a:buClr>
              <a:buSzPts val="1500"/>
              <a:buFont typeface="Calibri"/>
              <a:buChar char="•"/>
            </a:pPr>
            <a:r>
              <a:rPr lang="en" sz="1500">
                <a:solidFill>
                  <a:srgbClr val="666666"/>
                </a:solidFill>
                <a:latin typeface="Raleway"/>
                <a:ea typeface="Raleway"/>
                <a:cs typeface="Raleway"/>
                <a:sym typeface="Raleway"/>
              </a:rPr>
              <a:t>Plan development - Fall 2016</a:t>
            </a:r>
            <a:endParaRPr sz="1500">
              <a:solidFill>
                <a:srgbClr val="666666"/>
              </a:solidFill>
              <a:latin typeface="Raleway"/>
              <a:ea typeface="Raleway"/>
              <a:cs typeface="Raleway"/>
              <a:sym typeface="Raleway"/>
            </a:endParaRPr>
          </a:p>
          <a:p>
            <a:pPr indent="0" lvl="0" marL="177800" marR="0" rtl="0" algn="l">
              <a:lnSpc>
                <a:spcPct val="90000"/>
              </a:lnSpc>
              <a:spcBef>
                <a:spcPts val="1100"/>
              </a:spcBef>
              <a:spcAft>
                <a:spcPts val="0"/>
              </a:spcAft>
              <a:buNone/>
            </a:pPr>
            <a:r>
              <a:t/>
            </a:r>
            <a:endParaRPr sz="1500">
              <a:solidFill>
                <a:srgbClr val="666666"/>
              </a:solidFill>
              <a:latin typeface="Raleway"/>
              <a:ea typeface="Raleway"/>
              <a:cs typeface="Raleway"/>
              <a:sym typeface="Raleway"/>
            </a:endParaRPr>
          </a:p>
          <a:p>
            <a:pPr indent="-158750" lvl="0" marL="177800" marR="0" rtl="0" algn="l">
              <a:lnSpc>
                <a:spcPct val="90000"/>
              </a:lnSpc>
              <a:spcBef>
                <a:spcPts val="1100"/>
              </a:spcBef>
              <a:spcAft>
                <a:spcPts val="0"/>
              </a:spcAft>
              <a:buClr>
                <a:schemeClr val="dk1"/>
              </a:buClr>
              <a:buSzPts val="1500"/>
              <a:buFont typeface="Calibri"/>
              <a:buChar char="•"/>
            </a:pPr>
            <a:r>
              <a:rPr lang="en" sz="1500" u="sng">
                <a:solidFill>
                  <a:schemeClr val="hlink"/>
                </a:solidFill>
                <a:latin typeface="Raleway"/>
                <a:ea typeface="Raleway"/>
                <a:cs typeface="Raleway"/>
                <a:sym typeface="Raleway"/>
                <a:hlinkClick r:id="rId3"/>
              </a:rPr>
              <a:t>Food Security Plan</a:t>
            </a:r>
            <a:r>
              <a:rPr lang="en" sz="1500">
                <a:solidFill>
                  <a:srgbClr val="666666"/>
                </a:solidFill>
                <a:latin typeface="Raleway"/>
                <a:ea typeface="Raleway"/>
                <a:cs typeface="Raleway"/>
                <a:sym typeface="Raleway"/>
              </a:rPr>
              <a:t> released by the County Executive in January 2017</a:t>
            </a:r>
            <a:endParaRPr sz="1500">
              <a:solidFill>
                <a:srgbClr val="666666"/>
              </a:solidFill>
              <a:latin typeface="Raleway"/>
              <a:ea typeface="Raleway"/>
              <a:cs typeface="Raleway"/>
              <a:sym typeface="Raleway"/>
            </a:endParaRPr>
          </a:p>
          <a:p>
            <a:pPr indent="0" lvl="0" marL="0" marR="0" rtl="0" algn="l">
              <a:lnSpc>
                <a:spcPct val="90000"/>
              </a:lnSpc>
              <a:spcBef>
                <a:spcPts val="1100"/>
              </a:spcBef>
              <a:spcAft>
                <a:spcPts val="0"/>
              </a:spcAft>
              <a:buNone/>
            </a:pPr>
            <a:r>
              <a:t/>
            </a:r>
            <a:endParaRPr sz="1500">
              <a:solidFill>
                <a:srgbClr val="666666"/>
              </a:solidFill>
              <a:latin typeface="Raleway"/>
              <a:ea typeface="Raleway"/>
              <a:cs typeface="Raleway"/>
              <a:sym typeface="Raleway"/>
            </a:endParaRPr>
          </a:p>
          <a:p>
            <a:pPr indent="-158750" lvl="0" marL="177800" rtl="0" algn="l">
              <a:spcBef>
                <a:spcPts val="1100"/>
              </a:spcBef>
              <a:spcAft>
                <a:spcPts val="0"/>
              </a:spcAft>
              <a:buClr>
                <a:schemeClr val="dk1"/>
              </a:buClr>
              <a:buSzPts val="1500"/>
              <a:buFont typeface="Calibri"/>
              <a:buChar char="•"/>
            </a:pPr>
            <a:r>
              <a:rPr lang="en" sz="1500">
                <a:solidFill>
                  <a:srgbClr val="666666"/>
                </a:solidFill>
                <a:latin typeface="Raleway"/>
                <a:ea typeface="Raleway"/>
                <a:cs typeface="Raleway"/>
                <a:sym typeface="Raleway"/>
              </a:rPr>
              <a:t>January 2017-Present: implementation and COVID-19 Response</a:t>
            </a:r>
            <a:endParaRPr sz="1500">
              <a:solidFill>
                <a:srgbClr val="666666"/>
              </a:solidFill>
              <a:latin typeface="Raleway"/>
              <a:ea typeface="Raleway"/>
              <a:cs typeface="Raleway"/>
              <a:sym typeface="Raleway"/>
            </a:endParaRPr>
          </a:p>
          <a:p>
            <a:pPr indent="0" lvl="0" marL="0" marR="0" rtl="0" algn="l">
              <a:lnSpc>
                <a:spcPct val="90000"/>
              </a:lnSpc>
              <a:spcBef>
                <a:spcPts val="1100"/>
              </a:spcBef>
              <a:spcAft>
                <a:spcPts val="0"/>
              </a:spcAft>
              <a:buNone/>
            </a:pPr>
            <a:r>
              <a:t/>
            </a:r>
            <a:endParaRPr sz="1500">
              <a:solidFill>
                <a:srgbClr val="666666"/>
              </a:solidFill>
              <a:latin typeface="Raleway"/>
              <a:ea typeface="Raleway"/>
              <a:cs typeface="Raleway"/>
              <a:sym typeface="Raleway"/>
            </a:endParaRPr>
          </a:p>
          <a:p>
            <a:pPr indent="0" lvl="0" marL="0" marR="0" rtl="0" algn="l">
              <a:lnSpc>
                <a:spcPct val="90000"/>
              </a:lnSpc>
              <a:spcBef>
                <a:spcPts val="1100"/>
              </a:spcBef>
              <a:spcAft>
                <a:spcPts val="0"/>
              </a:spcAft>
              <a:buNone/>
            </a:pPr>
            <a:r>
              <a:t/>
            </a:r>
            <a:endParaRPr sz="1200">
              <a:solidFill>
                <a:srgbClr val="666666"/>
              </a:solidFill>
              <a:latin typeface="Raleway"/>
              <a:ea typeface="Raleway"/>
              <a:cs typeface="Raleway"/>
              <a:sym typeface="Raleway"/>
            </a:endParaRPr>
          </a:p>
          <a:p>
            <a:pPr indent="0" lvl="0" marL="0" marR="0" rtl="0" algn="l">
              <a:lnSpc>
                <a:spcPct val="90000"/>
              </a:lnSpc>
              <a:spcBef>
                <a:spcPts val="1100"/>
              </a:spcBef>
              <a:spcAft>
                <a:spcPts val="0"/>
              </a:spcAft>
              <a:buNone/>
            </a:pPr>
            <a:r>
              <a:t/>
            </a:r>
            <a:endParaRPr sz="1200">
              <a:solidFill>
                <a:srgbClr val="666666"/>
              </a:solidFill>
              <a:latin typeface="Raleway"/>
              <a:ea typeface="Raleway"/>
              <a:cs typeface="Raleway"/>
              <a:sym typeface="Raleway"/>
            </a:endParaRPr>
          </a:p>
        </p:txBody>
      </p:sp>
      <p:sp>
        <p:nvSpPr>
          <p:cNvPr id="67" name="Google Shape;67;p15"/>
          <p:cNvSpPr txBox="1"/>
          <p:nvPr/>
        </p:nvSpPr>
        <p:spPr>
          <a:xfrm>
            <a:off x="821231" y="1573313"/>
            <a:ext cx="3858900" cy="23859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8" name="Google Shape;68;p15"/>
          <p:cNvPicPr preferRelativeResize="0"/>
          <p:nvPr/>
        </p:nvPicPr>
        <p:blipFill>
          <a:blip r:embed="rId4">
            <a:alphaModFix/>
          </a:blip>
          <a:stretch>
            <a:fillRect/>
          </a:stretch>
        </p:blipFill>
        <p:spPr>
          <a:xfrm>
            <a:off x="393150" y="911025"/>
            <a:ext cx="4026124" cy="4210400"/>
          </a:xfrm>
          <a:prstGeom prst="rect">
            <a:avLst/>
          </a:prstGeom>
          <a:noFill/>
          <a:ln>
            <a:noFill/>
          </a:ln>
        </p:spPr>
      </p:pic>
      <p:sp>
        <p:nvSpPr>
          <p:cNvPr id="69" name="Google Shape;69;p15"/>
          <p:cNvSpPr/>
          <p:nvPr/>
        </p:nvSpPr>
        <p:spPr>
          <a:xfrm>
            <a:off x="-42000" y="0"/>
            <a:ext cx="9186000" cy="773400"/>
          </a:xfrm>
          <a:prstGeom prst="rect">
            <a:avLst/>
          </a:prstGeom>
          <a:solidFill>
            <a:srgbClr val="2879A2">
              <a:alpha val="826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nvSpPr>
        <p:spPr>
          <a:xfrm>
            <a:off x="3060150" y="72625"/>
            <a:ext cx="5915100" cy="7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chemeClr val="lt1"/>
                </a:solidFill>
                <a:latin typeface="Raleway"/>
                <a:ea typeface="Raleway"/>
                <a:cs typeface="Raleway"/>
                <a:sym typeface="Raleway"/>
              </a:rPr>
              <a:t>Food Security Plan</a:t>
            </a:r>
            <a:endParaRPr b="1" sz="2700">
              <a:solidFill>
                <a:srgbClr val="FFFFFF"/>
              </a:solidFill>
              <a:latin typeface="Raleway"/>
              <a:ea typeface="Raleway"/>
              <a:cs typeface="Raleway"/>
              <a:sym typeface="Raleway"/>
            </a:endParaRPr>
          </a:p>
        </p:txBody>
      </p:sp>
      <p:sp>
        <p:nvSpPr>
          <p:cNvPr id="71" name="Google Shape;71;p15"/>
          <p:cNvSpPr txBox="1"/>
          <p:nvPr>
            <p:ph idx="12" type="sldNum"/>
          </p:nvPr>
        </p:nvSpPr>
        <p:spPr>
          <a:xfrm>
            <a:off x="7832747" y="4809196"/>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accent1"/>
              </a:buClr>
              <a:buSzPts val="900"/>
              <a:buFont typeface="Calibri"/>
              <a:buNone/>
            </a:pPr>
            <a:fld id="{00000000-1234-1234-1234-123412341234}" type="slidenum">
              <a:rPr lang="en">
                <a:solidFill>
                  <a:schemeClr val="dk1"/>
                </a:solidFill>
              </a:rPr>
              <a:t>‹#›</a:t>
            </a:fld>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1473972" y="1"/>
            <a:ext cx="6196060" cy="5143501"/>
          </a:xfrm>
          <a:prstGeom prst="rect">
            <a:avLst/>
          </a:prstGeom>
          <a:noFill/>
          <a:ln>
            <a:noFill/>
          </a:ln>
        </p:spPr>
      </p:pic>
      <p:sp>
        <p:nvSpPr>
          <p:cNvPr id="77" name="Google Shape;77;p16"/>
          <p:cNvSpPr txBox="1"/>
          <p:nvPr>
            <p:ph idx="12" type="sldNum"/>
          </p:nvPr>
        </p:nvSpPr>
        <p:spPr>
          <a:xfrm>
            <a:off x="7682947" y="4744071"/>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grpSp>
        <p:nvGrpSpPr>
          <p:cNvPr id="82" name="Google Shape;82;p17"/>
          <p:cNvGrpSpPr/>
          <p:nvPr/>
        </p:nvGrpSpPr>
        <p:grpSpPr>
          <a:xfrm>
            <a:off x="378638" y="550080"/>
            <a:ext cx="8198550" cy="4040620"/>
            <a:chOff x="0" y="0"/>
            <a:chExt cx="10931400" cy="5387493"/>
          </a:xfrm>
        </p:grpSpPr>
        <p:sp>
          <p:nvSpPr>
            <p:cNvPr id="83" name="Google Shape;83;p17"/>
            <p:cNvSpPr/>
            <p:nvPr/>
          </p:nvSpPr>
          <p:spPr>
            <a:xfrm>
              <a:off x="0" y="0"/>
              <a:ext cx="10931400" cy="2209200"/>
            </a:xfrm>
            <a:prstGeom prst="roundRect">
              <a:avLst>
                <a:gd fmla="val 10000" name="adj"/>
              </a:avLst>
            </a:prstGeom>
            <a:solidFill>
              <a:srgbClr val="EFEECE">
                <a:alpha val="89410"/>
              </a:srgbClr>
            </a:solidFill>
            <a:ln cap="flat" cmpd="sng" w="25400">
              <a:solidFill>
                <a:srgbClr val="EFEECE">
                  <a:alpha val="89410"/>
                </a:srgbClr>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4" name="Google Shape;84;p17"/>
            <p:cNvSpPr/>
            <p:nvPr/>
          </p:nvSpPr>
          <p:spPr>
            <a:xfrm>
              <a:off x="441929" y="294554"/>
              <a:ext cx="1675800" cy="1620000"/>
            </a:xfrm>
            <a:prstGeom prst="roundRect">
              <a:avLst>
                <a:gd fmla="val 10000" name="adj"/>
              </a:avLst>
            </a:prstGeom>
            <a:blipFill rotWithShape="1">
              <a:blip r:embed="rId3">
                <a:alphaModFix/>
              </a:blip>
              <a:stretch>
                <a:fillRect b="0" l="-5999" r="-5999" t="0"/>
              </a:stretch>
            </a:blip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 name="Google Shape;85;p17"/>
            <p:cNvSpPr/>
            <p:nvPr/>
          </p:nvSpPr>
          <p:spPr>
            <a:xfrm rot="10800000">
              <a:off x="332082" y="2209293"/>
              <a:ext cx="1895400" cy="3178200"/>
            </a:xfrm>
            <a:prstGeom prst="round2SameRect">
              <a:avLst>
                <a:gd fmla="val 10500" name="adj1"/>
                <a:gd fmla="val 0" name="adj2"/>
              </a:avLst>
            </a:prstGeom>
            <a:solidFill>
              <a:srgbClr val="CFE2F3"/>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 name="Google Shape;86;p17"/>
            <p:cNvSpPr txBox="1"/>
            <p:nvPr/>
          </p:nvSpPr>
          <p:spPr>
            <a:xfrm>
              <a:off x="334450" y="2209227"/>
              <a:ext cx="1840200" cy="2813100"/>
            </a:xfrm>
            <a:prstGeom prst="rect">
              <a:avLst/>
            </a:prstGeom>
            <a:solidFill>
              <a:srgbClr val="CFE2F3"/>
            </a:solidFill>
            <a:ln>
              <a:noFill/>
            </a:ln>
          </p:spPr>
          <p:txBody>
            <a:bodyPr anchorCtr="0" anchor="t" bIns="74675" lIns="74675" spcFirstLastPara="1" rIns="74675" wrap="square" tIns="74675">
              <a:noAutofit/>
            </a:bodyPr>
            <a:lstStyle/>
            <a:p>
              <a:pPr indent="0" lvl="0" marL="0" marR="0" rtl="0" algn="ctr">
                <a:lnSpc>
                  <a:spcPct val="90000"/>
                </a:lnSpc>
                <a:spcBef>
                  <a:spcPts val="0"/>
                </a:spcBef>
                <a:spcAft>
                  <a:spcPts val="0"/>
                </a:spcAft>
                <a:buClr>
                  <a:schemeClr val="lt1"/>
                </a:buClr>
                <a:buSzPts val="1100"/>
                <a:buFont typeface="Arial"/>
                <a:buNone/>
              </a:pPr>
              <a:r>
                <a:rPr b="1" i="0" lang="en" sz="1100" u="none" cap="none" strike="noStrike">
                  <a:solidFill>
                    <a:srgbClr val="1155CC"/>
                  </a:solidFill>
                  <a:latin typeface="Arial"/>
                  <a:ea typeface="Arial"/>
                  <a:cs typeface="Arial"/>
                  <a:sym typeface="Arial"/>
                </a:rPr>
                <a:t>Children</a:t>
              </a:r>
              <a:r>
                <a:rPr b="0" i="0" lang="en" sz="1100" u="none" cap="none" strike="noStrike">
                  <a:solidFill>
                    <a:srgbClr val="1155CC"/>
                  </a:solidFill>
                  <a:latin typeface="Arial"/>
                  <a:ea typeface="Arial"/>
                  <a:cs typeface="Arial"/>
                  <a:sym typeface="Arial"/>
                </a:rPr>
                <a:t> </a:t>
              </a:r>
              <a:endParaRPr b="0" i="0" sz="1100" u="none" cap="none" strike="noStrike">
                <a:solidFill>
                  <a:srgbClr val="1155CC"/>
                </a:solidFill>
                <a:latin typeface="Arial"/>
                <a:ea typeface="Arial"/>
                <a:cs typeface="Arial"/>
                <a:sym typeface="Arial"/>
              </a:endParaRPr>
            </a:p>
            <a:p>
              <a:pPr indent="0" lvl="0" marL="0" marR="0" rtl="0" algn="ctr">
                <a:lnSpc>
                  <a:spcPct val="90000"/>
                </a:lnSpc>
                <a:spcBef>
                  <a:spcPts val="400"/>
                </a:spcBef>
                <a:spcAft>
                  <a:spcPts val="0"/>
                </a:spcAft>
                <a:buClr>
                  <a:schemeClr val="lt1"/>
                </a:buClr>
                <a:buSzPts val="800"/>
                <a:buFont typeface="Arial"/>
                <a:buNone/>
              </a:pPr>
              <a:r>
                <a:rPr b="0" i="0" lang="en" sz="800" u="none" cap="none" strike="noStrike">
                  <a:solidFill>
                    <a:srgbClr val="1155CC"/>
                  </a:solidFill>
                  <a:latin typeface="Arial"/>
                  <a:ea typeface="Arial"/>
                  <a:cs typeface="Arial"/>
                  <a:sym typeface="Arial"/>
                </a:rPr>
                <a:t> </a:t>
              </a:r>
              <a:endParaRPr b="0" i="0" sz="800" u="none" cap="none" strike="noStrike">
                <a:solidFill>
                  <a:srgbClr val="1155CC"/>
                </a:solidFill>
                <a:latin typeface="Arial"/>
                <a:ea typeface="Arial"/>
                <a:cs typeface="Arial"/>
                <a:sym typeface="Arial"/>
              </a:endParaRPr>
            </a:p>
            <a:p>
              <a:pPr indent="0" lvl="0" marL="0" marR="0" rtl="0" algn="ctr">
                <a:lnSpc>
                  <a:spcPct val="90000"/>
                </a:lnSpc>
                <a:spcBef>
                  <a:spcPts val="400"/>
                </a:spcBef>
                <a:spcAft>
                  <a:spcPts val="0"/>
                </a:spcAft>
                <a:buClr>
                  <a:schemeClr val="lt1"/>
                </a:buClr>
                <a:buSzPts val="800"/>
                <a:buFont typeface="Arial"/>
                <a:buNone/>
              </a:pPr>
              <a:r>
                <a:rPr b="0" i="0" lang="en" sz="800" u="none" cap="none" strike="noStrike">
                  <a:solidFill>
                    <a:srgbClr val="1155CC"/>
                  </a:solidFill>
                  <a:latin typeface="Arial"/>
                  <a:ea typeface="Arial"/>
                  <a:cs typeface="Arial"/>
                  <a:sym typeface="Arial"/>
                </a:rPr>
                <a:t>Children were found to have insufficient food during summer and on weekends, and had a higher food insecurity risk if they were living in single parent households and were children of color. Childhood food insecurity can, among other things, result in long-term poor health consequences, behavioral and social difficulties and poor school performance.</a:t>
              </a:r>
              <a:endParaRPr b="0" i="0" sz="800" u="none" cap="none" strike="noStrike">
                <a:solidFill>
                  <a:srgbClr val="1155CC"/>
                </a:solidFill>
                <a:latin typeface="Arial"/>
                <a:ea typeface="Arial"/>
                <a:cs typeface="Arial"/>
                <a:sym typeface="Arial"/>
              </a:endParaRPr>
            </a:p>
          </p:txBody>
        </p:sp>
        <p:sp>
          <p:nvSpPr>
            <p:cNvPr id="87" name="Google Shape;87;p17"/>
            <p:cNvSpPr/>
            <p:nvPr/>
          </p:nvSpPr>
          <p:spPr>
            <a:xfrm>
              <a:off x="2525426" y="294554"/>
              <a:ext cx="1675800" cy="1620000"/>
            </a:xfrm>
            <a:prstGeom prst="roundRect">
              <a:avLst>
                <a:gd fmla="val 10000" name="adj"/>
              </a:avLst>
            </a:prstGeom>
            <a:blipFill rotWithShape="1">
              <a:blip r:embed="rId4">
                <a:alphaModFix/>
              </a:blip>
              <a:stretch>
                <a:fillRect b="0" l="-14999" r="-14999" t="0"/>
              </a:stretch>
            </a:blip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8" name="Google Shape;88;p17"/>
            <p:cNvSpPr/>
            <p:nvPr/>
          </p:nvSpPr>
          <p:spPr>
            <a:xfrm rot="10800000">
              <a:off x="2395132" y="2218595"/>
              <a:ext cx="1936500" cy="3159600"/>
            </a:xfrm>
            <a:prstGeom prst="round2SameRect">
              <a:avLst>
                <a:gd fmla="val 10500" name="adj1"/>
                <a:gd fmla="val 0" name="adj2"/>
              </a:avLst>
            </a:prstGeom>
            <a:solidFill>
              <a:srgbClr val="9FC5E8"/>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9" name="Google Shape;89;p17"/>
            <p:cNvSpPr txBox="1"/>
            <p:nvPr/>
          </p:nvSpPr>
          <p:spPr>
            <a:xfrm>
              <a:off x="2443282" y="2209227"/>
              <a:ext cx="1840200" cy="2813100"/>
            </a:xfrm>
            <a:prstGeom prst="rect">
              <a:avLst/>
            </a:prstGeom>
            <a:solidFill>
              <a:srgbClr val="9FC5E8"/>
            </a:solidFill>
            <a:ln>
              <a:noFill/>
            </a:ln>
          </p:spPr>
          <p:txBody>
            <a:bodyPr anchorCtr="0" anchor="t" bIns="74675" lIns="74675" spcFirstLastPara="1" rIns="74675" wrap="square" tIns="74675">
              <a:noAutofit/>
            </a:bodyPr>
            <a:lstStyle/>
            <a:p>
              <a:pPr indent="0" lvl="0" marL="0" marR="0" rtl="0" algn="ctr">
                <a:lnSpc>
                  <a:spcPct val="90000"/>
                </a:lnSpc>
                <a:spcBef>
                  <a:spcPts val="0"/>
                </a:spcBef>
                <a:spcAft>
                  <a:spcPts val="0"/>
                </a:spcAft>
                <a:buClr>
                  <a:schemeClr val="lt1"/>
                </a:buClr>
                <a:buSzPts val="1100"/>
                <a:buFont typeface="Arial"/>
                <a:buNone/>
              </a:pPr>
              <a:r>
                <a:rPr b="1" i="0" lang="en" sz="1100" u="none" cap="none" strike="noStrike">
                  <a:solidFill>
                    <a:srgbClr val="1155CC"/>
                  </a:solidFill>
                  <a:latin typeface="Arial"/>
                  <a:ea typeface="Arial"/>
                  <a:cs typeface="Arial"/>
                  <a:sym typeface="Arial"/>
                </a:rPr>
                <a:t>Seniors </a:t>
              </a:r>
              <a:endParaRPr b="0" i="0" sz="1100" u="none" cap="none" strike="noStrike">
                <a:solidFill>
                  <a:srgbClr val="1155CC"/>
                </a:solidFill>
                <a:latin typeface="Arial"/>
                <a:ea typeface="Arial"/>
                <a:cs typeface="Arial"/>
                <a:sym typeface="Arial"/>
              </a:endParaRPr>
            </a:p>
            <a:p>
              <a:pPr indent="0" lvl="0" marL="0" marR="0" rtl="0" algn="ctr">
                <a:lnSpc>
                  <a:spcPct val="90000"/>
                </a:lnSpc>
                <a:spcBef>
                  <a:spcPts val="400"/>
                </a:spcBef>
                <a:spcAft>
                  <a:spcPts val="0"/>
                </a:spcAft>
                <a:buClr>
                  <a:schemeClr val="lt1"/>
                </a:buClr>
                <a:buSzPts val="800"/>
                <a:buFont typeface="Arial"/>
                <a:buNone/>
              </a:pPr>
              <a:r>
                <a:rPr b="0" i="0" lang="en" sz="800" u="none" cap="none" strike="noStrike">
                  <a:solidFill>
                    <a:srgbClr val="1155CC"/>
                  </a:solidFill>
                  <a:latin typeface="Arial"/>
                  <a:ea typeface="Arial"/>
                  <a:cs typeface="Arial"/>
                  <a:sym typeface="Arial"/>
                </a:rPr>
                <a:t> </a:t>
              </a:r>
              <a:endParaRPr b="0" i="0" sz="800" u="none" cap="none" strike="noStrike">
                <a:solidFill>
                  <a:srgbClr val="1155CC"/>
                </a:solidFill>
                <a:latin typeface="Arial"/>
                <a:ea typeface="Arial"/>
                <a:cs typeface="Arial"/>
                <a:sym typeface="Arial"/>
              </a:endParaRPr>
            </a:p>
            <a:p>
              <a:pPr indent="0" lvl="0" marL="0" marR="0" rtl="0" algn="ctr">
                <a:lnSpc>
                  <a:spcPct val="90000"/>
                </a:lnSpc>
                <a:spcBef>
                  <a:spcPts val="400"/>
                </a:spcBef>
                <a:spcAft>
                  <a:spcPts val="0"/>
                </a:spcAft>
                <a:buClr>
                  <a:schemeClr val="lt1"/>
                </a:buClr>
                <a:buSzPts val="800"/>
                <a:buFont typeface="Arial"/>
                <a:buNone/>
              </a:pPr>
              <a:r>
                <a:rPr b="0" i="0" lang="en" sz="800" u="none" cap="none" strike="noStrike">
                  <a:solidFill>
                    <a:srgbClr val="1155CC"/>
                  </a:solidFill>
                  <a:latin typeface="Arial"/>
                  <a:ea typeface="Arial"/>
                  <a:cs typeface="Arial"/>
                  <a:sym typeface="Arial"/>
                </a:rPr>
                <a:t>6.6% seniors in Montgomery county are estimated to live below the poverty level, and around 20-30,000 live below the self sufficiency standard. Many are also aging in place and in isolation, with limited access to transportation and technology, limited English proficiency, physical and mental disabilities and medical dietary restrictions.</a:t>
              </a:r>
              <a:endParaRPr b="0" i="0" sz="800" u="none" cap="none" strike="noStrike">
                <a:solidFill>
                  <a:srgbClr val="1155CC"/>
                </a:solidFill>
                <a:latin typeface="Arial"/>
                <a:ea typeface="Arial"/>
                <a:cs typeface="Arial"/>
                <a:sym typeface="Arial"/>
              </a:endParaRPr>
            </a:p>
          </p:txBody>
        </p:sp>
        <p:sp>
          <p:nvSpPr>
            <p:cNvPr id="90" name="Google Shape;90;p17"/>
            <p:cNvSpPr/>
            <p:nvPr/>
          </p:nvSpPr>
          <p:spPr>
            <a:xfrm>
              <a:off x="4581432" y="294554"/>
              <a:ext cx="1675800" cy="1620000"/>
            </a:xfrm>
            <a:prstGeom prst="roundRect">
              <a:avLst>
                <a:gd fmla="val 10000" name="adj"/>
              </a:avLst>
            </a:prstGeom>
            <a:blipFill rotWithShape="1">
              <a:blip r:embed="rId5">
                <a:alphaModFix/>
              </a:blip>
              <a:stretch>
                <a:fillRect b="0" l="-16999" r="-16989" t="0"/>
              </a:stretch>
            </a:blip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1" name="Google Shape;91;p17"/>
            <p:cNvSpPr/>
            <p:nvPr/>
          </p:nvSpPr>
          <p:spPr>
            <a:xfrm rot="10800000">
              <a:off x="4499282" y="2209159"/>
              <a:ext cx="1840200" cy="3149100"/>
            </a:xfrm>
            <a:prstGeom prst="round2SameRect">
              <a:avLst>
                <a:gd fmla="val 10500" name="adj1"/>
                <a:gd fmla="val 0" name="adj2"/>
              </a:avLst>
            </a:prstGeom>
            <a:solidFill>
              <a:srgbClr val="6FA8DC"/>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2" name="Google Shape;92;p17"/>
            <p:cNvSpPr txBox="1"/>
            <p:nvPr/>
          </p:nvSpPr>
          <p:spPr>
            <a:xfrm>
              <a:off x="4581416" y="2223327"/>
              <a:ext cx="1675800" cy="2784900"/>
            </a:xfrm>
            <a:prstGeom prst="rect">
              <a:avLst/>
            </a:prstGeom>
            <a:solidFill>
              <a:srgbClr val="6FA8DC"/>
            </a:solidFill>
            <a:ln>
              <a:noFill/>
            </a:ln>
          </p:spPr>
          <p:txBody>
            <a:bodyPr anchorCtr="0" anchor="t" bIns="74675" lIns="74675" spcFirstLastPara="1" rIns="74675" wrap="square" tIns="74675">
              <a:noAutofit/>
            </a:bodyPr>
            <a:lstStyle/>
            <a:p>
              <a:pPr indent="0" lvl="0" marL="0" marR="0" rtl="0" algn="ctr">
                <a:lnSpc>
                  <a:spcPct val="90000"/>
                </a:lnSpc>
                <a:spcBef>
                  <a:spcPts val="0"/>
                </a:spcBef>
                <a:spcAft>
                  <a:spcPts val="0"/>
                </a:spcAft>
                <a:buClr>
                  <a:schemeClr val="lt1"/>
                </a:buClr>
                <a:buSzPts val="1100"/>
                <a:buFont typeface="Arial"/>
                <a:buNone/>
              </a:pPr>
              <a:r>
                <a:rPr b="1" i="0" lang="en" sz="1100" u="none" cap="none" strike="noStrike">
                  <a:solidFill>
                    <a:srgbClr val="FFFFFF"/>
                  </a:solidFill>
                  <a:latin typeface="Arial"/>
                  <a:ea typeface="Arial"/>
                  <a:cs typeface="Arial"/>
                  <a:sym typeface="Arial"/>
                </a:rPr>
                <a:t>People with Disabilities</a:t>
              </a:r>
              <a:r>
                <a:rPr b="0" i="0" lang="en" sz="1100" u="none" cap="none" strike="noStrike">
                  <a:solidFill>
                    <a:srgbClr val="FFFFFF"/>
                  </a:solidFill>
                  <a:latin typeface="Arial"/>
                  <a:ea typeface="Arial"/>
                  <a:cs typeface="Arial"/>
                  <a:sym typeface="Arial"/>
                </a:rPr>
                <a:t> </a:t>
              </a:r>
              <a:endParaRPr b="0" i="0" sz="1100" u="none" cap="none" strike="noStrike">
                <a:solidFill>
                  <a:srgbClr val="FFFFFF"/>
                </a:solidFill>
                <a:latin typeface="Arial"/>
                <a:ea typeface="Arial"/>
                <a:cs typeface="Arial"/>
                <a:sym typeface="Arial"/>
              </a:endParaRPr>
            </a:p>
            <a:p>
              <a:pPr indent="0" lvl="0" marL="0" marR="0" rtl="0" algn="ctr">
                <a:lnSpc>
                  <a:spcPct val="90000"/>
                </a:lnSpc>
                <a:spcBef>
                  <a:spcPts val="400"/>
                </a:spcBef>
                <a:spcAft>
                  <a:spcPts val="0"/>
                </a:spcAft>
                <a:buClr>
                  <a:schemeClr val="lt1"/>
                </a:buClr>
                <a:buSzPts val="800"/>
                <a:buFont typeface="Arial"/>
                <a:buNone/>
              </a:pPr>
              <a:r>
                <a:rPr b="0" i="0" lang="en" sz="700" u="none" cap="none" strike="noStrike">
                  <a:solidFill>
                    <a:srgbClr val="FFFFFF"/>
                  </a:solidFill>
                  <a:latin typeface="Arial"/>
                  <a:ea typeface="Arial"/>
                  <a:cs typeface="Arial"/>
                  <a:sym typeface="Arial"/>
                </a:rPr>
                <a:t> Families with a disabled member were estimated to be  2 to 3 times more likely to be food insecure. Working aged adults with disabilities are twice as likely to live below the poverty level as adults without disabilities. Barriers to food security include lack of case management, limited communication ability, restricted mobility, and access to transportation to purchase and/or prepare food.</a:t>
              </a:r>
              <a:endParaRPr b="0" i="0" sz="700" u="none" cap="none" strike="noStrike">
                <a:solidFill>
                  <a:srgbClr val="FFFFFF"/>
                </a:solidFill>
                <a:latin typeface="Arial"/>
                <a:ea typeface="Arial"/>
                <a:cs typeface="Arial"/>
                <a:sym typeface="Arial"/>
              </a:endParaRPr>
            </a:p>
          </p:txBody>
        </p:sp>
        <p:sp>
          <p:nvSpPr>
            <p:cNvPr id="93" name="Google Shape;93;p17"/>
            <p:cNvSpPr/>
            <p:nvPr/>
          </p:nvSpPr>
          <p:spPr>
            <a:xfrm>
              <a:off x="6651857" y="294554"/>
              <a:ext cx="1675800" cy="1620000"/>
            </a:xfrm>
            <a:prstGeom prst="roundRect">
              <a:avLst>
                <a:gd fmla="val 10000" name="adj"/>
              </a:avLst>
            </a:prstGeom>
            <a:blipFill rotWithShape="1">
              <a:blip r:embed="rId6">
                <a:alphaModFix/>
              </a:blip>
              <a:stretch>
                <a:fillRect b="0" l="-15999" r="-15989" t="0"/>
              </a:stretch>
            </a:blip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4" name="Google Shape;94;p17"/>
            <p:cNvSpPr/>
            <p:nvPr/>
          </p:nvSpPr>
          <p:spPr>
            <a:xfrm rot="10800000">
              <a:off x="6507116" y="2209092"/>
              <a:ext cx="1965300" cy="3105300"/>
            </a:xfrm>
            <a:prstGeom prst="round2SameRect">
              <a:avLst>
                <a:gd fmla="val 10500" name="adj1"/>
                <a:gd fmla="val 0" name="adj2"/>
              </a:avLst>
            </a:prstGeom>
            <a:solidFill>
              <a:srgbClr val="3D85C6"/>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5" name="Google Shape;95;p17"/>
            <p:cNvSpPr txBox="1"/>
            <p:nvPr/>
          </p:nvSpPr>
          <p:spPr>
            <a:xfrm>
              <a:off x="6542099" y="2223327"/>
              <a:ext cx="1895400" cy="2784900"/>
            </a:xfrm>
            <a:prstGeom prst="rect">
              <a:avLst/>
            </a:prstGeom>
            <a:solidFill>
              <a:srgbClr val="3D85C6"/>
            </a:solidFill>
            <a:ln>
              <a:noFill/>
            </a:ln>
          </p:spPr>
          <p:txBody>
            <a:bodyPr anchorCtr="0" anchor="t" bIns="74675" lIns="74675" spcFirstLastPara="1" rIns="74675" wrap="square" tIns="74675">
              <a:noAutofit/>
            </a:bodyPr>
            <a:lstStyle/>
            <a:p>
              <a:pPr indent="0" lvl="0" marL="0" marR="0" rtl="0" algn="ctr">
                <a:lnSpc>
                  <a:spcPct val="90000"/>
                </a:lnSpc>
                <a:spcBef>
                  <a:spcPts val="0"/>
                </a:spcBef>
                <a:spcAft>
                  <a:spcPts val="0"/>
                </a:spcAft>
                <a:buClr>
                  <a:schemeClr val="lt1"/>
                </a:buClr>
                <a:buSzPts val="1100"/>
                <a:buFont typeface="Arial"/>
                <a:buNone/>
              </a:pPr>
              <a:r>
                <a:rPr b="1" i="0" lang="en" sz="1100" u="none" cap="none" strike="noStrike">
                  <a:solidFill>
                    <a:schemeClr val="lt1"/>
                  </a:solidFill>
                  <a:latin typeface="Arial"/>
                  <a:ea typeface="Arial"/>
                  <a:cs typeface="Arial"/>
                  <a:sym typeface="Arial"/>
                </a:rPr>
                <a:t>Foreign Born</a:t>
              </a:r>
              <a:r>
                <a:rPr b="0" i="0" lang="en" sz="1100" u="none" cap="none" strike="noStrike">
                  <a:solidFill>
                    <a:schemeClr val="lt1"/>
                  </a:solidFill>
                  <a:latin typeface="Arial"/>
                  <a:ea typeface="Arial"/>
                  <a:cs typeface="Arial"/>
                  <a:sym typeface="Arial"/>
                </a:rPr>
                <a:t> </a:t>
              </a:r>
              <a:endParaRPr b="0" i="0" sz="1100" u="none" cap="none" strike="noStrike">
                <a:solidFill>
                  <a:schemeClr val="lt1"/>
                </a:solidFill>
                <a:latin typeface="Arial"/>
                <a:ea typeface="Arial"/>
                <a:cs typeface="Arial"/>
                <a:sym typeface="Arial"/>
              </a:endParaRPr>
            </a:p>
            <a:p>
              <a:pPr indent="0" lvl="0" marL="0" marR="0" rtl="0" algn="ctr">
                <a:lnSpc>
                  <a:spcPct val="90000"/>
                </a:lnSpc>
                <a:spcBef>
                  <a:spcPts val="400"/>
                </a:spcBef>
                <a:spcAft>
                  <a:spcPts val="0"/>
                </a:spcAft>
                <a:buClr>
                  <a:schemeClr val="lt1"/>
                </a:buClr>
                <a:buSzPts val="800"/>
                <a:buFont typeface="Arial"/>
                <a:buNone/>
              </a:pPr>
              <a:r>
                <a:t/>
              </a:r>
              <a:endParaRPr sz="800">
                <a:solidFill>
                  <a:schemeClr val="lt1"/>
                </a:solidFill>
              </a:endParaRPr>
            </a:p>
            <a:p>
              <a:pPr indent="0" lvl="0" marL="0" marR="0" rtl="0" algn="ctr">
                <a:lnSpc>
                  <a:spcPct val="90000"/>
                </a:lnSpc>
                <a:spcBef>
                  <a:spcPts val="400"/>
                </a:spcBef>
                <a:spcAft>
                  <a:spcPts val="0"/>
                </a:spcAft>
                <a:buClr>
                  <a:schemeClr val="lt1"/>
                </a:buClr>
                <a:buSzPts val="800"/>
                <a:buFont typeface="Arial"/>
                <a:buNone/>
              </a:pPr>
              <a:r>
                <a:rPr b="0" i="0" lang="en" sz="800" u="none" cap="none" strike="noStrike">
                  <a:solidFill>
                    <a:schemeClr val="lt1"/>
                  </a:solidFill>
                  <a:latin typeface="Arial"/>
                  <a:ea typeface="Arial"/>
                  <a:cs typeface="Arial"/>
                  <a:sym typeface="Arial"/>
                </a:rPr>
                <a:t>50-60,000 foreign born residents were living at or below 150% of the poverty level in 2016. Food insecurity in this population results from factors such as language and cultural barriers, a lack of culturally appropriate food, and fear of asking for help, especially in mixed documentation status families.</a:t>
              </a:r>
              <a:endParaRPr b="0" i="0" sz="800" u="none" cap="none" strike="noStrike">
                <a:solidFill>
                  <a:schemeClr val="lt1"/>
                </a:solidFill>
                <a:latin typeface="Arial"/>
                <a:ea typeface="Arial"/>
                <a:cs typeface="Arial"/>
                <a:sym typeface="Arial"/>
              </a:endParaRPr>
            </a:p>
          </p:txBody>
        </p:sp>
        <p:sp>
          <p:nvSpPr>
            <p:cNvPr id="96" name="Google Shape;96;p17"/>
            <p:cNvSpPr/>
            <p:nvPr/>
          </p:nvSpPr>
          <p:spPr>
            <a:xfrm>
              <a:off x="8781673" y="294554"/>
              <a:ext cx="1675800" cy="1620000"/>
            </a:xfrm>
            <a:prstGeom prst="roundRect">
              <a:avLst>
                <a:gd fmla="val 10000" name="adj"/>
              </a:avLst>
            </a:prstGeom>
            <a:blipFill rotWithShape="1">
              <a:blip r:embed="rId7">
                <a:alphaModFix/>
              </a:blip>
              <a:stretch>
                <a:fillRect b="0" l="-11999" r="-11989" t="0"/>
              </a:stretch>
            </a:blip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7" name="Google Shape;97;p17"/>
            <p:cNvSpPr/>
            <p:nvPr/>
          </p:nvSpPr>
          <p:spPr>
            <a:xfrm rot="10800000">
              <a:off x="8640116" y="2209127"/>
              <a:ext cx="1959000" cy="3121800"/>
            </a:xfrm>
            <a:prstGeom prst="round2SameRect">
              <a:avLst>
                <a:gd fmla="val 10500" name="adj1"/>
                <a:gd fmla="val 0" name="adj2"/>
              </a:avLst>
            </a:prstGeom>
            <a:solidFill>
              <a:srgbClr val="0B5394"/>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8" name="Google Shape;98;p17"/>
            <p:cNvSpPr txBox="1"/>
            <p:nvPr/>
          </p:nvSpPr>
          <p:spPr>
            <a:xfrm>
              <a:off x="8681149" y="2223327"/>
              <a:ext cx="1895400" cy="2784900"/>
            </a:xfrm>
            <a:prstGeom prst="rect">
              <a:avLst/>
            </a:prstGeom>
            <a:solidFill>
              <a:srgbClr val="0B5394"/>
            </a:solidFill>
            <a:ln>
              <a:noFill/>
            </a:ln>
          </p:spPr>
          <p:txBody>
            <a:bodyPr anchorCtr="0" anchor="t" bIns="74675" lIns="74675" spcFirstLastPara="1" rIns="74675" wrap="square" tIns="74675">
              <a:noAutofit/>
            </a:bodyPr>
            <a:lstStyle/>
            <a:p>
              <a:pPr indent="0" lvl="0" marL="0" marR="0" rtl="0" algn="ctr">
                <a:lnSpc>
                  <a:spcPct val="90000"/>
                </a:lnSpc>
                <a:spcBef>
                  <a:spcPts val="0"/>
                </a:spcBef>
                <a:spcAft>
                  <a:spcPts val="0"/>
                </a:spcAft>
                <a:buClr>
                  <a:schemeClr val="lt1"/>
                </a:buClr>
                <a:buSzPts val="1100"/>
                <a:buFont typeface="Arial"/>
                <a:buNone/>
              </a:pPr>
              <a:r>
                <a:rPr b="1" i="0" lang="en" sz="1100" u="none" cap="none" strike="noStrike">
                  <a:solidFill>
                    <a:schemeClr val="lt1"/>
                  </a:solidFill>
                  <a:latin typeface="Arial"/>
                  <a:ea typeface="Arial"/>
                  <a:cs typeface="Arial"/>
                  <a:sym typeface="Arial"/>
                </a:rPr>
                <a:t>Other Risk Factors</a:t>
              </a:r>
              <a:r>
                <a:rPr b="0" i="0" lang="en" sz="1100" u="none" cap="none" strike="noStrike">
                  <a:solidFill>
                    <a:schemeClr val="lt1"/>
                  </a:solidFill>
                  <a:latin typeface="Arial"/>
                  <a:ea typeface="Arial"/>
                  <a:cs typeface="Arial"/>
                  <a:sym typeface="Arial"/>
                </a:rPr>
                <a:t> </a:t>
              </a:r>
              <a:endParaRPr b="0" i="0" sz="800" u="none" cap="none" strike="noStrike">
                <a:solidFill>
                  <a:schemeClr val="lt1"/>
                </a:solidFill>
                <a:latin typeface="Arial"/>
                <a:ea typeface="Arial"/>
                <a:cs typeface="Arial"/>
                <a:sym typeface="Arial"/>
              </a:endParaRPr>
            </a:p>
            <a:p>
              <a:pPr indent="0" lvl="0" marL="342900" marR="0" rtl="0" algn="l">
                <a:lnSpc>
                  <a:spcPct val="90000"/>
                </a:lnSpc>
                <a:spcBef>
                  <a:spcPts val="400"/>
                </a:spcBef>
                <a:spcAft>
                  <a:spcPts val="0"/>
                </a:spcAft>
                <a:buNone/>
              </a:pPr>
              <a:r>
                <a:t/>
              </a:r>
              <a:endParaRPr b="0" i="0" sz="800" u="none" cap="none" strike="noStrike">
                <a:solidFill>
                  <a:schemeClr val="lt1"/>
                </a:solidFill>
                <a:latin typeface="Arial"/>
                <a:ea typeface="Arial"/>
                <a:cs typeface="Arial"/>
                <a:sym typeface="Arial"/>
              </a:endParaRPr>
            </a:p>
            <a:p>
              <a:pPr indent="-215900" lvl="0" marL="342900" marR="0" rtl="0" algn="l">
                <a:lnSpc>
                  <a:spcPct val="90000"/>
                </a:lnSpc>
                <a:spcBef>
                  <a:spcPts val="400"/>
                </a:spcBef>
                <a:spcAft>
                  <a:spcPts val="0"/>
                </a:spcAft>
                <a:buClr>
                  <a:schemeClr val="lt1"/>
                </a:buClr>
                <a:buSzPts val="800"/>
                <a:buFont typeface="Arial"/>
                <a:buChar char="●"/>
              </a:pPr>
              <a:r>
                <a:rPr lang="en" sz="800">
                  <a:solidFill>
                    <a:schemeClr val="lt1"/>
                  </a:solidFill>
                </a:rPr>
                <a:t>l</a:t>
              </a:r>
              <a:r>
                <a:rPr b="0" i="0" lang="en" sz="800" u="none" cap="none" strike="noStrike">
                  <a:solidFill>
                    <a:schemeClr val="lt1"/>
                  </a:solidFill>
                  <a:latin typeface="Arial"/>
                  <a:ea typeface="Arial"/>
                  <a:cs typeface="Arial"/>
                  <a:sym typeface="Arial"/>
                </a:rPr>
                <a:t>iving below the self-sufficiency standard </a:t>
              </a:r>
              <a:endParaRPr b="0" i="0" sz="800" u="none" cap="none" strike="noStrike">
                <a:solidFill>
                  <a:schemeClr val="lt1"/>
                </a:solidFill>
                <a:latin typeface="Arial"/>
                <a:ea typeface="Arial"/>
                <a:cs typeface="Arial"/>
                <a:sym typeface="Arial"/>
              </a:endParaRPr>
            </a:p>
            <a:p>
              <a:pPr indent="-215900" lvl="0" marL="342900" marR="0" rtl="0" algn="l">
                <a:lnSpc>
                  <a:spcPct val="90000"/>
                </a:lnSpc>
                <a:spcBef>
                  <a:spcPts val="0"/>
                </a:spcBef>
                <a:spcAft>
                  <a:spcPts val="0"/>
                </a:spcAft>
                <a:buClr>
                  <a:schemeClr val="lt1"/>
                </a:buClr>
                <a:buSzPts val="800"/>
                <a:buFont typeface="Arial"/>
                <a:buChar char="●"/>
              </a:pPr>
              <a:r>
                <a:rPr b="0" i="0" lang="en" sz="800" u="none" cap="none" strike="noStrike">
                  <a:solidFill>
                    <a:schemeClr val="lt1"/>
                  </a:solidFill>
                  <a:latin typeface="Arial"/>
                  <a:ea typeface="Arial"/>
                  <a:cs typeface="Arial"/>
                  <a:sym typeface="Arial"/>
                </a:rPr>
                <a:t>having limited access to transportation</a:t>
              </a:r>
              <a:endParaRPr b="0" i="0" sz="800" u="none" cap="none" strike="noStrike">
                <a:solidFill>
                  <a:schemeClr val="lt1"/>
                </a:solidFill>
                <a:latin typeface="Arial"/>
                <a:ea typeface="Arial"/>
                <a:cs typeface="Arial"/>
                <a:sym typeface="Arial"/>
              </a:endParaRPr>
            </a:p>
            <a:p>
              <a:pPr indent="-215900" lvl="0" marL="342900" marR="0" rtl="0" algn="l">
                <a:lnSpc>
                  <a:spcPct val="90000"/>
                </a:lnSpc>
                <a:spcBef>
                  <a:spcPts val="0"/>
                </a:spcBef>
                <a:spcAft>
                  <a:spcPts val="0"/>
                </a:spcAft>
                <a:buClr>
                  <a:schemeClr val="lt1"/>
                </a:buClr>
                <a:buSzPts val="800"/>
                <a:buFont typeface="Arial"/>
                <a:buChar char="●"/>
              </a:pPr>
              <a:r>
                <a:rPr b="0" i="0" lang="en" sz="800" u="none" cap="none" strike="noStrike">
                  <a:solidFill>
                    <a:schemeClr val="lt1"/>
                  </a:solidFill>
                  <a:latin typeface="Arial"/>
                  <a:ea typeface="Arial"/>
                  <a:cs typeface="Arial"/>
                  <a:sym typeface="Arial"/>
                </a:rPr>
                <a:t>being eligible but not enrolled in benefits</a:t>
              </a:r>
              <a:endParaRPr b="0" i="0" sz="800" u="none" cap="none" strike="noStrike">
                <a:solidFill>
                  <a:schemeClr val="lt1"/>
                </a:solidFill>
                <a:latin typeface="Arial"/>
                <a:ea typeface="Arial"/>
                <a:cs typeface="Arial"/>
                <a:sym typeface="Arial"/>
              </a:endParaRPr>
            </a:p>
            <a:p>
              <a:pPr indent="-215900" lvl="0" marL="342900" marR="0" rtl="0" algn="l">
                <a:lnSpc>
                  <a:spcPct val="90000"/>
                </a:lnSpc>
                <a:spcBef>
                  <a:spcPts val="0"/>
                </a:spcBef>
                <a:spcAft>
                  <a:spcPts val="0"/>
                </a:spcAft>
                <a:buClr>
                  <a:schemeClr val="lt1"/>
                </a:buClr>
                <a:buSzPts val="800"/>
                <a:buFont typeface="Arial"/>
                <a:buChar char="●"/>
              </a:pPr>
              <a:r>
                <a:rPr b="0" i="0" lang="en" sz="800" u="none" cap="none" strike="noStrike">
                  <a:solidFill>
                    <a:schemeClr val="lt1"/>
                  </a:solidFill>
                  <a:latin typeface="Arial"/>
                  <a:ea typeface="Arial"/>
                  <a:cs typeface="Arial"/>
                  <a:sym typeface="Arial"/>
                </a:rPr>
                <a:t>being homeless</a:t>
              </a:r>
              <a:endParaRPr b="0" i="0" sz="800" u="none" cap="none" strike="noStrike">
                <a:solidFill>
                  <a:schemeClr val="lt1"/>
                </a:solidFill>
                <a:latin typeface="Arial"/>
                <a:ea typeface="Arial"/>
                <a:cs typeface="Arial"/>
                <a:sym typeface="Arial"/>
              </a:endParaRPr>
            </a:p>
            <a:p>
              <a:pPr indent="-215900" lvl="0" marL="342900" marR="0" rtl="0" algn="l">
                <a:lnSpc>
                  <a:spcPct val="90000"/>
                </a:lnSpc>
                <a:spcBef>
                  <a:spcPts val="0"/>
                </a:spcBef>
                <a:spcAft>
                  <a:spcPts val="0"/>
                </a:spcAft>
                <a:buClr>
                  <a:schemeClr val="lt1"/>
                </a:buClr>
                <a:buSzPts val="800"/>
                <a:buFont typeface="Arial"/>
                <a:buChar char="●"/>
              </a:pPr>
              <a:r>
                <a:rPr b="0" i="0" lang="en" sz="800" u="none" cap="none" strike="noStrike">
                  <a:solidFill>
                    <a:schemeClr val="lt1"/>
                  </a:solidFill>
                  <a:latin typeface="Arial"/>
                  <a:ea typeface="Arial"/>
                  <a:cs typeface="Arial"/>
                  <a:sym typeface="Arial"/>
                </a:rPr>
                <a:t>having faith based dietary restrictions</a:t>
              </a:r>
              <a:endParaRPr b="0" i="0" sz="800" u="none" cap="none" strike="noStrike">
                <a:solidFill>
                  <a:schemeClr val="lt1"/>
                </a:solidFill>
                <a:latin typeface="Arial"/>
                <a:ea typeface="Arial"/>
                <a:cs typeface="Arial"/>
                <a:sym typeface="Arial"/>
              </a:endParaRPr>
            </a:p>
            <a:p>
              <a:pPr indent="-215900" lvl="0" marL="342900" marR="0" rtl="0" algn="l">
                <a:lnSpc>
                  <a:spcPct val="90000"/>
                </a:lnSpc>
                <a:spcBef>
                  <a:spcPts val="0"/>
                </a:spcBef>
                <a:spcAft>
                  <a:spcPts val="0"/>
                </a:spcAft>
                <a:buClr>
                  <a:schemeClr val="lt1"/>
                </a:buClr>
                <a:buSzPts val="800"/>
                <a:buFont typeface="Arial"/>
                <a:buChar char="●"/>
              </a:pPr>
              <a:r>
                <a:rPr b="0" i="0" lang="en" sz="800" u="none" cap="none" strike="noStrike">
                  <a:solidFill>
                    <a:schemeClr val="lt1"/>
                  </a:solidFill>
                  <a:latin typeface="Arial"/>
                  <a:ea typeface="Arial"/>
                  <a:cs typeface="Arial"/>
                  <a:sym typeface="Arial"/>
                </a:rPr>
                <a:t>working two or more jobs.</a:t>
              </a:r>
              <a:endParaRPr b="0" i="0" sz="800" u="none" cap="none" strike="noStrike">
                <a:solidFill>
                  <a:schemeClr val="lt1"/>
                </a:solidFill>
                <a:latin typeface="Arial"/>
                <a:ea typeface="Arial"/>
                <a:cs typeface="Arial"/>
                <a:sym typeface="Arial"/>
              </a:endParaRPr>
            </a:p>
          </p:txBody>
        </p:sp>
      </p:grpSp>
      <p:pic>
        <p:nvPicPr>
          <p:cNvPr descr="MocoLogo2_2015 (1).png" id="99" name="Google Shape;99;p17"/>
          <p:cNvPicPr preferRelativeResize="0"/>
          <p:nvPr/>
        </p:nvPicPr>
        <p:blipFill rotWithShape="1">
          <a:blip r:embed="rId8">
            <a:alphaModFix/>
          </a:blip>
          <a:srcRect b="0" l="0" r="0" t="0"/>
          <a:stretch/>
        </p:blipFill>
        <p:spPr>
          <a:xfrm>
            <a:off x="-8" y="4417684"/>
            <a:ext cx="1033916" cy="688188"/>
          </a:xfrm>
          <a:prstGeom prst="rect">
            <a:avLst/>
          </a:prstGeom>
          <a:noFill/>
          <a:ln>
            <a:noFill/>
          </a:ln>
        </p:spPr>
      </p:pic>
      <p:sp>
        <p:nvSpPr>
          <p:cNvPr id="100" name="Google Shape;100;p17"/>
          <p:cNvSpPr/>
          <p:nvPr/>
        </p:nvSpPr>
        <p:spPr>
          <a:xfrm>
            <a:off x="-42000" y="-76200"/>
            <a:ext cx="9186000" cy="773400"/>
          </a:xfrm>
          <a:prstGeom prst="rect">
            <a:avLst/>
          </a:prstGeom>
          <a:solidFill>
            <a:srgbClr val="2879A2">
              <a:alpha val="826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7"/>
          <p:cNvSpPr txBox="1"/>
          <p:nvPr/>
        </p:nvSpPr>
        <p:spPr>
          <a:xfrm>
            <a:off x="971050" y="-3575"/>
            <a:ext cx="8004300" cy="734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accent1"/>
              </a:buClr>
              <a:buSzPts val="1100"/>
              <a:buFont typeface="Cabin"/>
              <a:buNone/>
            </a:pPr>
            <a:r>
              <a:rPr b="1" lang="en" sz="2700">
                <a:solidFill>
                  <a:schemeClr val="lt1"/>
                </a:solidFill>
                <a:latin typeface="Calibri"/>
                <a:ea typeface="Calibri"/>
                <a:cs typeface="Calibri"/>
                <a:sym typeface="Calibri"/>
              </a:rPr>
              <a:t>Montgomery County Food Security Plan Findings</a:t>
            </a:r>
            <a:endParaRPr b="1" sz="2700">
              <a:solidFill>
                <a:schemeClr val="lt1"/>
              </a:solidFill>
              <a:latin typeface="Calibri"/>
              <a:ea typeface="Calibri"/>
              <a:cs typeface="Calibri"/>
              <a:sym typeface="Calibri"/>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p:txBody>
      </p:sp>
      <p:sp>
        <p:nvSpPr>
          <p:cNvPr id="102" name="Google Shape;102;p17"/>
          <p:cNvSpPr txBox="1"/>
          <p:nvPr>
            <p:ph idx="12" type="sldNum"/>
          </p:nvPr>
        </p:nvSpPr>
        <p:spPr>
          <a:xfrm>
            <a:off x="7682947" y="4744071"/>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accent1"/>
              </a:buClr>
              <a:buSzPts val="900"/>
              <a:buFont typeface="Calibri"/>
              <a:buNone/>
            </a:pPr>
            <a:fld id="{00000000-1234-1234-1234-123412341234}" type="slidenum">
              <a:rPr lang="en">
                <a:solidFill>
                  <a:schemeClr val="dk1"/>
                </a:solidFill>
              </a:rPr>
              <a:t>‹#›</a:t>
            </a:fld>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MocoLogo2_2015 (1).png" id="107" name="Google Shape;107;p18"/>
          <p:cNvPicPr preferRelativeResize="0"/>
          <p:nvPr/>
        </p:nvPicPr>
        <p:blipFill rotWithShape="1">
          <a:blip r:embed="rId3">
            <a:alphaModFix/>
          </a:blip>
          <a:srcRect b="0" l="0" r="0" t="0"/>
          <a:stretch/>
        </p:blipFill>
        <p:spPr>
          <a:xfrm>
            <a:off x="83567" y="4321209"/>
            <a:ext cx="1033916" cy="688188"/>
          </a:xfrm>
          <a:prstGeom prst="rect">
            <a:avLst/>
          </a:prstGeom>
          <a:noFill/>
          <a:ln>
            <a:noFill/>
          </a:ln>
        </p:spPr>
      </p:pic>
      <p:sp>
        <p:nvSpPr>
          <p:cNvPr id="108" name="Google Shape;108;p18"/>
          <p:cNvSpPr txBox="1"/>
          <p:nvPr/>
        </p:nvSpPr>
        <p:spPr>
          <a:xfrm>
            <a:off x="494575" y="4505175"/>
            <a:ext cx="6582300" cy="4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txBox="1"/>
          <p:nvPr/>
        </p:nvSpPr>
        <p:spPr>
          <a:xfrm>
            <a:off x="-6250" y="822300"/>
            <a:ext cx="6493800" cy="3498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Supplemental Nutrition Assistance Program or</a:t>
            </a:r>
            <a:r>
              <a:rPr lang="en"/>
              <a:t> “</a:t>
            </a:r>
            <a:r>
              <a:rPr b="1" lang="en" u="sng">
                <a:solidFill>
                  <a:schemeClr val="hlink"/>
                </a:solidFill>
                <a:hlinkClick r:id="rId4"/>
              </a:rPr>
              <a:t>SNAP</a:t>
            </a:r>
            <a:r>
              <a:rPr b="1" lang="en"/>
              <a:t>”</a:t>
            </a:r>
            <a:endParaRPr b="1"/>
          </a:p>
          <a:p>
            <a:pPr indent="-317500" lvl="1" marL="1143000" rtl="0" algn="l">
              <a:spcBef>
                <a:spcPts val="0"/>
              </a:spcBef>
              <a:spcAft>
                <a:spcPts val="0"/>
              </a:spcAft>
              <a:buSzPts val="1400"/>
              <a:buChar char="○"/>
            </a:pPr>
            <a:r>
              <a:rPr lang="en"/>
              <a:t>Provides nutrition benefits to supplement the food costs to individuals who may be food insecure. Apply online </a:t>
            </a:r>
            <a:r>
              <a:rPr lang="en" u="sng">
                <a:solidFill>
                  <a:schemeClr val="hlink"/>
                </a:solidFill>
                <a:hlinkClick r:id="rId5"/>
              </a:rPr>
              <a:t>here</a:t>
            </a:r>
            <a:r>
              <a:rPr lang="en"/>
              <a:t>.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b="1" lang="en"/>
              <a:t>Free and Reduced Price Meals or “</a:t>
            </a:r>
            <a:r>
              <a:rPr b="1" lang="en" u="sng">
                <a:solidFill>
                  <a:schemeClr val="hlink"/>
                </a:solidFill>
                <a:hlinkClick r:id="rId6"/>
              </a:rPr>
              <a:t>FARMS</a:t>
            </a:r>
            <a:r>
              <a:rPr b="1" lang="en"/>
              <a:t>”</a:t>
            </a:r>
            <a:endParaRPr b="1"/>
          </a:p>
          <a:p>
            <a:pPr indent="-317500" lvl="1" marL="1143000" rtl="0" algn="l">
              <a:spcBef>
                <a:spcPts val="0"/>
              </a:spcBef>
              <a:spcAft>
                <a:spcPts val="0"/>
              </a:spcAft>
              <a:buSzPts val="1400"/>
              <a:buChar char="○"/>
            </a:pPr>
            <a:r>
              <a:rPr lang="en"/>
              <a:t>Students may qualify depending on household size and income. Enrollment in Food Supplement Program (FSP) or Temporary Cash Assistance (TCA) benefits are also considered. Apply online </a:t>
            </a:r>
            <a:r>
              <a:rPr lang="en" u="sng">
                <a:solidFill>
                  <a:schemeClr val="hlink"/>
                </a:solidFill>
                <a:hlinkClick r:id="rId7"/>
              </a:rPr>
              <a:t>here</a:t>
            </a:r>
            <a:r>
              <a:rPr lang="en"/>
              <a:t>.</a:t>
            </a:r>
            <a:endParaRPr/>
          </a:p>
          <a:p>
            <a:pPr indent="0" lvl="0" marL="0" rtl="0" algn="l">
              <a:spcBef>
                <a:spcPts val="0"/>
              </a:spcBef>
              <a:spcAft>
                <a:spcPts val="0"/>
              </a:spcAft>
              <a:buNone/>
            </a:pPr>
            <a:r>
              <a:rPr lang="en"/>
              <a:t> </a:t>
            </a:r>
            <a:endParaRPr/>
          </a:p>
          <a:p>
            <a:pPr indent="-317500" lvl="0" marL="457200" rtl="0" algn="l">
              <a:spcBef>
                <a:spcPts val="0"/>
              </a:spcBef>
              <a:spcAft>
                <a:spcPts val="0"/>
              </a:spcAft>
              <a:buSzPts val="1400"/>
              <a:buChar char="●"/>
            </a:pPr>
            <a:r>
              <a:rPr b="1" lang="en"/>
              <a:t>Pandemic Electronic Benefit Transfer or “</a:t>
            </a:r>
            <a:r>
              <a:rPr b="1" lang="en" u="sng">
                <a:solidFill>
                  <a:schemeClr val="hlink"/>
                </a:solidFill>
                <a:hlinkClick r:id="rId8"/>
              </a:rPr>
              <a:t>P-EBT</a:t>
            </a:r>
            <a:r>
              <a:rPr b="1" lang="en"/>
              <a:t>”</a:t>
            </a:r>
            <a:endParaRPr b="1"/>
          </a:p>
          <a:p>
            <a:pPr indent="-317500" lvl="1" marL="1143000" rtl="0" algn="l">
              <a:spcBef>
                <a:spcPts val="0"/>
              </a:spcBef>
              <a:spcAft>
                <a:spcPts val="0"/>
              </a:spcAft>
              <a:buSzPts val="1400"/>
              <a:buChar char="○"/>
            </a:pPr>
            <a:r>
              <a:rPr lang="en"/>
              <a:t>Designed to cover breakfast, lunch, and a snack for eligible children who would have received these meals at school i</a:t>
            </a:r>
            <a:r>
              <a:rPr lang="en"/>
              <a:t>n 2020-21 school year. B</a:t>
            </a:r>
            <a:r>
              <a:rPr lang="en"/>
              <a:t>enefit is valued at $6.82 per day for a full virtual month of enrollment or </a:t>
            </a:r>
            <a:r>
              <a:rPr lang="en"/>
              <a:t>hybrid</a:t>
            </a:r>
            <a:r>
              <a:rPr lang="en"/>
              <a:t> enrollment month. </a:t>
            </a:r>
            <a:endParaRPr/>
          </a:p>
          <a:p>
            <a:pPr indent="-317500" lvl="1" marL="1143000" rtl="0" algn="l">
              <a:spcBef>
                <a:spcPts val="0"/>
              </a:spcBef>
              <a:spcAft>
                <a:spcPts val="0"/>
              </a:spcAft>
              <a:buSzPts val="1400"/>
              <a:buChar char="○"/>
            </a:pPr>
            <a:r>
              <a:rPr lang="en"/>
              <a:t>Maryland families receiving SNAP benefits, youth in foster care, and youth currently enrolled in FARMS. Latest on P-EBT: </a:t>
            </a:r>
            <a:r>
              <a:rPr lang="en" u="sng">
                <a:solidFill>
                  <a:schemeClr val="hlink"/>
                </a:solidFill>
                <a:hlinkClick r:id="rId9"/>
              </a:rPr>
              <a:t>https://dhs.maryland.gov/p-ebt/</a:t>
            </a:r>
            <a:r>
              <a:rPr lang="en"/>
              <a:t> . </a:t>
            </a:r>
            <a:endParaRPr/>
          </a:p>
          <a:p>
            <a:pPr indent="0" lvl="0" marL="91440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Women Infants and Children Program or “</a:t>
            </a:r>
            <a:r>
              <a:rPr lang="en" u="sng">
                <a:solidFill>
                  <a:schemeClr val="hlink"/>
                </a:solidFill>
                <a:hlinkClick r:id="rId10"/>
              </a:rPr>
              <a:t>WIC</a:t>
            </a:r>
            <a:r>
              <a:rPr lang="en"/>
              <a:t>”</a:t>
            </a:r>
            <a:endParaRPr/>
          </a:p>
          <a:p>
            <a:pPr indent="-317500" lvl="1" marL="1371600" rtl="0" algn="l">
              <a:spcBef>
                <a:spcPts val="0"/>
              </a:spcBef>
              <a:spcAft>
                <a:spcPts val="0"/>
              </a:spcAft>
              <a:buSzPts val="1400"/>
              <a:buChar char="○"/>
            </a:pPr>
            <a:r>
              <a:rPr lang="en"/>
              <a:t>Hold </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u="sng">
                <a:solidFill>
                  <a:schemeClr val="hlink"/>
                </a:solidFill>
                <a:hlinkClick r:id="rId11"/>
              </a:rPr>
              <a:t>School Meals</a:t>
            </a:r>
            <a:endParaRPr/>
          </a:p>
          <a:p>
            <a:pPr indent="-317500" lvl="1" marL="1371600" rtl="0" algn="l">
              <a:spcBef>
                <a:spcPts val="0"/>
              </a:spcBef>
              <a:spcAft>
                <a:spcPts val="0"/>
              </a:spcAft>
              <a:buSzPts val="1400"/>
              <a:buChar char="○"/>
            </a:pPr>
            <a:r>
              <a:rPr lang="en"/>
              <a:t>Hold </a:t>
            </a:r>
            <a:endParaRPr/>
          </a:p>
          <a:p>
            <a:pPr indent="0" lvl="0" marL="0" rtl="0" algn="l">
              <a:spcBef>
                <a:spcPts val="0"/>
              </a:spcBef>
              <a:spcAft>
                <a:spcPts val="0"/>
              </a:spcAft>
              <a:buNone/>
            </a:pPr>
            <a:r>
              <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u="sng">
                <a:solidFill>
                  <a:schemeClr val="hlink"/>
                </a:solidFill>
                <a:hlinkClick r:id="rId12"/>
              </a:rPr>
              <a:t>Meals for Seniors</a:t>
            </a:r>
            <a:endParaRPr/>
          </a:p>
        </p:txBody>
      </p:sp>
      <p:sp>
        <p:nvSpPr>
          <p:cNvPr id="110" name="Google Shape;110;p18"/>
          <p:cNvSpPr txBox="1"/>
          <p:nvPr>
            <p:ph idx="12" type="sldNum"/>
          </p:nvPr>
        </p:nvSpPr>
        <p:spPr>
          <a:xfrm>
            <a:off x="7793672" y="4735496"/>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accent1"/>
              </a:buClr>
              <a:buSzPts val="900"/>
              <a:buFont typeface="Calibri"/>
              <a:buNone/>
            </a:pPr>
            <a:fld id="{00000000-1234-1234-1234-123412341234}" type="slidenum">
              <a:rPr lang="en">
                <a:solidFill>
                  <a:schemeClr val="dk1"/>
                </a:solidFill>
              </a:rPr>
              <a:t>‹#›</a:t>
            </a:fld>
            <a:endParaRPr>
              <a:solidFill>
                <a:schemeClr val="dk1"/>
              </a:solidFill>
            </a:endParaRPr>
          </a:p>
        </p:txBody>
      </p:sp>
      <p:sp>
        <p:nvSpPr>
          <p:cNvPr id="111" name="Google Shape;111;p18"/>
          <p:cNvSpPr/>
          <p:nvPr/>
        </p:nvSpPr>
        <p:spPr>
          <a:xfrm>
            <a:off x="-42000" y="0"/>
            <a:ext cx="9186000" cy="773400"/>
          </a:xfrm>
          <a:prstGeom prst="rect">
            <a:avLst/>
          </a:prstGeom>
          <a:solidFill>
            <a:srgbClr val="2879A2">
              <a:alpha val="826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txBox="1"/>
          <p:nvPr/>
        </p:nvSpPr>
        <p:spPr>
          <a:xfrm>
            <a:off x="1117475" y="95700"/>
            <a:ext cx="7011900" cy="7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chemeClr val="lt1"/>
                </a:solidFill>
                <a:latin typeface="Raleway"/>
                <a:ea typeface="Raleway"/>
                <a:cs typeface="Raleway"/>
                <a:sym typeface="Raleway"/>
              </a:rPr>
              <a:t>Food Resources: Government Programs</a:t>
            </a:r>
            <a:endParaRPr b="1" sz="2700">
              <a:solidFill>
                <a:srgbClr val="FFFFFF"/>
              </a:solidFill>
              <a:latin typeface="Raleway"/>
              <a:ea typeface="Raleway"/>
              <a:cs typeface="Raleway"/>
              <a:sym typeface="Raleway"/>
            </a:endParaRPr>
          </a:p>
        </p:txBody>
      </p:sp>
      <p:pic>
        <p:nvPicPr>
          <p:cNvPr id="113" name="Google Shape;113;p18"/>
          <p:cNvPicPr preferRelativeResize="0"/>
          <p:nvPr/>
        </p:nvPicPr>
        <p:blipFill rotWithShape="1">
          <a:blip r:embed="rId13">
            <a:alphaModFix/>
          </a:blip>
          <a:srcRect b="0" l="13832" r="3042" t="0"/>
          <a:stretch/>
        </p:blipFill>
        <p:spPr>
          <a:xfrm>
            <a:off x="6432160" y="955125"/>
            <a:ext cx="2711842" cy="3598649"/>
          </a:xfrm>
          <a:prstGeom prst="rect">
            <a:avLst/>
          </a:prstGeom>
          <a:noFill/>
          <a:ln>
            <a:noFill/>
          </a:ln>
        </p:spPr>
      </p:pic>
      <p:sp>
        <p:nvSpPr>
          <p:cNvPr id="114" name="Google Shape;114;p18"/>
          <p:cNvSpPr txBox="1"/>
          <p:nvPr/>
        </p:nvSpPr>
        <p:spPr>
          <a:xfrm>
            <a:off x="6329325" y="4697250"/>
            <a:ext cx="28959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rPr>
              <a:t>Image source</a:t>
            </a:r>
            <a:r>
              <a:rPr lang="en" sz="1000">
                <a:solidFill>
                  <a:schemeClr val="dk1"/>
                </a:solidFill>
              </a:rPr>
              <a:t>: https://www.myplate.gov/eat-healthy/vegetables</a:t>
            </a:r>
            <a:endParaRPr sz="800">
              <a:solidFill>
                <a:srgbClr val="666666"/>
              </a:solidFill>
              <a:latin typeface="Raleway"/>
              <a:ea typeface="Raleway"/>
              <a:cs typeface="Raleway"/>
              <a:sym typeface="Raleway"/>
            </a:endParaRPr>
          </a:p>
          <a:p>
            <a:pPr indent="0" lvl="0" marL="0" rtl="0" algn="l">
              <a:spcBef>
                <a:spcPts val="0"/>
              </a:spcBef>
              <a:spcAft>
                <a:spcPts val="0"/>
              </a:spcAft>
              <a:buNone/>
            </a:pPr>
            <a:r>
              <a:t/>
            </a:r>
            <a:endParaRPr sz="1000">
              <a:solidFill>
                <a:srgbClr val="434343"/>
              </a:solidFill>
              <a:latin typeface="Catamaran Thin"/>
              <a:ea typeface="Catamaran Thin"/>
              <a:cs typeface="Catamaran Thin"/>
              <a:sym typeface="Catamaran Thin"/>
            </a:endParaRPr>
          </a:p>
          <a:p>
            <a:pPr indent="0" lvl="0" marL="0" rtl="0" algn="l">
              <a:spcBef>
                <a:spcPts val="0"/>
              </a:spcBef>
              <a:spcAft>
                <a:spcPts val="0"/>
              </a:spcAft>
              <a:buNone/>
            </a:pPr>
            <a:r>
              <a:t/>
            </a:r>
            <a:endParaRPr sz="1000">
              <a:solidFill>
                <a:srgbClr val="434343"/>
              </a:solidFill>
              <a:latin typeface="Catamaran Thin"/>
              <a:ea typeface="Catamaran Thin"/>
              <a:cs typeface="Catamaran Thin"/>
              <a:sym typeface="Catamaran Thi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type="title"/>
          </p:nvPr>
        </p:nvSpPr>
        <p:spPr>
          <a:xfrm>
            <a:off x="855263" y="477844"/>
            <a:ext cx="7406400" cy="101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txBox="1"/>
          <p:nvPr>
            <p:ph idx="1" type="body"/>
          </p:nvPr>
        </p:nvSpPr>
        <p:spPr>
          <a:xfrm>
            <a:off x="857250" y="1543050"/>
            <a:ext cx="7404600" cy="3029100"/>
          </a:xfrm>
          <a:prstGeom prst="rect">
            <a:avLst/>
          </a:prstGeom>
        </p:spPr>
        <p:txBody>
          <a:bodyPr anchorCtr="0" anchor="t" bIns="91425" lIns="91425" spcFirstLastPara="1" rIns="91425" wrap="square" tIns="91425">
            <a:noAutofit/>
          </a:bodyPr>
          <a:lstStyle/>
          <a:p>
            <a:pPr indent="0" lvl="0" marL="0" rtl="0" algn="l">
              <a:spcBef>
                <a:spcPts val="1100"/>
              </a:spcBef>
              <a:spcAft>
                <a:spcPts val="0"/>
              </a:spcAft>
              <a:buNone/>
            </a:pPr>
            <a:r>
              <a:t/>
            </a:r>
            <a:endParaRPr/>
          </a:p>
        </p:txBody>
      </p:sp>
      <p:sp>
        <p:nvSpPr>
          <p:cNvPr id="121" name="Google Shape;121;p19"/>
          <p:cNvSpPr txBox="1"/>
          <p:nvPr>
            <p:ph idx="12" type="sldNum"/>
          </p:nvPr>
        </p:nvSpPr>
        <p:spPr>
          <a:xfrm>
            <a:off x="6997147" y="4667871"/>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accent1"/>
              </a:buClr>
              <a:buSzPts val="900"/>
              <a:buFont typeface="Calibri"/>
              <a:buNone/>
            </a:pPr>
            <a:fld id="{00000000-1234-1234-1234-123412341234}" type="slidenum">
              <a:rPr lang="en"/>
              <a:t>‹#›</a:t>
            </a:fld>
            <a:endParaRPr/>
          </a:p>
        </p:txBody>
      </p:sp>
      <p:pic>
        <p:nvPicPr>
          <p:cNvPr id="122" name="Google Shape;122;p19"/>
          <p:cNvPicPr preferRelativeResize="0"/>
          <p:nvPr/>
        </p:nvPicPr>
        <p:blipFill rotWithShape="1">
          <a:blip r:embed="rId3">
            <a:alphaModFix/>
          </a:blip>
          <a:srcRect b="13000" l="811" r="11028" t="7822"/>
          <a:stretch/>
        </p:blipFill>
        <p:spPr>
          <a:xfrm>
            <a:off x="944850" y="410275"/>
            <a:ext cx="7255598" cy="4072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MocoLogo2_2015 (1).png" id="127" name="Google Shape;127;p20"/>
          <p:cNvPicPr preferRelativeResize="0"/>
          <p:nvPr/>
        </p:nvPicPr>
        <p:blipFill rotWithShape="1">
          <a:blip r:embed="rId3">
            <a:alphaModFix/>
          </a:blip>
          <a:srcRect b="0" l="0" r="0" t="0"/>
          <a:stretch/>
        </p:blipFill>
        <p:spPr>
          <a:xfrm>
            <a:off x="83567" y="4321209"/>
            <a:ext cx="1033916" cy="688188"/>
          </a:xfrm>
          <a:prstGeom prst="rect">
            <a:avLst/>
          </a:prstGeom>
          <a:noFill/>
          <a:ln>
            <a:noFill/>
          </a:ln>
        </p:spPr>
      </p:pic>
      <p:sp>
        <p:nvSpPr>
          <p:cNvPr id="128" name="Google Shape;128;p20"/>
          <p:cNvSpPr txBox="1"/>
          <p:nvPr/>
        </p:nvSpPr>
        <p:spPr>
          <a:xfrm>
            <a:off x="494575" y="4505175"/>
            <a:ext cx="6582300" cy="4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0"/>
          <p:cNvSpPr txBox="1"/>
          <p:nvPr/>
        </p:nvSpPr>
        <p:spPr>
          <a:xfrm>
            <a:off x="222350" y="822300"/>
            <a:ext cx="8013300" cy="3498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Special Supplemental Nutrition Program for Women, Infants, and Children</a:t>
            </a:r>
            <a:r>
              <a:rPr b="1" lang="en"/>
              <a:t> or “</a:t>
            </a:r>
            <a:r>
              <a:rPr b="1" lang="en" u="sng">
                <a:solidFill>
                  <a:schemeClr val="hlink"/>
                </a:solidFill>
                <a:hlinkClick r:id="rId4"/>
              </a:rPr>
              <a:t>WIC</a:t>
            </a:r>
            <a:r>
              <a:rPr b="1" lang="en"/>
              <a:t>”</a:t>
            </a:r>
            <a:endParaRPr b="1"/>
          </a:p>
          <a:p>
            <a:pPr indent="-317500" lvl="1" marL="1085850" rtl="0" algn="l">
              <a:spcBef>
                <a:spcPts val="0"/>
              </a:spcBef>
              <a:spcAft>
                <a:spcPts val="0"/>
              </a:spcAft>
              <a:buSzPts val="1400"/>
              <a:buChar char="○"/>
            </a:pPr>
            <a:r>
              <a:rPr lang="en"/>
              <a:t>Available to women who are pregnant, postpartum (up to 6 months after the birth of of infant, or end of pregnancy), and breastfeeding; to infants (up to the infant's first birthday); and to children (up to 5th birthday). </a:t>
            </a:r>
            <a:r>
              <a:rPr lang="en" u="sng">
                <a:solidFill>
                  <a:schemeClr val="hlink"/>
                </a:solidFill>
                <a:hlinkClick r:id="rId5"/>
              </a:rPr>
              <a:t>More info here</a:t>
            </a:r>
            <a:r>
              <a:rPr lang="en"/>
              <a:t>. </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b="1" lang="en"/>
              <a:t>Montgomery County Public School </a:t>
            </a:r>
            <a:r>
              <a:rPr b="1" lang="en" u="sng">
                <a:solidFill>
                  <a:schemeClr val="hlink"/>
                </a:solidFill>
                <a:hlinkClick r:id="rId6"/>
              </a:rPr>
              <a:t>Meals</a:t>
            </a:r>
            <a:r>
              <a:rPr b="1" lang="en" u="sng">
                <a:solidFill>
                  <a:schemeClr val="hlink"/>
                </a:solidFill>
                <a:hlinkClick r:id="rId7"/>
              </a:rPr>
              <a:t> Program</a:t>
            </a:r>
            <a:endParaRPr b="1"/>
          </a:p>
          <a:p>
            <a:pPr indent="-317500" lvl="1" marL="1085850" rtl="0" algn="l">
              <a:spcBef>
                <a:spcPts val="0"/>
              </a:spcBef>
              <a:spcAft>
                <a:spcPts val="0"/>
              </a:spcAft>
              <a:buSzPts val="1400"/>
              <a:buChar char="○"/>
            </a:pPr>
            <a:r>
              <a:rPr lang="en"/>
              <a:t>MCPS continues to provide free breakfast, lunch and dinner to all students in schools and at 24 designated food distribution sites. Meals are served Monday, Tuesday (double meal day), Thursday and Friday (triple meal day). No meal service on Wednesdays.</a:t>
            </a:r>
            <a:r>
              <a:rPr lang="en"/>
              <a:t> Click here for </a:t>
            </a:r>
            <a:r>
              <a:rPr lang="en" u="sng">
                <a:solidFill>
                  <a:schemeClr val="hlink"/>
                </a:solidFill>
                <a:hlinkClick r:id="rId8"/>
              </a:rPr>
              <a:t>sites and additional details</a:t>
            </a:r>
            <a:r>
              <a:rPr lang="en"/>
              <a:t>.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b="1" lang="en" u="sng">
                <a:solidFill>
                  <a:schemeClr val="hlink"/>
                </a:solidFill>
                <a:hlinkClick r:id="rId9"/>
              </a:rPr>
              <a:t>Meals for Seniors</a:t>
            </a:r>
            <a:endParaRPr b="1"/>
          </a:p>
          <a:p>
            <a:pPr indent="-317500" lvl="1" marL="1085850" rtl="0" algn="l">
              <a:spcBef>
                <a:spcPts val="0"/>
              </a:spcBef>
              <a:spcAft>
                <a:spcPts val="0"/>
              </a:spcAft>
              <a:buSzPts val="1400"/>
              <a:buChar char="○"/>
            </a:pPr>
            <a:r>
              <a:rPr lang="en"/>
              <a:t>Montgomery County programs: senior congregate meal sites are currently closed. Frozen prepared meals and hot meals for participants continue to be delivered.</a:t>
            </a:r>
            <a:endParaRPr/>
          </a:p>
          <a:p>
            <a:pPr indent="-317500" lvl="1" marL="1085850" rtl="0" algn="l">
              <a:spcBef>
                <a:spcPts val="0"/>
              </a:spcBef>
              <a:spcAft>
                <a:spcPts val="0"/>
              </a:spcAft>
              <a:buSzPts val="1400"/>
              <a:buChar char="○"/>
            </a:pPr>
            <a:r>
              <a:rPr lang="en"/>
              <a:t>The State of Maryland is starting up the Senior Farmers Market Nutrition Program this year. Eligibility depends on age and income levels. Recipients will receive seven $5 coupons. Markets will be hosted at Senior Center and recreation sites. Registration will be managed through Montgomery County Recreation Department. More information about the </a:t>
            </a:r>
            <a:r>
              <a:rPr lang="en" u="sng">
                <a:solidFill>
                  <a:schemeClr val="hlink"/>
                </a:solidFill>
                <a:hlinkClick r:id="rId10"/>
              </a:rPr>
              <a:t>State of Maryland program</a:t>
            </a:r>
            <a:r>
              <a:rPr lang="en"/>
              <a:t>. </a:t>
            </a:r>
            <a:endParaRPr/>
          </a:p>
          <a:p>
            <a:pPr indent="0" lvl="0" marL="0" rtl="0" algn="l">
              <a:spcBef>
                <a:spcPts val="0"/>
              </a:spcBef>
              <a:spcAft>
                <a:spcPts val="0"/>
              </a:spcAft>
              <a:buNone/>
            </a:pPr>
            <a:r>
              <a:t/>
            </a:r>
            <a:endParaRPr/>
          </a:p>
        </p:txBody>
      </p:sp>
      <p:sp>
        <p:nvSpPr>
          <p:cNvPr id="130" name="Google Shape;130;p20"/>
          <p:cNvSpPr txBox="1"/>
          <p:nvPr>
            <p:ph idx="12" type="sldNum"/>
          </p:nvPr>
        </p:nvSpPr>
        <p:spPr>
          <a:xfrm>
            <a:off x="7793672" y="4735496"/>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sp>
        <p:nvSpPr>
          <p:cNvPr id="131" name="Google Shape;131;p20"/>
          <p:cNvSpPr/>
          <p:nvPr/>
        </p:nvSpPr>
        <p:spPr>
          <a:xfrm>
            <a:off x="-42000" y="0"/>
            <a:ext cx="9186000" cy="773400"/>
          </a:xfrm>
          <a:prstGeom prst="rect">
            <a:avLst/>
          </a:prstGeom>
          <a:solidFill>
            <a:srgbClr val="2879A2">
              <a:alpha val="826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txBox="1"/>
          <p:nvPr/>
        </p:nvSpPr>
        <p:spPr>
          <a:xfrm>
            <a:off x="1117475" y="95700"/>
            <a:ext cx="7011900" cy="7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chemeClr val="lt1"/>
                </a:solidFill>
                <a:latin typeface="Raleway"/>
                <a:ea typeface="Raleway"/>
                <a:cs typeface="Raleway"/>
                <a:sym typeface="Raleway"/>
              </a:rPr>
              <a:t>Food Resources: Government Programs</a:t>
            </a:r>
            <a:endParaRPr b="1" sz="2700">
              <a:solidFill>
                <a:srgbClr val="FFFFFF"/>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MocoLogo2_2015 (1).png" id="137" name="Google Shape;137;p21"/>
          <p:cNvPicPr preferRelativeResize="0"/>
          <p:nvPr/>
        </p:nvPicPr>
        <p:blipFill rotWithShape="1">
          <a:blip r:embed="rId3">
            <a:alphaModFix/>
          </a:blip>
          <a:srcRect b="0" l="0" r="0" t="0"/>
          <a:stretch/>
        </p:blipFill>
        <p:spPr>
          <a:xfrm>
            <a:off x="8050567" y="4394934"/>
            <a:ext cx="1033916" cy="688188"/>
          </a:xfrm>
          <a:prstGeom prst="rect">
            <a:avLst/>
          </a:prstGeom>
          <a:noFill/>
          <a:ln>
            <a:noFill/>
          </a:ln>
        </p:spPr>
      </p:pic>
      <p:sp>
        <p:nvSpPr>
          <p:cNvPr id="138" name="Google Shape;138;p21"/>
          <p:cNvSpPr txBox="1"/>
          <p:nvPr/>
        </p:nvSpPr>
        <p:spPr>
          <a:xfrm>
            <a:off x="271050" y="896025"/>
            <a:ext cx="8460900" cy="349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u="sng">
                <a:solidFill>
                  <a:schemeClr val="hlink"/>
                </a:solidFill>
                <a:hlinkClick r:id="rId4"/>
              </a:rPr>
              <a:t>Shopping Assistance/Grocery Delivery Options</a:t>
            </a:r>
            <a:endParaRPr/>
          </a:p>
          <a:p>
            <a:pPr indent="-228600" lvl="0" marL="457200" rtl="0" algn="l">
              <a:spcBef>
                <a:spcPts val="0"/>
              </a:spcBef>
              <a:spcAft>
                <a:spcPts val="0"/>
              </a:spcAft>
              <a:buNone/>
            </a:pPr>
            <a:r>
              <a:t/>
            </a:r>
            <a:endParaRPr/>
          </a:p>
          <a:p>
            <a:pPr indent="-22860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u="sng">
                <a:solidFill>
                  <a:schemeClr val="hlink"/>
                </a:solidFill>
                <a:hlinkClick r:id="rId5"/>
              </a:rPr>
              <a:t>Farmer’s Markets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Food Pantries and other food assistance providers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u="sng">
                <a:solidFill>
                  <a:schemeClr val="hlink"/>
                </a:solidFill>
                <a:hlinkClick r:id="rId6"/>
              </a:rPr>
              <a:t>Local events and other food </a:t>
            </a:r>
            <a:r>
              <a:rPr lang="en" u="sng">
                <a:solidFill>
                  <a:schemeClr val="hlink"/>
                </a:solidFill>
                <a:hlinkClick r:id="rId7"/>
              </a:rPr>
              <a:t>assistance</a:t>
            </a:r>
            <a:r>
              <a:rPr lang="en" u="sng">
                <a:solidFill>
                  <a:schemeClr val="hlink"/>
                </a:solidFill>
                <a:hlinkClick r:id="rId8"/>
              </a:rPr>
              <a:t>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9" name="Google Shape;139;p21"/>
          <p:cNvSpPr txBox="1"/>
          <p:nvPr>
            <p:ph idx="12" type="sldNum"/>
          </p:nvPr>
        </p:nvSpPr>
        <p:spPr>
          <a:xfrm>
            <a:off x="6997147" y="4667871"/>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accent1"/>
              </a:buClr>
              <a:buSzPts val="900"/>
              <a:buFont typeface="Calibri"/>
              <a:buNone/>
            </a:pPr>
            <a:fld id="{00000000-1234-1234-1234-123412341234}" type="slidenum">
              <a:rPr lang="en"/>
              <a:t>‹#›</a:t>
            </a:fld>
            <a:endParaRPr/>
          </a:p>
        </p:txBody>
      </p:sp>
      <p:pic>
        <p:nvPicPr>
          <p:cNvPr id="140" name="Google Shape;140;p21"/>
          <p:cNvPicPr preferRelativeResize="0"/>
          <p:nvPr/>
        </p:nvPicPr>
        <p:blipFill>
          <a:blip r:embed="rId9">
            <a:alphaModFix/>
          </a:blip>
          <a:stretch>
            <a:fillRect/>
          </a:stretch>
        </p:blipFill>
        <p:spPr>
          <a:xfrm>
            <a:off x="5251291" y="0"/>
            <a:ext cx="3929269" cy="5143502"/>
          </a:xfrm>
          <a:prstGeom prst="rect">
            <a:avLst/>
          </a:prstGeom>
          <a:noFill/>
          <a:ln>
            <a:noFill/>
          </a:ln>
        </p:spPr>
      </p:pic>
      <p:sp>
        <p:nvSpPr>
          <p:cNvPr id="141" name="Google Shape;141;p21"/>
          <p:cNvSpPr txBox="1"/>
          <p:nvPr/>
        </p:nvSpPr>
        <p:spPr>
          <a:xfrm>
            <a:off x="5394225" y="4801625"/>
            <a:ext cx="3831000" cy="8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lt1"/>
                </a:solidFill>
              </a:rPr>
              <a:t>Image source: UpCounty Consolidation Hub at BlackRock. </a:t>
            </a:r>
            <a:endParaRPr sz="800">
              <a:solidFill>
                <a:schemeClr val="lt1"/>
              </a:solidFill>
              <a:latin typeface="Raleway"/>
              <a:ea typeface="Raleway"/>
              <a:cs typeface="Raleway"/>
              <a:sym typeface="Raleway"/>
            </a:endParaRPr>
          </a:p>
          <a:p>
            <a:pPr indent="0" lvl="0" marL="0" rtl="0" algn="l">
              <a:spcBef>
                <a:spcPts val="0"/>
              </a:spcBef>
              <a:spcAft>
                <a:spcPts val="0"/>
              </a:spcAft>
              <a:buNone/>
            </a:pPr>
            <a:r>
              <a:t/>
            </a:r>
            <a:endParaRPr sz="1000">
              <a:solidFill>
                <a:srgbClr val="434343"/>
              </a:solidFill>
              <a:latin typeface="Catamaran Thin"/>
              <a:ea typeface="Catamaran Thin"/>
              <a:cs typeface="Catamaran Thin"/>
              <a:sym typeface="Catamaran Thin"/>
            </a:endParaRPr>
          </a:p>
          <a:p>
            <a:pPr indent="0" lvl="0" marL="0" rtl="0" algn="l">
              <a:spcBef>
                <a:spcPts val="0"/>
              </a:spcBef>
              <a:spcAft>
                <a:spcPts val="0"/>
              </a:spcAft>
              <a:buNone/>
            </a:pPr>
            <a:r>
              <a:t/>
            </a:r>
            <a:endParaRPr sz="1000">
              <a:solidFill>
                <a:srgbClr val="434343"/>
              </a:solidFill>
              <a:latin typeface="Catamaran Thin"/>
              <a:ea typeface="Catamaran Thin"/>
              <a:cs typeface="Catamaran Thin"/>
              <a:sym typeface="Catamaran Thin"/>
            </a:endParaRPr>
          </a:p>
        </p:txBody>
      </p:sp>
      <p:sp>
        <p:nvSpPr>
          <p:cNvPr id="142" name="Google Shape;142;p21"/>
          <p:cNvSpPr/>
          <p:nvPr/>
        </p:nvSpPr>
        <p:spPr>
          <a:xfrm>
            <a:off x="-42000" y="-76200"/>
            <a:ext cx="9310800" cy="773400"/>
          </a:xfrm>
          <a:prstGeom prst="rect">
            <a:avLst/>
          </a:prstGeom>
          <a:solidFill>
            <a:srgbClr val="2879A2">
              <a:alpha val="826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1"/>
          <p:cNvSpPr txBox="1"/>
          <p:nvPr/>
        </p:nvSpPr>
        <p:spPr>
          <a:xfrm>
            <a:off x="1193675" y="19500"/>
            <a:ext cx="7011900" cy="7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700">
                <a:solidFill>
                  <a:schemeClr val="lt1"/>
                </a:solidFill>
                <a:latin typeface="Raleway"/>
                <a:ea typeface="Raleway"/>
                <a:cs typeface="Raleway"/>
                <a:sym typeface="Raleway"/>
              </a:rPr>
              <a:t>Food Resources: Nonprofit Sector</a:t>
            </a:r>
            <a:endParaRPr b="1" sz="2700">
              <a:solidFill>
                <a:schemeClr val="lt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b="1" sz="2700">
              <a:solidFill>
                <a:schemeClr val="lt1"/>
              </a:solidFill>
              <a:latin typeface="Raleway"/>
              <a:ea typeface="Raleway"/>
              <a:cs typeface="Raleway"/>
              <a:sym typeface="Raleway"/>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nvSpPr>
        <p:spPr>
          <a:xfrm>
            <a:off x="1452150" y="4552650"/>
            <a:ext cx="7235100" cy="431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sz="1100"/>
          </a:p>
          <a:p>
            <a:pPr indent="0" lvl="0" marL="0" marR="0" rtl="0" algn="l">
              <a:lnSpc>
                <a:spcPct val="100000"/>
              </a:lnSpc>
              <a:spcBef>
                <a:spcPts val="0"/>
              </a:spcBef>
              <a:spcAft>
                <a:spcPts val="0"/>
              </a:spcAft>
              <a:buClr>
                <a:srgbClr val="000000"/>
              </a:buClr>
              <a:buSzPts val="1100"/>
              <a:buFont typeface="Arial"/>
              <a:buNone/>
            </a:pPr>
            <a:r>
              <a:rPr b="1" lang="en" sz="1500" u="sng">
                <a:solidFill>
                  <a:schemeClr val="hlink"/>
                </a:solidFill>
                <a:hlinkClick r:id="rId3"/>
              </a:rPr>
              <a:t>https://mocofoodcouncil.org/food-assistance-resource-map/</a:t>
            </a:r>
            <a:endParaRPr b="1" sz="1500"/>
          </a:p>
          <a:p>
            <a:pPr indent="0" lvl="0" marL="0" marR="0" rtl="0" algn="l">
              <a:lnSpc>
                <a:spcPct val="100000"/>
              </a:lnSpc>
              <a:spcBef>
                <a:spcPts val="0"/>
              </a:spcBef>
              <a:spcAft>
                <a:spcPts val="0"/>
              </a:spcAft>
              <a:buClr>
                <a:srgbClr val="000000"/>
              </a:buClr>
              <a:buSzPts val="1100"/>
              <a:buFont typeface="Arial"/>
              <a:buNone/>
            </a:pPr>
            <a:r>
              <a:t/>
            </a:r>
            <a:endParaRPr sz="1100"/>
          </a:p>
        </p:txBody>
      </p:sp>
      <p:pic>
        <p:nvPicPr>
          <p:cNvPr descr="MocoLogo2_2015 (1).png" id="149" name="Google Shape;149;p22"/>
          <p:cNvPicPr preferRelativeResize="0"/>
          <p:nvPr/>
        </p:nvPicPr>
        <p:blipFill rotWithShape="1">
          <a:blip r:embed="rId4">
            <a:alphaModFix/>
          </a:blip>
          <a:srcRect b="0" l="0" r="0" t="0"/>
          <a:stretch/>
        </p:blipFill>
        <p:spPr>
          <a:xfrm>
            <a:off x="8050567" y="4394934"/>
            <a:ext cx="1033916" cy="688188"/>
          </a:xfrm>
          <a:prstGeom prst="rect">
            <a:avLst/>
          </a:prstGeom>
          <a:noFill/>
          <a:ln>
            <a:noFill/>
          </a:ln>
        </p:spPr>
      </p:pic>
      <p:pic>
        <p:nvPicPr>
          <p:cNvPr id="150" name="Google Shape;150;p22"/>
          <p:cNvPicPr preferRelativeResize="0"/>
          <p:nvPr/>
        </p:nvPicPr>
        <p:blipFill>
          <a:blip r:embed="rId5">
            <a:alphaModFix/>
          </a:blip>
          <a:stretch>
            <a:fillRect/>
          </a:stretch>
        </p:blipFill>
        <p:spPr>
          <a:xfrm>
            <a:off x="892875" y="928500"/>
            <a:ext cx="6929224" cy="3748824"/>
          </a:xfrm>
          <a:prstGeom prst="rect">
            <a:avLst/>
          </a:prstGeom>
          <a:noFill/>
          <a:ln cap="flat" cmpd="sng" w="19050">
            <a:solidFill>
              <a:schemeClr val="dk2"/>
            </a:solidFill>
            <a:prstDash val="solid"/>
            <a:round/>
            <a:headEnd len="sm" w="sm" type="none"/>
            <a:tailEnd len="sm" w="sm" type="none"/>
          </a:ln>
        </p:spPr>
      </p:pic>
      <p:sp>
        <p:nvSpPr>
          <p:cNvPr id="151" name="Google Shape;151;p22"/>
          <p:cNvSpPr/>
          <p:nvPr/>
        </p:nvSpPr>
        <p:spPr>
          <a:xfrm>
            <a:off x="-42000" y="-76200"/>
            <a:ext cx="9186000" cy="773400"/>
          </a:xfrm>
          <a:prstGeom prst="rect">
            <a:avLst/>
          </a:prstGeom>
          <a:solidFill>
            <a:srgbClr val="2879A2">
              <a:alpha val="826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2"/>
          <p:cNvSpPr txBox="1"/>
          <p:nvPr/>
        </p:nvSpPr>
        <p:spPr>
          <a:xfrm>
            <a:off x="971050" y="72625"/>
            <a:ext cx="8004300" cy="734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700">
                <a:solidFill>
                  <a:schemeClr val="lt1"/>
                </a:solidFill>
                <a:latin typeface="Raleway"/>
                <a:ea typeface="Raleway"/>
                <a:cs typeface="Raleway"/>
                <a:sym typeface="Raleway"/>
              </a:rPr>
              <a:t>Interactive</a:t>
            </a:r>
            <a:r>
              <a:rPr b="1" lang="en" sz="2700">
                <a:solidFill>
                  <a:schemeClr val="lt1"/>
                </a:solidFill>
                <a:latin typeface="Calibri"/>
                <a:ea typeface="Calibri"/>
                <a:cs typeface="Calibri"/>
                <a:sym typeface="Calibri"/>
              </a:rPr>
              <a:t> </a:t>
            </a:r>
            <a:r>
              <a:rPr b="1" lang="en" sz="2700">
                <a:solidFill>
                  <a:schemeClr val="lt1"/>
                </a:solidFill>
                <a:latin typeface="Raleway"/>
                <a:ea typeface="Raleway"/>
                <a:cs typeface="Raleway"/>
                <a:sym typeface="Raleway"/>
              </a:rPr>
              <a:t>Food Assistance Resources Map</a:t>
            </a:r>
            <a:endParaRPr b="1" sz="2700">
              <a:solidFill>
                <a:schemeClr val="lt1"/>
              </a:solidFill>
              <a:latin typeface="Calibri"/>
              <a:ea typeface="Calibri"/>
              <a:cs typeface="Calibri"/>
              <a:sym typeface="Calibri"/>
            </a:endParaRPr>
          </a:p>
          <a:p>
            <a:pPr indent="0" lvl="0" marL="0" rtl="0" algn="l">
              <a:spcBef>
                <a:spcPts val="0"/>
              </a:spcBef>
              <a:spcAft>
                <a:spcPts val="0"/>
              </a:spcAft>
              <a:buNone/>
            </a:pPr>
            <a:r>
              <a:t/>
            </a:r>
            <a:endParaRPr b="1" sz="2700">
              <a:solidFill>
                <a:schemeClr val="lt1"/>
              </a:solidFill>
              <a:latin typeface="Raleway"/>
              <a:ea typeface="Raleway"/>
              <a:cs typeface="Raleway"/>
              <a:sym typeface="Raleway"/>
            </a:endParaRPr>
          </a:p>
        </p:txBody>
      </p:sp>
      <p:sp>
        <p:nvSpPr>
          <p:cNvPr id="153" name="Google Shape;153;p22"/>
          <p:cNvSpPr txBox="1"/>
          <p:nvPr>
            <p:ph idx="12" type="sldNum"/>
          </p:nvPr>
        </p:nvSpPr>
        <p:spPr>
          <a:xfrm>
            <a:off x="6997147" y="4667871"/>
            <a:ext cx="12795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accent1"/>
              </a:buClr>
              <a:buSzPts val="900"/>
              <a:buFont typeface="Calibri"/>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