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9"/>
  </p:notesMasterIdLst>
  <p:sldIdLst>
    <p:sldId id="264" r:id="rId5"/>
    <p:sldId id="263" r:id="rId6"/>
    <p:sldId id="974" r:id="rId7"/>
    <p:sldId id="975" r:id="rId8"/>
    <p:sldId id="267" r:id="rId9"/>
    <p:sldId id="1003" r:id="rId10"/>
    <p:sldId id="1002" r:id="rId11"/>
    <p:sldId id="982" r:id="rId12"/>
    <p:sldId id="999" r:id="rId13"/>
    <p:sldId id="991" r:id="rId14"/>
    <p:sldId id="996" r:id="rId15"/>
    <p:sldId id="1000" r:id="rId16"/>
    <p:sldId id="979" r:id="rId17"/>
    <p:sldId id="993" r:id="rId18"/>
    <p:sldId id="985" r:id="rId19"/>
    <p:sldId id="994" r:id="rId20"/>
    <p:sldId id="983" r:id="rId21"/>
    <p:sldId id="1001" r:id="rId22"/>
    <p:sldId id="988" r:id="rId23"/>
    <p:sldId id="1004" r:id="rId24"/>
    <p:sldId id="269" r:id="rId25"/>
    <p:sldId id="997" r:id="rId26"/>
    <p:sldId id="989"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Charles V." initials="BCV" lastIdx="19" clrIdx="0">
    <p:extLst>
      <p:ext uri="{19B8F6BF-5375-455C-9EA6-DF929625EA0E}">
        <p15:presenceInfo xmlns:p15="http://schemas.microsoft.com/office/powerpoint/2012/main" userId="S::CBROWN@wsscwater.com::99382d95-df83-4c69-bb0c-6347d9f9ccde" providerId="AD"/>
      </p:ext>
    </p:extLst>
  </p:cmAuthor>
  <p:cmAuthor id="2" name="Vincent, Jaclyn" initials="VJ" lastIdx="7" clrIdx="1">
    <p:extLst>
      <p:ext uri="{19B8F6BF-5375-455C-9EA6-DF929625EA0E}">
        <p15:presenceInfo xmlns:p15="http://schemas.microsoft.com/office/powerpoint/2012/main" userId="S-1-5-21-60319325-109670425-48716514-73247" providerId="AD"/>
      </p:ext>
    </p:extLst>
  </p:cmAuthor>
  <p:cmAuthor id="3" name="Riley, Karyn" initials="RK" lastIdx="10" clrIdx="2">
    <p:extLst>
      <p:ext uri="{19B8F6BF-5375-455C-9EA6-DF929625EA0E}">
        <p15:presenceInfo xmlns:p15="http://schemas.microsoft.com/office/powerpoint/2012/main" userId="S::kRiley@wsscwater.com::f777d6f0-76ac-4990-bec4-b3b92b298c8b" providerId="AD"/>
      </p:ext>
    </p:extLst>
  </p:cmAuthor>
  <p:cmAuthor id="4" name="Petke, Emma (Intern)" initials="PE(" lastIdx="9" clrIdx="3">
    <p:extLst>
      <p:ext uri="{19B8F6BF-5375-455C-9EA6-DF929625EA0E}">
        <p15:presenceInfo xmlns:p15="http://schemas.microsoft.com/office/powerpoint/2012/main" userId="S::EPETKE@wsscwater.com::cd4e2188-4d06-4311-81d9-b8283c76c29c" providerId="AD"/>
      </p:ext>
    </p:extLst>
  </p:cmAuthor>
  <p:cmAuthor id="5" name="Stephens, Aki (Intern)" initials="S(" lastIdx="2" clrIdx="4">
    <p:extLst>
      <p:ext uri="{19B8F6BF-5375-455C-9EA6-DF929625EA0E}">
        <p15:presenceInfo xmlns:p15="http://schemas.microsoft.com/office/powerpoint/2012/main" userId="S::astephe@wsscwater.com::e5df2828-5317-44d9-84ff-4ba61e9b36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982"/>
    <a:srgbClr val="1295D8"/>
    <a:srgbClr val="3C4981"/>
    <a:srgbClr val="8FD16A"/>
    <a:srgbClr val="F4762D"/>
    <a:srgbClr val="3399FF"/>
    <a:srgbClr val="F36C34"/>
    <a:srgbClr val="8DC749"/>
    <a:srgbClr val="F47618"/>
    <a:srgbClr val="099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63" d="100"/>
          <a:sy n="63" d="100"/>
        </p:scale>
        <p:origin x="792" y="48"/>
      </p:cViewPr>
      <p:guideLst>
        <p:guide orient="horz" pos="2208"/>
        <p:guide pos="3840"/>
      </p:guideLst>
    </p:cSldViewPr>
  </p:slideViewPr>
  <p:notesTextViewPr>
    <p:cViewPr>
      <p:scale>
        <a:sx n="1" d="1"/>
        <a:sy n="1" d="1"/>
      </p:scale>
      <p:origin x="0" y="0"/>
    </p:cViewPr>
  </p:notesTextViewPr>
  <p:sorterViewPr>
    <p:cViewPr varScale="1">
      <p:scale>
        <a:sx n="100" d="100"/>
        <a:sy n="100" d="100"/>
      </p:scale>
      <p:origin x="0" y="-7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about:blank"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1506032454245526E-2"/>
                  <c:y val="-6.1472349197978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C2-4E04-8F81-44EAAF864446}"/>
                </c:ext>
              </c:extLst>
            </c:dLbl>
            <c:dLbl>
              <c:idx val="1"/>
              <c:layout>
                <c:manualLayout>
                  <c:x val="-2.2170911727061652E-2"/>
                  <c:y val="-7.0254113369118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C2-4E04-8F81-44EAAF864446}"/>
                </c:ext>
              </c:extLst>
            </c:dLbl>
            <c:dLbl>
              <c:idx val="2"/>
              <c:layout>
                <c:manualLayout>
                  <c:x val="-3.3839812636041466E-2"/>
                  <c:y val="-5.269058502683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C2-4E04-8F81-44EAAF864446}"/>
                </c:ext>
              </c:extLst>
            </c:dLbl>
            <c:dLbl>
              <c:idx val="3"/>
              <c:layout>
                <c:manualLayout>
                  <c:x val="-3.5006702726939537E-2"/>
                  <c:y val="-5.2690585026838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C2-4E04-8F81-44EAAF864446}"/>
                </c:ext>
              </c:extLst>
            </c:dLbl>
            <c:dLbl>
              <c:idx val="4"/>
              <c:layout>
                <c:manualLayout>
                  <c:x val="-4.3174933363225323E-2"/>
                  <c:y val="-6.7326858645404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C2-4E04-8F81-44EAAF864446}"/>
                </c:ext>
              </c:extLst>
            </c:dLbl>
            <c:dLbl>
              <c:idx val="5"/>
              <c:layout>
                <c:manualLayout>
                  <c:x val="-4.3174933363225323E-2"/>
                  <c:y val="-7.0254113369118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C2-4E04-8F81-44EAAF864446}"/>
                </c:ext>
              </c:extLst>
            </c:dLbl>
            <c:dLbl>
              <c:idx val="6"/>
              <c:layout>
                <c:manualLayout>
                  <c:x val="-3.8582715509439404E-2"/>
                  <c:y val="-7.0256648786595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C2-4E04-8F81-44EAAF86444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Gill Sans MT" panose="020B050202010402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 Enrollment'!$I$38:$I$44</c:f>
              <c:strCache>
                <c:ptCount val="7"/>
                <c:pt idx="0">
                  <c:v>Jul FY21</c:v>
                </c:pt>
                <c:pt idx="1">
                  <c:v>Aug FY21</c:v>
                </c:pt>
                <c:pt idx="2">
                  <c:v>Sep FY21</c:v>
                </c:pt>
                <c:pt idx="3">
                  <c:v>Oct FY21</c:v>
                </c:pt>
                <c:pt idx="4">
                  <c:v>Nov FY21</c:v>
                </c:pt>
                <c:pt idx="5">
                  <c:v>Dec FY21</c:v>
                </c:pt>
                <c:pt idx="6">
                  <c:v>Jan FY21</c:v>
                </c:pt>
              </c:strCache>
            </c:strRef>
          </c:cat>
          <c:val>
            <c:numRef>
              <c:f>'CAP Enrollment'!$J$38:$J$44</c:f>
              <c:numCache>
                <c:formatCode>_(* #,##0_);_(* \(#,##0\);_(* "-"??_);_(@_)</c:formatCode>
                <c:ptCount val="7"/>
                <c:pt idx="0">
                  <c:v>13503</c:v>
                </c:pt>
                <c:pt idx="1">
                  <c:v>13523</c:v>
                </c:pt>
                <c:pt idx="2">
                  <c:v>13679</c:v>
                </c:pt>
                <c:pt idx="3">
                  <c:v>13860</c:v>
                </c:pt>
                <c:pt idx="4">
                  <c:v>13828</c:v>
                </c:pt>
                <c:pt idx="5">
                  <c:v>13979</c:v>
                </c:pt>
                <c:pt idx="6">
                  <c:v>14371</c:v>
                </c:pt>
              </c:numCache>
            </c:numRef>
          </c:val>
          <c:smooth val="0"/>
          <c:extLst>
            <c:ext xmlns:c16="http://schemas.microsoft.com/office/drawing/2014/chart" uri="{C3380CC4-5D6E-409C-BE32-E72D297353CC}">
              <c16:uniqueId val="{00000007-18C2-4E04-8F81-44EAAF864446}"/>
            </c:ext>
          </c:extLst>
        </c:ser>
        <c:dLbls>
          <c:showLegendKey val="0"/>
          <c:showVal val="0"/>
          <c:showCatName val="0"/>
          <c:showSerName val="0"/>
          <c:showPercent val="0"/>
          <c:showBubbleSize val="0"/>
        </c:dLbls>
        <c:marker val="1"/>
        <c:smooth val="0"/>
        <c:axId val="359997480"/>
        <c:axId val="359997808"/>
      </c:lineChart>
      <c:catAx>
        <c:axId val="359997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crossAx val="359997808"/>
        <c:crosses val="autoZero"/>
        <c:auto val="1"/>
        <c:lblAlgn val="ctr"/>
        <c:lblOffset val="100"/>
        <c:noMultiLvlLbl val="0"/>
      </c:catAx>
      <c:valAx>
        <c:axId val="359997808"/>
        <c:scaling>
          <c:orientation val="minMax"/>
          <c:min val="13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crossAx val="359997480"/>
        <c:crosses val="autoZero"/>
        <c:crossBetween val="between"/>
      </c:valAx>
      <c:spPr>
        <a:noFill/>
        <a:ln>
          <a:noFill/>
        </a:ln>
        <a:effectLst/>
      </c:spPr>
    </c:plotArea>
    <c:plotVisOnly val="1"/>
    <c:dispBlanksAs val="gap"/>
    <c:showDLblsOverMax val="0"/>
  </c:chart>
  <c:spPr>
    <a:noFill/>
    <a:ln>
      <a:noFill/>
    </a:ln>
    <a:effectLst/>
  </c:spPr>
  <c:txPr>
    <a:bodyPr/>
    <a:lstStyle/>
    <a:p>
      <a:pPr>
        <a:defRPr sz="1400" b="1" i="0" baseline="0">
          <a:solidFill>
            <a:schemeClr val="tx1"/>
          </a:solidFill>
          <a:latin typeface="Gill Sans MT" panose="020B0502020104020203" pitchFamily="34" charset="0"/>
        </a:defRPr>
      </a:pPr>
      <a:endParaRPr lang="en-US"/>
    </a:p>
  </c:txPr>
</c:chartSpace>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legend pos="r" align="min"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'County Iso - MC Top 10'!$A$2:$A$42</cx:f>
        <cx:nf>'County Iso - MC Top 10'!$A$1</cx:nf>
        <cx:lvl ptCount="41" name="Zip Code">
          <cx:pt idx="0">20903</cx:pt>
          <cx:pt idx="1">20886</cx:pt>
          <cx:pt idx="2">20874</cx:pt>
          <cx:pt idx="3">20876</cx:pt>
          <cx:pt idx="4">20879</cx:pt>
          <cx:pt idx="5">20901</cx:pt>
          <cx:pt idx="6">20912</cx:pt>
          <cx:pt idx="7">20872</cx:pt>
          <cx:pt idx="8">20871</cx:pt>
          <cx:pt idx="9">20877</cx:pt>
          <cx:pt idx="10">20910</cx:pt>
          <cx:pt idx="11">20904</cx:pt>
          <cx:pt idx="12">20866</cx:pt>
          <cx:pt idx="13">20882</cx:pt>
          <cx:pt idx="14">20906</cx:pt>
          <cx:pt idx="15">20902</cx:pt>
          <cx:pt idx="16">20841</cx:pt>
          <cx:pt idx="17">20860</cx:pt>
          <cx:pt idx="18">20878</cx:pt>
          <cx:pt idx="19">20855</cx:pt>
          <cx:pt idx="20">20905</cx:pt>
          <cx:pt idx="21">20851</cx:pt>
          <cx:pt idx="22">20850</cx:pt>
          <cx:pt idx="23">20895</cx:pt>
          <cx:pt idx="24">20854</cx:pt>
          <cx:pt idx="25">20852</cx:pt>
          <cx:pt idx="26">20868</cx:pt>
          <cx:pt idx="27">20832</cx:pt>
          <cx:pt idx="28">20814</cx:pt>
          <cx:pt idx="29">20853</cx:pt>
          <cx:pt idx="30">20833</cx:pt>
          <cx:pt idx="31">20815</cx:pt>
          <cx:pt idx="32">20817</cx:pt>
          <cx:pt idx="33">20816</cx:pt>
          <cx:pt idx="34">20818</cx:pt>
          <cx:pt idx="35">20880</cx:pt>
          <cx:pt idx="36">20837</cx:pt>
          <cx:pt idx="37">20861</cx:pt>
          <cx:pt idx="38">20896</cx:pt>
          <cx:pt idx="39">20812</cx:pt>
          <cx:pt idx="40">20885</cx:pt>
        </cx:lvl>
      </cx:strDim>
      <cx:numDim type="colorVal">
        <cx:f>'County Iso - MC Top 10'!$B$2:$B$42</cx:f>
        <cx:nf>'County Iso - MC Top 10'!$B$1</cx:nf>
        <cx:lvl ptCount="41" formatCode="0%" name="Percent of Accounts Past Due">
          <cx:pt idx="0">0.23993558776167473</cx:pt>
          <cx:pt idx="1">0.2175156200360055</cx:pt>
          <cx:pt idx="2">0.20304177629468009</cx:pt>
          <cx:pt idx="3">0.19182437547312642</cx:pt>
          <cx:pt idx="4">0.18667224313397462</cx:pt>
          <cx:pt idx="5">0.18493863116288745</cx:pt>
          <cx:pt idx="6">0.17538523925385238</cx:pt>
          <cx:pt idx="7">0.17250601765177856</cx:pt>
          <cx:pt idx="8">0.16694987255734919</cx:pt>
          <cx:pt idx="9">0.16106531388712747</cx:pt>
          <cx:pt idx="10">0</cx:pt>
          <cx:pt idx="11">0</cx:pt>
          <cx:pt idx="12">0</cx:pt>
          <cx:pt idx="13">0</cx:pt>
          <cx:pt idx="14">0</cx:pt>
          <cx:pt idx="15">0</cx:pt>
          <cx:pt idx="16">0</cx:pt>
          <cx:pt idx="17">0</cx:pt>
          <cx:pt idx="18">0</cx:pt>
          <cx:pt idx="19">0</cx:pt>
          <cx:pt idx="20">0</cx:pt>
          <cx:pt idx="21">0</cx:pt>
          <cx:pt idx="22">0</cx:pt>
          <cx:pt idx="23">0</cx:pt>
          <cx:pt idx="24">0</cx:pt>
          <cx:pt idx="25">0</cx:pt>
          <cx:pt idx="26">0</cx:pt>
          <cx:pt idx="27">0</cx:pt>
          <cx:pt idx="28">0</cx:pt>
          <cx:pt idx="29">0</cx:pt>
          <cx:pt idx="30">0</cx:pt>
          <cx:pt idx="31">0</cx:pt>
          <cx:pt idx="32">0</cx:pt>
          <cx:pt idx="33">0</cx:pt>
          <cx:pt idx="34">0</cx:pt>
          <cx:pt idx="35">0</cx:pt>
          <cx:pt idx="36">0</cx:pt>
          <cx:pt idx="37">0</cx:pt>
          <cx:pt idx="38">0</cx:pt>
          <cx:pt idx="39">0</cx:pt>
          <cx:pt idx="40">0</cx:pt>
        </cx:lvl>
      </cx:numDim>
    </cx:data>
  </cx:chartData>
  <cx:chart>
    <cx:plotArea>
      <cx:plotAreaRegion>
        <cx:series layoutId="regionMap" uniqueId="{F0F74982-7EF0-4A05-AE46-17DA02AD6AF8}">
          <cx:tx>
            <cx:txData>
              <cx:f>'County Iso - MC Top 10'!$B$1</cx:f>
              <cx:v>Percent of Accounts Past Due</cx:v>
            </cx:txData>
          </cx:tx>
          <cx:dataId val="0"/>
          <cx:layoutPr>
            <cx:regionLabelLayout val="bestFitOnly"/>
            <cx:geography viewedRegionType="dataOnly" cultureLanguage="en-US" cultureRegion="US" attribution="Powered by Bing">
              <cx:geoCache provider="{E9337A44-BEBE-4D9F-B70C-5C5E7DAFC167}">
                <cx:binary>3H3ZcuNIku2vpOVzowr7MjbVZjcisHEXtVDKFxhFMbHvILF8/Rwwk1KmUlV3Wq2SqceojQQCCLiH
ux8/HhH67133X7tkv60+dWmS1f+16/74HDRN8V+//17vgn26rX9Lw12V1/nX5rddnv6ef/0a7va/
P1TbNsz830VekH/fBduq2Xef//nfuJq/z2f5btuEeXZx2Ff9el8fkqb+i2MvHvpU5HWzTWj+sP/j
s8gbvPr50z5rwqa/6gt89HT486ffn1/hl7t9StCh5jBeSzJ+43VZUFReUiVNNRTp86ckz/zvhzlN
+41XJVlWeVk2REHXlPONF9v03Jd/fJqz88e/9OfUm+3DQ7Wv60/ff39/hm/ttg9pmLGwbqpw1/zx
ebzUTx+J+CzPGj9PIb9PND9kTf/50278PcrTh2j/+Hydhc3+4dNls2329eeXxJVADQkE9sfnyzA5
7qtPl0UFnX3+FNb56aJV/02815cnGf7+s/b++d/PPoBUn33yg4Kfq+D/d+iXDgt/Ks9/Xb/Qmggd
6vqf6JdXRFmQDJmXRUM1zjd+0q/wSv1+b/eTMv8m/UJc/0n61SWY2VvZr8grsibriqTAjEXY56/2
q0qqphmaPp5xvvFZv+jLq/T72O7v1+9JXE/6JVWex/tjmCT7D2m9uiafhfyLN/yXrVdQeU1SeV0y
dFkave8z7YqaLPI6r+q6rKkvaFeTX6fdc7t30O4orift2vsq3WZN3mYfUrkG/4amC7jAC4KkS7yi
qvLJif0QetXfDF1UVZX/btffHMbZbtGRV2n2sd3fr9mTrJ40+/HjLgLl21muqGmaLsrQsK7AQ/9q
uTyirWTwumpgGPzqlzXxVfrFM3xr9/fr9ySuJ/2yLQDy7gD49QEhla4/SvgNnLImADHJoqBKvK4A
Mj13yjyUzvOKpAm8IennMXU2XfTldao9t3sH1Y7ielLtDwD8BnF363/MyGvwbxh5eVWQBE2WpXNk
/UnJcM4asiLjFJOfe+bXxVz0/r0s9ySoJ/V+fM9sCG/mmXWEVVkccyLBUEXdeB52kfEi2RUVHhmT
qAsjon6mX+F1nhnP8G76HcX1pN+rbZyn20+rbRV/TOesvaVzNhBuAaoEXVJOzvcnu9V+Q7JryNJ4
7FcyAyny6zzzud07eOZRVk+q/eBwWdceCYU3CLuqoQvKyEeNqQ5w+DPNgugYvwwZsEsUHm+8+M5U
oS+vVO73du+h3BOYODNV9jZsgn1V3x+qj0lUQdpn7/jvqxdYWZBEwwAZqcgjEfVMvaIm6YomCKpq
gIp8Qb2vI6rwDO/llk/ierJdmsAhf2TlIml5K5ZKGNEydCtKhqhogMTPlCsYInSPPAhKRtQ93/jJ
drVX2u73du9hu6cc7z/Gdg2BP0v537VdQCoD+Q4wlc7DSuUTofMDkwFIJQFQ6brC88ZLNBX68ir1
Prb7+9V7EteT7X58yKyrbwmqeFnVYZsaPzrn52QGkiFJEBTD0CRBlhXpV/NVX4mrzu3+fv2exPWk
X3KomjyrPzDLrL6Z+Rq/CYBMio7CoiiiSHACmD+br6gohqoKugoHPpr3zxmRrr7OfB/bvYd6Ia4n
9f6/OoB6P2YypL9Zqmv8JkoqdKuDq3pZsSgvwG0runIq7/6KqfTXpbrInN8NU43ielLsh4fMBv+G
6uWR5iKsioo6JrsvhF3gaN0AB20I2ou13depF8/wXuo9ietJvf8BYXes47wZajYkSRJVTRQEFAlw
4WeoWQIBKUk6L4jj1I3HGy/OGa/8ypTo3O4d/PK3pzqjZpL3Dx+0gDAmLW+mV0HRUNQFKhbFU9X2
mV5FCfUDCZb78pwMXdNfBZcf272DXr/leGe9fni3jBrdG6pXlDVFBIuMaRdIh34xWwFgGp9rsiCi
QPQrnFKU16n33O4d1DuK68kts33V5vnDh8RTBv+WmoXDBVY2QEO94JBPFXtdBtE/1v1+pZfRlVcp
9rHd36/Yk7SeFPsfEG+FN2SpULdFmovC/KjdsSb/zC8LkiYZmoZMCEzlCyyV8EqW6tzu79evPorr
Sb9kD4K5fth+SMtFKvp2PpnXEHI1RdB4HfW/F3wyUiUAKQFeGQPgBZ/8SiilvB+7PIrrSbXrfBd/
YPpCeUP6AgY78o6YCgcNv0QuIxrLKAyJJ275cQLXI0xWXklfnNu9g9mO4vqP0e3IIL0NVAazfDJb
pDm6pL1UrB8tFqUDXhmn0L0wjUp4JfN4bvcOuv1GuJ2h8sd2ycYbgile4jUUDlRFezkL4jF/DokQ
mGWQji9MozJeh6b0c7t3UO0oriezne6zGmsOPizzqDyGvX+3IoRlJbIA6lGR4Hh5bZw0+wxKiSAe
DRAbKoipF5aVgJF8FVR+bPcOyh3F9aTcVd5gks3ugyKpx6D3BppFFRd0I+ak87DQE+b4uViASgFy
oFOV/kXNvm7iMlY4fBsR76HZ03g9e+SPjqTeklBWRANz4kT5NAnjeZ1P+00QeSxyE0A6jwsSHt3F
E5J6HaGsK+9GKONWP1rtB9et+qakoyZLiqzAJyPePk9uxwmtPKbNKTJK+eCnHm/8qFv1laTjud07
2O0oriePfFnss92++sBJkPSGpitg1iP4Yg3zG0f66ZeAizVCMo8VYAIWgwkvqFd6peme272Dekdx
Pal3mWT7/mOGW/0NUTL0xWNqnKacp848B1KiKvKSIeiyApz1yJg8mq3+SpR8bvcOeh3F9aTXj18r
EB4D37+LpsaZUwi2MhCVPi4lOSHKZ2gKGTBmToHceGn5tS68Eief272DekdxPan3Y+e36qMB/buq
xayacVE1lhGIwktlIARcA57YgHmflu4+IvRHy1VfSTme272DakdxPan2I8+qEd7MJcNmkfYgmiK5
Oa0RGUXws80iV5FFmf/Ga/yqWOGVLvnc7h0UO4rrSbE02B+x90KwrfcfM+BKb1gEEiR4Y8xzNISX
V/fJAtbt6gi653nqzybDSa8sAp3bvYN2R3E9aXeV58n+I091FB6TkX/XKY+2q46LbiUoUAJa/sV2
BeX7gtxfF35hSdE/XrPVyWO7d9DsKKonzdLtfZh9muTBR53q+IZFoDHagpJAIUD4kyIQgBRW2kP5
wMuPYf4x2uqvLAKd272DcvWfikCbbR18Y5M/2VV+/KCe2XizWhA4ZQk5jogNEVAVwHzHX2wXky4w
TR9wa5zs+sJmGMYra0Hndu+g4lFcT/Zrb6tq3zQfeOXmm67LVTH7RDewOHncquY5QQXyEbOYMfuG
F8WXS/Tn9bV/Unr8s52osMb3m1t/B/X+vC7XTvbZJ3MX5B8EVP31plo/iUf4tpPTj6L+6fi/ug/Z
WOhFCR/eGfPR9dMGZz+BavU3sJMi7HtcXvI8NM+3VZ9ss4efq84/9+dl7T+1/Onsbw/31+L4eza5
+PM9xR63cWPbZmueNn/7YVuxvz563o/sWdM/LdJ/U6v78Mdn0MFIYQ2Fx7Ja47RCD273cYu58Xrf
L3KOoz+s1P/T9vttjZ3eOG3knPVxijrg9DifCplSu/92CEvGwFFjcux3NIZDWV41AbasGzkTY6Sp
nwrHdX44H8J0WoweQdSM025m5ydf5UnvY0HPs/efskO6ysOsqf/4jJWH485xp/Ne6roioxPFbrtG
0MXpwj8So/ASI+J5pzd7k7tUe5IuVJ36NYlDml2pkyEkbW0VbmDc64rl2YHh4qAUsECmgqXkpFLM
MnbTRc073M6zo1V1JOU0sCVXcA2Ht4WlOk9JrxDRjmbBTJzjtRDXwqpqqSCRpiV+Q7o76UF6EB6y
llQRMY403AyrYaW46kJf5NtgFS+KGT8J3Iodd55Pumgq3ETr1PXtfiWuDFo5XUWSa2OVXCc5VYO7
VOgd3yhIkLvCwMKONsqubt0ybkhxsI9qypIj8S48u9BMbyCFeCnytOEkJs7biMYboSVFS9qJKphO
XD4ITNj5Gmk42nLronsIwlnKTSuRSAfax85gJa5s8xN+Ivc0UnZ+m5LBIHFCklltirYYuJ1IvY6G
CvFn0jy/lb70y365KIhONh0tDzSumFHQxhQTqpJUcxKm3Xv91SEmR1qY/mzg7fxWmWuWbB7sfKIH
l4Ww43wzypeeeitUrIxNjszbSauyvJwFtX3oiFQw78CShiahpUemES69hjX8QKWciaY3Sen48lzf
qEg8F7tJMTClMJWcqbl13HTTYJleexxJS5LPU5VG6jzSJrlo+R0VZHdIbzuPDYcFZweOH5P8wKJL
36dX/hd/Us5ze5iW9rq0w4uIlXOtpoe94PQlOfg0YXVMDvNemsbQ6qUsk2qZsPyi3x+us2W2FKb1
XNgIm+RycMKORMskppnsJBnJYirxRKmpNE2sbBmSeGI0pN5lPdlIBR0UooUupzJtbldO75sHy3eV
hIlLmeCU5OthN9i1JROZrPTKNGKiNlT6Uu7Ey9rSaFIR8dKzgoDqIhUrs2SDHVKZjceGi3AWukca
3MjLmjWmZPfWhpsP1FTso5mRlulEoNG6dEvXf2i2/kOhkmNmtrN2dhyoeqtMOpO7KJ2pbupQmG9L
LfMt6WgGOU3sxk43w2XwpVnzFQtD87AybmKJHVMnWRcJSUPSpWYpkvxB6hy1ccKQHaK1XNHWJ5yV
ejQbqHewNdZYnJXYIQvM6Es2j5cHR3N9FluFHS4jM7VCHI1sz9TNfFpZ40tjkc2x0KrGTliZ6VOe
lVfxqlrws8jRHXWaTeSp6HAu53pmu+mn/TSbG27pyAvOKphsB24UmNI2jEj7UFq6RzJTnIkzhW4H
szMNO3WDRbDldxnpAlp83eicJSmk+mokbJikM1jvEFDvchSjumtDolUkI4lKooUGKQsT7/KQ45Ng
q10UOoXQJ/lMSM18NsSTUqW57Zv+JLXj+ZCSfbGppo1Tc2ZOboK9xirWMD2tSU5q0rHypiQhxrPm
adTvLnarDhYHT0EyChnO5Wk0ae8NVzIW5WygTUFLn6UcKaYyC+eqG1P/um1p4/hzZa1eRZvMURmG
iKuZjWOYKTUWHeHM5j68bnjS3B9LmjemnBPDbmfG5OAKJg/JRNPSSplkMPGun/DUICW5LyxIg0RW
Ovdc9S69zksiOJKTXxS32qU3r2ZKv2lLmvBE0IheFiRZDpsQm39Gu3iuRVdJMTm0F8epXiu04R2M
Pr+fht51Wl112u0xNxWeHLVJfNGp876986+CRW+pJHTbXTcRbOOLeilfDnbJdP+ad8Nb6Xr4EikE
P0h5pXu0dQ4NKY9QL/WtqCSS7wQq7ftdFh1oqdhCNG3l2tV1SzmaMUeNo5nMY/0CJynVFymyawE2
danqVrJP0dd75cjTLJr2OUZnyDKaUVmZD0eMrLjaSNyery7zaNkS3NaIGL70w0rIBmII00A3k+si
CqnQXh3amvTBnR5R3zgQ9G7g1sYqiM0f90H9KX7u8qKvQj/4vpHt49t/XuUpvk4boz59+PPbp31T
R/DwuInqM2TybZ/cc7D+Vw7+rzGNDtwPVDOufhzXIP0VpsGZZ2j5BAyetT9jGqQpzwt2T5gGvOET
wh1R7A+YBkmrhiLfuAvGaR7jj5gGk86xo5iMpWDIbR93Fv5JJ9hp+Pv7HzEN5kW+gGl+6PpYCP4R
04QppxjHNBWcYYcYLMK4YuEiX7fKlLf9RXIpYAzvEdE4n6TX6bUcsfS62wRLBJrJ4MQTwVGm7XUZ
E74kCFItdihWWD2v5zg0zWnEOue4gVFTzozn4Ty0DcorNGlISL2HIaK8ZvYcMRbeQyLQ41TlSOf4
F1FASlspJnHMYoXFHY0uhU0+mni38U2P+WbToD/GOsa3uvL3IdyLvJJX4p2y9uf+XMxowJO6pcpC
WuxlVzFlN5kOa9/eqbP0dtdMkmkzyZx+GUTOYGeOYh42qRVNeCe0esdY9ff9fczUTfUlFIgSsSin
GkeApuScSRI5ckQriPbVv6uvdCczdfjqaBFViEXL9LKxE1NzpbswI2V660gtNe7gAQymIvi0uBxx
0prqORtk1k5hidrRVDgCg6+Od3zmJnYCIKLSFma/qQQ40cDRlPWR5eR4oF5EPcmpgx4upqAi2SaL
yWXJk5Ykc4M93BpEITDslPDD+v+2TWMDAgMLdMYtNTVwZX9t04/E1JNNP2v/ZNMoBoxrurBQ+tu6
nh9MWsOGNcq4dfJprtuPBj0uFlFRBvo+e/UHg8Z0VkzR+FZfQNZx9nP/C4OWXrTncatJzLbEBGgN
jPaP9lwEvtjoai448ryyDIdzhNLpLwwnmHHTYBYT8Ys4j4GA+jU3ldzKUmGbOlNnoNgQ1o+TEb4Z
tPGJbycBQNywVzr6g2hfcDrj7sbF8zxq9DmiOM4fw0z8n/so6lkohkYmOAX/EOhUOwSEb4l4vCrU
W30puQ/iQl4g4/ERujPKzbiZvBbupJW0ktfBnHtQVvo6utbXyXXdEI4ZjGN/3cNx0fQLfXxSP6p3
P/dxqNXSUyWOd4LBqgdq7GTcS9Cc8VcPr8U42WwTUkg3eSJTPvt6MHPOrLhJEGVwo4dmFkXDBU4q
ImlfixO9aK0mv8OXcBtdpZyJRKjqpk1I+q+DZRjE9y6RZPE9CRfDgXIJlW7lirTcCp8OiZXUDs6t
E6La3kXepSRDOiXR7AiXmBNBWfOC3X/tpK9ZYGbSDS4oaQ6Xwknq3cRIiRotALA0j4YqTbuI6it8
GAUFqQSq2+G66C8F9MXsWJPS4CGVNi382sJH4qoxzR6oFtHkaAWWppETYuMJ0e98laotlVsqygwn
NO2N51aAH9pFfA0P7bG15x6ddI6/m8shJ8mVjAhTbtubdJ2t6oU0U2bBrSFEpMouAuVam/a4+CY1
+bnmDG5qymY47Rf1uq+JgZF5iADrSXAPMcyikt7NKgcZqdXRjmYYvne1G0zbqwijl4oznpmHmknU
sL3bJpv02n2hseCrL5L6VptzY4pW58RzO3QwlxUSIs2RWe9Pipp2RBWs3ne0fNKVthwRPaNFQ9Tj
RXHfCKb3EAhUlYiQEsEfvwyqek6yaU/9kx+OKZEzq1ImWjbZh5qp8Wbk0WQTbfo7+UFaV9PKUV3v
Sll7D/61ttYW8dxYhNf6KrzmFvG1ftc5bXsl+giegjLX79SWxCXxVrzFW61v50dSbIuBCl/vJKov
8U8HZtxcv+wRwX1zplX3xrzW7WNAkSUDpi7Fpef4bm35M88CB+AWjuzKboWfZYTImE19uyGZM4q1
3vmuNofcbP0yI9xcu6g0Jhukr808JP4RWUWcWP3ucIvLx7OZdHGcSBcCXvxSKKhcMvwcs3DPwZig
imlrUNyop2KquuOrmeoYFPFcbol6p67UlWFW0wIv0RVd7mawj5PjJJ5Jdug2Zmspdj5LtgcWLA7N
5GhqaUbCmnA5kW+SO2mhLNQC1/FAjfj00NtVTOuO5J2TBbOSpnPOjNgAJB/S+EEUWeqR/OqoWFxP
/asBuOOSmx8swVZMHxlwMzUW3Jpb54F5jJ12k5Uku+Y34WUECKKwKGZyMUFmGBBu1ToI2YdpLFDj
QV90HBkAZSK8AT3RkEGhOg3sYB7NPRNjhx42rTOidh4ZUzWv5p3Cjv1VFZOhJAV4i2t5yjvRpHcC
fPvLdpNcSxEDQ3MN0JHgnD3fkPgyn9VW3k7zFV9c6CR1kRdyX4RhDWs+EvgjMtt7LJ13pOLJ1TJY
lSSgJe2cBnCBkxwuoqPdDJRr1pzvcEZEwVwUE9hCemCpLWRufbxrMLg5oh9NHO6mPCJCzrKaumpE
/I5oPgx7HI13MHy3Sm/h8eQ7HdZ6sLPLaKmvNIwp2Q1YPKmW+SSdCJuOJznS9oD4+8KjDeEvg3uu
JjOZRYtkCwoiMUOFHjWMm27iOSM8y5xhkWmEl1i+qy3eHRbctkSYeCgimkaMQ2JDo03XM2khPmRT
YaHAE5RILj2rBcmls9jWWYWRPQ5DYdGvWoGEM4wuuArQGTE9kpgm97sYwxOuygppyWTwRxuVcDft
3bAYE1UdGayGjDch5l2MKx/uQqqymMb24WiKYN9wnxIUjqkzbRyIskQMntYyg3OQXXW24+hAhtFj
0l0BrzTbaHQ/QFVHuCwZHRjvqJLYHeyYqleFc8io+AA3194JALL6A4crq3fNdOxMyQ5W6Mpkt0vh
oI6A0CMxgytMjmS/j23fFq/sHe+WcG/SBeidArSFAG9MsxtwIlVCjIveihY6suvtditRiQ62S65s
116Y4jh2bHffEXJ3N7mbkfV6tbHNnkwWZkhtMyLbuzvb9smO3OHkyFzMVjjH9QkhM5VU2wrsXA6F
yoxfSQthXcI6ghs/XAUCgiDV2l2ySfqC9KJEEL5mqehEdrwUEV30S+0LL4ABpFxHYoMUGoi/2sK/
6EjIJiE1U5dmR1M3Ixtzsyb22ifrlW0nZNaZm9lstd+tr67W9mq12W3szca2PZaDqlNZNh31vVvt
RgUY635U2NoNyfy+JvdXa3c1I5Pr68liMVuYW7KyrzBESElrcrU2TfCNpmm77hyIuibLq4jhWXd3
o5jWOQ2g8CMU25DZ5PLSZxeTrUkwmFaKuduN+hhwKdwGsJ7cw3GSgK35FUJTyFt1aEo6C5VJ1dyJ
0rzxvvTyNPEeFG4XC9s0c2WPikNChwokxI3RWYfUboe5d2Qioma1HsAC98ebDMYvFh1pAdcOwbJr
5pL3RZGriYLc58Ddls3KyGY6/EZYpewY3WQRsiaOI1Gs0TxMTAH+KgUJIGRrPmfKnYA0JGJFawrI
PXInUFgvNuRoiGbW81bHdbsCXkutWVcdSBkvkyi0uurak11fm7TcNDx+jeSF4QVsAMQwQIT0ght4
Fcn5mGV2e/9/PB0RsSsL9m7BPuDjP9b5q3TE4B9nJPyQjvzc/pyOjNsMSCqqZZg8OO5jCyj7lI9g
TxEkKT8USc8ZCcrn2FYTM7+xBmD8Xz6o4/yQkRiYNaGP6wJO/0PkX0hIBFnClX6B+6i+fH90TG/9
GUpzQdr6pSbzTmOVZsN6ejD5ibQU7aPVWKhR4NWa40+ZfnuBD0AKe0T6opqcBfrX9EyDJbZv5TeJ
ezBVuzWjK8FqZuU2kmm+yBdVYyYekb8GD/JXdaJOsquO8bQ1NTJWG+ZHpi2Bge3I7azalC+a24r1
E3UuXRYMpQITgNspTbEzeZDaCe1t77o7kPGYdx1+rXZlT4Oc6J1509KW8jbnpF8D8K4CAfS9MErW
TkS7BOHsTKXl4Jtc6R4NAp4vHc+JvyYss3g8rzwPZr3NTeuJ4LNC32ohS4MlCzhXIreDQG5S0ljd
DqWQo5W52iy/CbfDrVgRjeQ30g5/SDtjqS39bZqQziDapbRsdvyF2pnynL/gENm+dEt/422FB+UK
VHcREX6R3eKAsIxygj5nsilY9VbXadJPURsILtHdhRcRLWdNDcCU2iOWmOIz11uNXoXk1900FKfc
GnD/6FT3sX0EUkK8A/GirsAMGQCwEiAst9BXMoKVNwPaMw1TQvEJ0d7hTBDOwGG+OTi5HbDazqyM
yaZodlexI5rK7PiQRUSZaY4xbW3FKU6FmzEJKCf5pJzIpuakOB3UqCUwzZJYaxdW6oSOxLyJjlfl
HmeCVbnZ1XGWL9qbyuVR4ckYWjiZJU1RJAE5HNCAiqZwuvVYHIqn2rS8SCetLYHHyi+SJSo3c2Od
HkFGb0BYmaHJmamN+BuZ3NqLmNfSOKdAQByJUZPBnzEJrGEamslS2pTzYRqhHBOauV3aNRWIijtm
VmKVXxJWoN8ZHj4FJBrpsXAOSqs1gY2G+3jC5+C/PDe3cwC2moyNR/4sYN20m8ZzUOh7fw5MwezY
DqzSjs1yEpuxmTqt3drZUpn218iekELNtWmL78LKrFFkNUkYAo6Dq6IzARUYb6JcQ0HqIUSFJGLh
JLHGv9JRwBAT6k00Y/we9bR2rkw7fWT3FEgqsSKrRKcSvDKWmuO35BzsGr3J0CfkqRaeC6zgyA/6
F/6XARFHYSWKCBfCRkFxET2GdBCdOYTQAcERIB21t6OF+ZVURuJkoKQmNrQOWxpJsypg+bD82k/r
DIz3gfk68WzdbmaHhOghin/5Pm7d1Oaly2N1iRROP7qEDY0dPATK16IuSDZYpUralAWNeaxY4sJ0
AiTPyzBBwaC+Ti6lTX1d6SiNDcYFLxPU3HTRkipb2UAQIDK7FT/RUzMuKb4O9pAh1eomqD2O4BtF
NFRX+NgeOVBgsRjp7eH6mJG4cxJ9UiiO4hwnGeuvwyMKR/L1YZ66Ne2vuXtjA511pGgof334kgiE
96Ei7j5jkKhVwYQKlNSOKGHYqZ6QBsAyoyjZIN8Egcr1DMi8heO6VVVXOLL+IUWiYbCDRACzhEXE
AzpFJLjPxU0Td0S2FLWysvvoXr7yZty1vMxuyhlBuCJe3jNVKFECyo+7pHGGytbCpRDPWyRqw20k
UMB/8Ae4SoOiokCilsghrXJQCsONUtxlCpVqJjjeSlAmKLlo68w7gJv0qUJVC3CRXFc0tmILZbaL
ZJJMckufZqbqjEgyZtHFeIQnKUOplXW2aqHMSFHmMkXLsEegCskscysxx4JTgMuBGmECKsAHq8Vr
oAM9onQmUBRsVt7t8abZ1q5hD6ZgShQVXXO8Pof6Ye3UgJ0e9Uwf7ziU/Sp0U6GBU1/1s3w1mJzN
2dk6cLiJbrVusT64HhFJzHoHCAbMsLHSVsn8MEWO5iRzzvVx5dAq5r5lMFAlbIxX/Br1XTN3xsii
sMDWzTGScZbCVFOnqpmbvF1Z7YRDRORQUNTRGwxvlCFj9k1okgmW3DzJA72riEeA13uGgqs1PrhO
OnP8jY9qN1l3eErZ2iJ+WfVs5AiixYEJkwMDVEP+crBqqwGCLme5m7qjqAqgfcAyNqogM8FfW9Lp
W2Q865lCBVNER1D3xzHoD2qRICLcHa1Spk+RBV8kUBhPxpzWZwmN7NLJHZ1WFgfWcXw8FQ+tsDGA
J6gV+hBN6RgzYaUuFLee1lN9AXG64TJEaa+iFe45oP+AoPaBZSR3D+h7CR4C/sBuzIH21oG1t94B
Ca9xKmn2t6EbgmtA3rYMXWMuL4dJY8ZuB/agZIU52N0F7woLmXE3/INve7CpGpc+YpwcfKfLJy1A
xLEnWjQv0iYmfoJa8XGTdpkZbJqpvzcg5GLjPYRzeVVNg4ZUU/1KLIhhZh5FgoNMZ20MJIFNNQer
L0qSy65+71V2evRpMGwPB7OsOXpIZ36o21Uf0qYMiBTDZRg2z0QLjoZ6JzOpyCSHnKF0K8WQihnv
8NNmjkvhfXMapJEzqrlH5bxnR/MIafV4CRNxh6QeJd9YJJpCsptoWyLQ3wQLZPC2Zht2BzvqIF4O
FqHiArgz7qlbOavSlT7VfBrvmsTsg1kLZxSQox2QikZmYadLddla2lybHydpYk1SlmKMFnZPMOpR
BO+d3insaCJOK1t2VCeZiA4/GSoXrkYyMMJEjBkYrBmZw3W59AUCykOcpqiSVKi2x0tuvNg0XMK8
5uElKib9fXFgccFEJCAx/Lsbx7Td+Es/ANvirZWVqBHpzriSXG42rNJpW1Fu6nuYhiKuFaSWYEl4
ws3Se+MKFfuWeAY1EJ1vve3/UPdlTW7j3JK/iF9wX15Jai2ppHItdukF4Sq7SBAAARIkQPLXT1Ld
Pd23596YmMcJh+0qieKC5SyZeY7Yd/ngf/OrHIdNNk+C3HnJ2gKkzPjBX+kFN7SVz/JZg1TGL/1O
nQHGPLSv5Fvd5XGSIy0bimVLNsm1FaUFS31oXp0rfVY7BjnA+gEL+YBzkg+qNAg89Vu8i3d60yOS
1Ef/vDwngI7afPkVvODxds25ujgHDou4nNWTwQhybCzAQf5+zmHojuo8I9X7wMKqp/X/V3V2v/su
0KD6hrGiF3VuERePOFe9k3v3W7cHTv6u985Lc+aF/oi/ZZAhWKBKzrU/u/t+R2H1nm2+GsFuHx3C
b913jADoovGhebUP/Py02rbsqs7P9MKe6yd3jxV4kXhIIF9lhpPhDxQNFDMHk14C9MMRHFxa+9OX
+XLhx+HsPrgPdPu1mjWY2YM6Q9j6u35qcDa8veNP/oP/XTyvKwCHAvhaB/+5gV9YrfxqhlwYO6yv
B8LyyBYESFCS97BowWuc5v//J5L/RYD4T7oZjQRTsDr/c/b4t4jxb93enx/6K2WM0I8jQfNufI+r
i2LRtU/OXylj9h9I/KIA35qydnP4Jymd/Qeddbw1L0S6+Ue7u78yxuQ/+DpRfD0SJHh/9vf4f0kZ
V47qX/wQem+hH2bmohwyXvsK/JPDat2x6UXNlr1aRluOZoGmIdQA8EFOz44o5OSDF+YkKrouA2o4
WXLkLEmh8kBoNMe/slqcwnYIwIE0m38M5X9DXnkrOfWvm0NrqRTfkoryWqgV/0WYDzyrB2eJ572j
xyO+jjFE7AqWKhrsZR58noeif5vDZBcKs/MEtruKA/3Hev3jK2b/m5tYZ+HfN7F2S0Hv7QhfFOj7
IDf/OUJDpF3TRfW0n4eO7lwzu3mnQEfNCoOSkBcVQQJVBY+kj39/NLKFCzVBA2bFZbhFDrAcHTue
ZaJzvxlAX6VUFMrlNz7cQgcAbaZxz06d8v8L9Yc+4f/nraPJtA/EYv1aFkyw/19vfRznlJo5Gfb4
urSSZON3k3C18QNkHaQSRTPFQM4FfUjqxi0rt49K5B4mXt6pi6ccHH61kzXFfawXhjzNbRCWxAOH
Bi3cswhsZmDFq/Hcl8mv+yPNYgQ85B2DFOwbgby1xWWGmj4NmQGBbiJIxTqAp+7Y5WL058LvUrqn
aQtTtveSPszFNPobN2jmfJZNkCvOlm2qvvkQaBQk9Ng2Bo9P6sZu5sQZiqziZeAuXbGERdqy80T7
DXGFLTMCWs8z81anflP0M/C8KgLYNyroAJ2rM1WIWSSO4SLGzLR6w1kEfpT6e9bj4TlJEfdxdUuU
zIcp6srEiF0jEOcPS8TKKIMEc6wRM0XrSK5H9/FK/V1VJqDHXEa6axxgh0z1EUBqMhceqx5UEmw8
x83KWsfpJuA/qjah+7ru2oITcJDGr76ySjYHK5CejWlU73wy3iob/pDp4ufdusCJjwyF0xauNwsM
sD91s1Ri7JBix+qTuyErgyZFGO1UWV5HF3wcMUQYIXzzO1smYi6mhcIbB2rZ0uYtHCuA+YmzJ9mM
XSWDU9L4LNeLunZxneWOBpuQNvGuzRYOJw+IWd888FZ1eglDJ+86Pe8Gq9w8s2kRKY/nbKhErpX/
O06cFEuJ4LypV8zEwqGuD+EY98tpcJEUF8F2qNLopQtBNaWJ/a7j5ha19aNq09LJ2K13TRF0QVIQ
kb2MgYdMto4KlYQ67yFgmyvohHGSfO6rB2viLdXNlE8BKIuI3e7vCA/TZKzdTlH4PHeY82wUxbhw
VWi2+BuWjrmpTZ9XsQOFn9WvoattOTfhm1Mh/Y8J35oWGVrYyjJlLWJLjF2isK27pf5KVHWaGv7q
h2keOxFS/1GC4UsznsueblmabRbf13kyXLh15rxPYDx66tQ5q7tH4mEhtjbNrRd35RBWQcFb9xA0
LQBn6cEsq7S8P0FFwQjJdn4O7WQgKsNKbfoIG9PQK1vnfTHhl43NPuztKWjsi10EkH6vy22FqZMs
Lhbd7jwFs9Q7mn2Daq8mUzk5dXJorR1LsuatwejmaaCuupv8DQQQZRaRs6E4w5yGQJNYtxnlujBM
Um2yJVyJKmEK1kteRnZ5b8wMsM6FMmiqzWWhWZrrCcdD9Dov3c5PIrUlXTqVmTNfzMLfGhQVHX0b
fEDGAFZgntm2EvK172No9ezvauyRoHMnODTWvrUzRLbKiTxE/VEeuFKB8U3wdAFWL8QOtmypeB2E
5QXl+KBo533vDLzsdIYpTTuO8cLISTcC9iN8tnVDwsGoI1GIU51Tg6WEaU7qyuZ349dlsykc4l8q
5y10088xCrEDw/TUd1DdgtZPBr6NsvFt9GDZ0ibg+X1u1Ij1ITN+mxeXlE66k9AadhpZjRqxSSxt
spxXcBN1rMBtK++M+tePXsBFMD77mxR7Z5wV0oMJ27m5mAQ5QzPA/YYMW/s+I+MAw2xtvVkmBwKS
+ls/YXvNQAnSEHc98UYUdJ96aix4hadryVK0voG2nePstWU7IUhZt5gj6TdfUt2XKeK+eMCgKClC
aF7LSb4uFojvDBLVspsXdGpzvxCiFOzo6RiNgb/psNh33KVvOu0uQQP3cl8m8A3+prLVt8XXUO8v
2BpGR7mX/WxsfZRd9eO+RBYLa8bd6kvLtBAcxApdqm3qGQCm9FttcYeJam8Z79nWeuzLd+GAlIbz
GJtpyj2fYYt7/BJFLfA9Gm10xbx8WiOFIBa435LJ7EKYMUXoQ8kh3DJbfYUj5nLw/M8KXbfyhdai
WNd+QAQMQQjV/igxoKm7YofDCO19+F1zD+jMBH36ujDJDOdNK/blkNotnbrdzMGE9GbRHwMlyGB9
aKrN+HxfRUEGsxJWy8+gZpe+TzcJgZdwfUxnty5wzSJehIs4zb5nirFDXhbLOU9HEOuyx9ruG1gy
J5Y3n2e8mCpkQyZ+bzF1mQ+jIlYTLfulFCL2oHFpj20XgYVc31PQtrKq+2zrJCu6hje5RzU52m6T
CpjihdPCzTCmzrCeyEDH29K3eL3yLJEojewigvam4FZzQ5A0GfJiXMxKJByVSxWgcCGDSUalWQoj
j/2emW478GWBXgB+p+ma0nOWixe2qqBN8yskOMao7lVjbEka9NAnMeBwEX4d/Ook4friWpV9yILC
nbRb0Cwp7x4bX4bDyjGrfze13uoIs8glbYpIBNuQRK+QWcalScXtHgc4E9b95MJNYk7yRfiw9+0j
ilYg8Essgpjp+9DBqTQswIbX7Iup8V2FyVVEThHJ4TRLUzQerMvSsK92evGlBNHfkZszYXHNiVpD
55ORk9zA1cINxjtRTSQfFQyZv4BNdcFqIGop1zEL3Oqnof3+/iCOAtgJhQR34IUWF4F016efspho
NhZ/bguMKfX9XQJrkyuNwf0jBPEotAydKNsMdkxpLIsB6v1ZxdkmaS4qIDsUYqNiANu8st2zGZa3
LD5O2NCsCh8D1m6oSkBjoH9vkUwRovsMuvkYnIEeQOf3WEgjgVad9wWJ2LkPHufO+YWkxGB3YquM
ZGA7nvoPKsywB0PoRXmPHbmaVa+Gi2UKo9NLdcsqWLsuwAf9x1hLhjqdBfYMY6FH0JVKEBgfD2JL
J4G2RCC+CiLcQjMd6ykxxX3L+hbYTRN1xcCwl50KJwuT+VeVumMehzCkA1KRAoEYJOaR8zsLmcjZ
OAFT7dLSkDXULdyl4rnv8WlThc6btPwrSeFaowzrR1JHINj4Qr6xjVRWlz1c8Nz6PwYIamZAwW5S
PelaQyHq9vNuWeP4KdRbMfAX5fBlG8x4yFZCej7OB+3DKjtosFoyV26HOdxnAuPJahhQM9MKa626
yNiFgE1gwbRafOpx/OZ3C4I0im0eJBjXJvruINwwwfLoj+96NexNA9A/lRD6TFDgjPaNjUGcd+aL
cGydJeyqPJjGB2xBXtT+cBkQ6OWE11/pen1hQPmzJI9dazc8Ftex57emaa/K+eAT7QqfZBfZ3P2o
vA5V7e6TFEskZjc+8rRsJfyQ0w9H0dRO0UjX34gxfJhpUrjh5G4rD2tVBwJ6YIkQkcnbffllBlJe
7ZRCmk28dD/FyttN6TlZjeo9noPM7noPg6j/zq0HDHM1xo2XvtxjkLsRbzScq9e4TyQAPj4yD3EP
629+RTbrVI6jfs16VFO0YGLzoE1flKDXqdW3BmrLGBxoMj1O9WugvLJaEGZkFbyzcFuaE80+77Fv
Eg8oP3LgwwPnQRjE4Crs5B72AAVRlH+5Cne1Btxcs/cM6U3uGYSQsUuOdKRf1GM3cPCwl7F46khY
2EYXMjx6c39NF7KVI1DJNkWm3TSgSyY2hPkaoi6r+V8Y21ddDBWmWKONtM+nxHsnBga2782+1tGN
CTjScI6fecae2gZjjQ5st0Sv8q6+gFYaubtXuDZ9GWn2MrUBbOQQPwxzdLt7x8VB4urH46Ow9Ngh
BEdCQYeyia5hyG9UI6qRyfILAUqZrFE8F+TFr/DI67NPtj5llbmaNW7IRIj4E+UcqWy+ECUiDYHf
i0JWo6QO8cHqAjImT0A+EAR0p17Hm2kN/isa/fTb3yOFkVgk6ne4f2U75bDf97WfxJbuKKFZfj+C
0zJErFyYEVFMO+pn0fXnpF39C1sQtNAfa7yAisUXniLpNhRrJohZKdaxSaHjoI4/5dFkPuRwYx0c
5n2al/qJjXOMmawWSAfra+WleyfkJ1vD9nRje/M17rX3mx0NVLLTNJNbpT9dknsz9WCsm681RSqB
qcCgPdsF1u6+jlc/3IXh3p1xW2JE2M7E1dj0ZL2n2Z0ogkOESLM//kaoeQvjGHyBCbYi4l9DYEhu
DAoeIUPfxrbWJa1MnSNbOlJn+mZrFh7scFKuoGel2IOjMBGhTMG5LSACnO49oNHr4KY/6yx7TLi8
8hj7S3oacvWY/2qjxOwarNzthbkwMZ15oQuEVKy2gEMPzpr8oQIczkai5hDs62JLPwKZsWQ095M2
zDNSoPcoK+9B5YoBeBrpuoymsQjBst+TTlltY1FnCPMQEHqKvrGI/EjkfBoDZcrUQWjhx+Q1hoOE
XMqZkH/BSS4ENISQdNeFQSE7f94p6p1GlY2lS0KUKHhOtq+r4NLy7MuQZM6Z5RAJRmybffiyG3bE
YNeMFRSqxqXFNLYnOOtTlSIS0ws/+JVtN1mPslESxTKn7TRjZOafbo9JWtd5kphDZxpgn7HKgNEO
z9iM8hhlVB2HRHGIALiE2Ek64Plb0eL3BTx+k/IZz8Ehowya/mivLa+luzEi9baZEz/GVMnj3/8o
BJ5Ht51qRP8+VAiqkrSEacCLtipCkUR71MzW27Azr8F66ftNEB/Byr5fP3t/cSR+jZ3qUegoenXk
hl46U8Vbdx4hUEMgdkwi6ICrIAG8v8yAdUena4/3f1DrvaE8rfd/v/THIamwKDr0efrngY6u8UHX
p8iASQdN7PTP09w//ffBf5/MzEt7nNZ/7q/df73/9Pdr2f3Mf7/49zH/42v/OisVkIsaIDV/Pp64
P6SJGoflf1/nfns6SUg5DAxy4f99Z8TlEI/PEqih0+uH+8nZkIXin4OS/ZIZnQ6B7Oaj50LQEcQO
04Urwmbj9QGKGntTYUKMJfqBpUF7vP9eJfHTqNJuSzzRHjOi/Z3l064b2vHo1rdxSIYtxtIeyVip
YtIovuU1j49jEkrUGKZDDLo7BbO7vnj/p+t4XQZV4+RRFThHoGAVsji2bLSekmPFm/R4/wnmNDlS
5Rb+NKBWyNPXQZFwK+fKPzq98o81AJkjmc2TP2dm68TIMHXfQQeH8JEg4ThUJoOid0T2lUCf4Ilu
43Ehc+uiCpNEeEAXqYhwrMhJ3O5lZvakDpZd3II3oqFq8yQLX7kTQ5g7b5o5OPb93JVVk+qiIqbw
fCU2USziTdjQs5FI5Q9ZtLhF6hKQ+r7JZ0LWGMRR2wyizqF+jDQBmNI6AXy0f8ReDbDpKQIIjazT
RC8Ng0zcyCT3dPvopBxiih5KY1duEvpaudXRctRGB2REIY9NRam9hewDFHnOTn1msT1RTVnJk/hT
E3ZVQRjnaIs+FoNZkNKsRbesaosxWtJ8IdVlculTMFbXxVG6dOS4X0b/eUwZe7CcQhPdpRDABOlv
fw4/0zYJC6dzEuBO4lemR5PrbvjsxM5MZtpMHQ8RIaqdpMM1asZHrTxEwWI6VTUk+FMMw9tF4ETH
MD2AJji3gy2NlkhKAzuVdkQV12y+aa2DTRASB9ldsulq3HKMBZHyZC+Jxw9TZMHKQzbc80BeJpF0
MNWIAOcKMp+eevmgPLYXTbYbYt3mUZowYDtJW/p9/W0ScYyghUEvHUG1MXPU+lbhOOa1btrCps/R
AB40E/MPvzZw0AZC2A4RKE01tBpZ0KAEOFzLg+dHIxxvnzSzLm3nbbuxaYpwSHC96r3rTLYJtXnI
sgE1oyaYD4b3pVY2R0OhJieBuXlhT4DAQL6WPfsUMLRFfOxb4wG3tSc1BOlmUOlaxNLtVQCGTcRI
MhUZfuEOkK94JNuxQD1EDDSZiZGNUFTXA9JIIe7YhW59ZOheVFZ1D116hmJkCp1wRYeXJvPlI1uS
kxnKlihE+Ez+BB7nFk2Ybow7RIesS8rADKQYtfpEarivlH8L4Rp3DJFY21l3MxKmkMYAQ2x6XKqj
G8Cp9bauUC+KgplHA+waC6jOvd7tMIR067tmH8VLmVgJMYkeUJweebc04lXeV+HFtWTbagd1MhqF
EUNg3+KhvgJGeI1JuhsDGIu47q4yzs7CS14IASTSp5C3e/SiHZQOOtr9QOIKSCVuHkZHfvfqETUM
yXhVegKW5dmCh8pAu2rSQ5t1H9w2e89mdb7MwQjhTvyYDNCsM4syuaG3UVlNB2QqH4CGPuqlORsv
eHA46E7aPsaPYd2M274CT+JZCmesdqmGMIZL2BmU0beT86QF++mNCoCsrrBsCUAb77GdUAYxxICr
qtgueetauGZj9n2XfJ+nhF/8KN2u6FwbL/rQSRRQZmJj1px38ecTa4EiiGXakIx2ebNMfbmQ+NoH
qt93Y7Cd/fplUJChNVOTz+OKPWbexRpznhs7HhcY7oCyvgDwjY0K2WPUpIdUQ1xHlJ+PdkE1vKoL
bcJiAbZwqCO9I8x1Ty1v6rNv50MzOaitEOxqB6ZgOz0UL8V1//AUmDB6diiysyY2W1Kj4GTIADZV
nG+GOX5D59LXqS1SguxFarNxRnRh8O3bPGdXRHJlZmJUSEfRnLfpbqH6J1nOkWheOhnuYOpeKGrB
zQLsT5LvCci9At/U8n0wwHu7aD/EwTEzqBfwpyIwDjSgCEiYrFhZBd2zEmgyASqIzCiEklsBqqAh
yBEFuL6aQs+mzAv6ipSLn1xdghSHwYml0fTEdf0ZhGZDiXycBTiDcc5daOK6SRSdx0vmQVmf8p3t
EKuE42dTT8AmOukXg8hOYxd9oB8KuAEgjIDWwZQ45YDuEYo8Lto/K6lehti7tcK/gNuKcz0ciIH4
AAxhtC5pr2q2J5M69WmQwcbRpLQQK/RGnAYl4S3fPcI3UwIVgeovqPk91x17mR2YjUzKcwNVrPE/
ah9hsN/1+9b13mzlPyVxt60GTH1QzYC1oi4PPYTl6BD2OOnugTUVeIBxH5rhuI656OWeLv4Pb1JX
j1cnn9qLHwM/iBIA7Yv0jzIcSsrFU+LyU18hVhvgYlEi3qDQY/EgzmQ1YKqwWUrNk28Bci4Ux49X
vkw5racNKl/fHDd4EMAj2jB8W6dmPRVN7L6DZUuBjPn9uUl/hAxV7DJV0KSbd5LGn1OXvOgyzEbY
5Cl55ZiOcVLvM/aQXRYUMLxGpP6IdLzP0qokPALjBR2rx9GnYYmPyhHHzIPaiXEfmIs9A4NHHZe3
TQGBj9NwcKbbNBsImACd8rTbsLoqw6n6CTzl2/xtrjhyRrcJSyCeIQkhrTPVrl6yb44AQwGzBLEC
75CqPixOu5QWAz9zWDaaPOlU/GyX6jjIawpQh+v+EDXdzWnGBWCS81PDkg0NkKUwFWG5eGuZ28zP
gRPt+vMw+SfrMPjAxoVar2Pfpmj+DUzsO0KVslPqs6coDcYybOGuCuAHh1l6bBOKh0mI/cQn4KL6
YVk6so09ZpDZpk8zAI7ERjUybLQf6MNg0zJIg7iXXMO5dYsRqSRAUXEiSYfa6zB6iAGveVl/dLCZ
bfgwNGmyafkj4uqqnGONDieU3Lqp+60mXcSDRvcYr4pL19t0KB1/mGZoN1QLa9AOK8ukyiGdPjTr
PmINr9+GWIQuA8UaAVRWJ+FBoweUO63nspbJadL2qzZK7FrPL3Tkk5y0CmlUVL1bB2vNLh6IVYQH
U2Y31jHoLZFCROqOQ1+MSa1zTMfBSZrXYEZ+1Al/J6YQ6UXdqtKZkFKJnr+FNkgeoG5UeeN8A8L9
FDuonGw4HH08AaP1Ua4VzvboNd63GUHSirywEt+/CkAZ6WCNWol5tPvGQenWxMIdrN+n55G3qHLo
blDmfWwDNCYRLoqupvEmQaDWE6aUotHm8u5O6NMztPDpajan0Ipd5MBjh+HOkfK78bFGbCO+jxmA
UxbE0bal6OgRA26Dcz37c4A1b8f3ua63o8tBaskOdbkQPhQtdV4rHmJMePfqmPkc0/pVuEOZ+AnE
Qkvfo2EQRD1+tLOxX4jZvzAC3CRxKwUKDyrcGjl0uJivLAOuUkbgunKZ1i9dlF2tSF9DYHIB+wgX
xNeI9eIEqNQskAszgSY1qIu0JNyHvno348Ubiij1ProFzCv+ztBFIF4vRuuDgbPbODLPLtj3PEUd
rDegTcaWAhXrWoBdUQgYNkQJMNusH0vhu/0/36NoBBQivO85YPQGvFMqCo0F4uISMU6/no1KZOLK
25n6Z2+c8q+P+rWCNYJYZD0kA3c1ifvlZJTt11OMLXhOQoo5GTczTodIfv3VD9oyoK/Lcl3PW3Vz
7uP/9WCCa4x1CrGsx2AJcVdT0L4tbCwoe0Etfy8BzAE7y1q29eCQVB2XCj8HDnR068/re/ir0D4o
w8oJFCoM1tcRpHrduOlRLhC6H3bfSycPAqgt8b8CvYusAnKcXY/aqGwV2+Pz97e8BHXDPdTAcZnh
PE2bnXuj94HchvrBDy+wQ4UHxM4M7td68XaYGShKwLzUPqnGBzaHCgx8Ap1IMvxqRAYIp8XG2SmU
w65HrNdTtTrWsi3Xe410xzeLILeAZvv14qofN/cHAHEdsOkALnnqWjQf8Yv1vtbLOuvjtNB1r8+O
c6D1SYVsa/10nbqXHky2J4CY4O3ekmIdnvXx1iH861Ez3JWPgskKuFm3IJlAYQEFsSancAP7ve0a
rDa8psGAzQkkivh5PUaC73fjDxdpSyiBZuBQzf44nFbuzqXQAeN0LCNQfA+FBxwLCEVXJ9v1pQpv
S53u10PUQNG6CRmK28PT8s/1VK4D7NrD3QB0n/v+w8r2up5yPSaTj3y5rEes99TK3/XjXzdV4cX1
hisZHdZL4RKQWTew1Mum0ZBQ43Lr6WI77nGaAHpJpCiQme5tLRC9NJu4lSfR/3AlSKy0ba+TD2Cx
ryB+DcDqtU2Tt2MP4bgPpqMK6FeCYDvArmqs4+WLE6tdXbnoYMTn653AV0PzBXf74kxYriLqtkst
XqrGzx5c4e5HMOa+hYgzblBGOwCLdlssxbQezg0h0w5yhC+V6f00gc1epEu3LSN5bCOoC3sP8pDm
1FU/GwB6cDb+E7KFD2EmAcI9udxlEGGHhWrEI5wkwLKVFAm7l1DqCTREostezxKJvG4P7bKvfVEf
gqp9lqZ9IUsKtc7gIW+yFnADP2ppnta/Iuv8jVplYqsUTEM05Dd62Zqtl2gwWHAiha3rL5cYuaXJ
p5MNXdGjX9BAegOmBhC1S4F8L4jYogByg6BPXoOleQ/aBPLtri84EgZbw0Oo2xwNz6xCPLREANlj
H2xTMMNnhAZpnHtIpjY6zKvD6htvtSgAjWOF2DOt3Jc73I1vkMWRkqKnAOS44uSsfKW3MjAA7HjR
h+BjaLCfnZDus17WBTBWLG+AwrOYr8OIaqGGy3PFEdjGK2XmDlBQ6JZ9hj1F1XaF7NG3uP/2t0wl
yNqAv0M/sXGdARETyP2D7b29K0Ag+dRlhUs23aC+t8prTzZkqHlRNO+DcLt4IFqGFEUv4eg+Kw5M
G2TajUjUYixdi8oMkBSyInTfBch17uQkYud9mwA7aGsA3T50fflAgt1CBjCxHG4YDTzy2c67IJYo
V5nMg6t4eFC9+9BnACNmS4PCrmRm5KOJ1Qrho4ID9YR/KK8kpGK5qyz0f2ZLJw2klADL9lYa2nrQ
vXH5XBEEqfeFnib1VI5tvOm9DB1hJjJuBTKZOTF01+q1RlEolIetvPO4LnmFnoXIx6NmG3WneI6C
w+xgVkeTFpYhbnRS9EiIZntOEC2BVokubnLMJGrYyfRJ08Xb0Axa4lXm003QX8TMoZvJb+vChFV7
cBFfRy0acMCnIicL5OMvpIJrXplAx4jNCpnbKgdr23OzUFvqKn0QFOvCuvEbn9K+UBbA6cijrckQ
tyzoWCflvKMzPpk0UYH2QtiJY/0SrMoMCxuNgs1hcry7kmHXRt2LaAE11xa9bfyZHNHGnpfWHPiI
uaXfIyLTvAO6EU/9sm29GhUQ0yciTolK99nfQdPwMOglJ5P/w/VATtSWn5AHRsU8LWw72vYa1PIT
fHedQ3mTbWqUz4+ku466Pnlx85WiY02G0KjjfVjMDlDndS+QEWvbEdMrtC5joVBvCvIhzn2DJMJz
h1PmHbwKOOFUQ70l2iiPV0nfH3TqSijeVVJC4n4Q5BV6obfYBmcP8X7CIREZLMKjoUE0qLGUGrih
rEZpy8oeh7EF1WUQ6HF6HNGYZ6WL7qRBz8HLIfy4MQRMBVmVC+tvbiiv0RJ9E1AQguwBcYMNPCr/
cRiDt6hBAtc6OxeUIzPyZOJuA3ewdZsYnI8d2ZYkYATk2OaD3DJyndwRAG5qymWBLq4NEJWtF7Fg
olvifedK3jSPntn/ou68luNIsjT9RD4bWtymilRIJICEvAkDCSC01vH0+3lw2rqmeqfX5mptzVhF
EiAyI0O4n/OrE6IDkiovtg6qR8iyuc1Bh3iAM4vbLHXSnZ8p35I/W4Q5c886zJueTB3dBFjxXTD5
8LT0aEaYbJzoTO8BiiT73DEAf9N751TFyYemZle95F7I3fBdDGGOoYiMiS62d+lg8zyP27DtlI3p
s+G3s9udm5YOVBlfw6B5DyUMZPYoeaLQxB4uNTKIUG7qDEaU8wnrsRzpSfRkHYcBW3aAsNINoi8E
YmRrxGpOKorricDiQejQRFg1yvMuJVyjSt1zJpxdaWpnI+kfZ6hvoENuEKvnQ0TyIhl+ThmR1dui
KpqtU2D2bFw8c920iYpuJOEDpUcRm+nBtYx7vTA/Ykv7XXbNLyWGQ9ZnaoBcaddRzyUgDnVVBYSh
2H9oxioLj6Gv1YjqenIJE+rfIKmDVe9InZakmbqa7sHonB0jmvYZ5FwdNC/J6HqxyZmrbThtu/3J
Y+f2Rzw1NJ95+SOGh6g45AbBEqnUxUrKL42su1lTj4qUdTZS6ZmEBBdGKrhJ2SOoaWpEI0H+IRk7
RnmhwIG82U5T9CNJQcspXxpteEpUgn1kv9FP3L0AwdE6Kq0H7pvHvMbLIgwKV8mddahEysJ9q4f5
bRhZgIoY7rNyQxZhtQw2fRp7/15VrSM4/5ugWbVUi8ZEZ+fRl4C1vwqaa40HDQ1su/dLNBRTt5Ci
ML+OE+cbdtCnGXEooVnAiIbwAc0wdchHPe44SbmAdZfyKKVl4RvZ2KVWqYq4G4q6uAqpZLQDyiLf
xZwh/2b6o7zd0w/OSXUMA4vQ0ZaYP50ORymPcdrRv/XQka4k8KquOtKAYrvnvP37Dy5nMv/LB5cf
m/HwGO0Yfsn3f/8zUxYZV5GVcdXuadP2KQvHOKt3ro14VLA1r2ZsEeVPMY3ORlNNc1U5qr7ildBc
FDEPBJ0cqgDKlQL93SRlPiFKgC3M0g9FyGfVyAJsdn85VY/gxNl1Jmdv2UUB2NYJgoI+ZVvTwgz7
pM+DgATZF9GPLJtCeZ8mUoo86lyPP1p7KXDIc6Agv5quVFnvQ82KLVe4zNJoicL+4ChVtE/CU/ld
RfN9LchH+vcn7f/gKGfeCiPXdQtvO+Tu304aidGJ3Qsdl0ukI4Ar/dsMR0mcNGuZ5HLH+qnVoMUW
MeUij4B1ORQGcJzcWmhYznbhWqxBAqemuASVtlvEMTOJjKt5ZvGwramgjUtPSdtw5ixumlAJH4BJ
3/+o2Qz9udfgcWdaJCluCIZoPyf1Q9uPbKrEtBa7IASUlk/gv//49r/eMzq59wYuDAcl479YEIKu
SjQ3Cpq9ojTaLko3wneCtR2yTWQigN8i7GYR0ysaQXqNE50WkZ7QuZRRJkXgUk3uT/69Wc5nvbK3
LH772WKpy/pDQ8oxvRwFw1hNDyNKg0JuKoGRfUwOZyZ33VueZryhCtyCBoL1R5z8bIAjwgu3SIdM
kqUoIuOftFQIDhya7SCTlAIHJVU8ovDAaGcr+T6ep0WHFA9GdTSb8mA52GgtubcZoep6ZmQcCinE
coK+XKspNJAOfBTRgntujfoz+VB8tEfB9JwgTZjtxsIPwO4KXVVSkOPXXQplLXY36LgBwEg8Qon1
f8kL0xT7Xxcwm6QFzDSMsWWinvI3W4jZCb1Mp6Hex0XGCkmx6rVOPG40A81OPlys2SK/ubXZSqvu
aFmVtqn78Ic9uewQNmtt8DzJm6+UOqu8yk+hm905Jo57UfBDIspfa5xrbg5/9WdRatSDYXWrpifC
SajapzLMX3YUfKA92w1NdNPc9MdJWDgy8QTOwoZaa3AoqMqSGqt1U9h3sdF9zFlZbqfK53pY75XU
cRo+2JDow2gbTrgRbfHst+G8yspuuHftcdvO7UlUrbJLem3j1Ll5ytXBPJnIXZNEz/Y1NEnIS5/7
jCwft6/5Sq4e/EHbRFl134DV7fUxTSi8GpU4pkZBTY52luAR4MZUIaiWTXHUig+pwbcrC7CTBU8q
wxY5m96iQDf1L7ni1yk1kizSrDr9Sd1g1zqsTabB1rAoqZbvaxRyei0elD74yXF/i1gnPq35WgrK
ICuvloDBrPMuWC0+Cyncqm3zNvv1WfbFQRm92XF9cAv/mZXyQ7amdNH4cSU2FKbt2+Cab75SElbZ
Ientfawjbu0BQ56rmYrLFdQIM6FdwVy8S2EQFf/aECFlmpn8GP34UGXZSVNCiyYRDX2kU4XP7teU
By9Bne4XpWobfhZB90to8rVCegjXWNs5lggzy0baTUFkFXfKHMLYKV2xFQmdaFTl59qyb4lAwStV
XbLibNJGk2KQdI2o/Oyk4cEJzJWv/NG3dbLvyHseOiXr6CPrikzpAhzevtkhUIcU0BkhtFOigB7m
HK7WZJgiSw3tvVHeOsJj5qrp145shalktw3CyF3T6Q+OX7z5chWyZ95caauXqNLelgc8rMtwY+bj
Qxj3KADKAANMpV3LePSPBMGr8CpSrm1uIqd+dYLhauokQGn0PbgDY8+kJ3dETSmXUf6pxDduVVt5
HKvisYyK6yR9Ey1Uckt77DZs/oqfDpvI8G8C8Hzjq0Rv6pX7p+1uBcBJrwIFzJT3qpQ/FoIfjMdD
GA3nLvgE6RdiuW3D8KSqNbsHnFGqY4y2UPjHrR6dak6yMZeIJPL8bcjmbeVgZEsGiGuY8ecuKdRT
hzzNFMV6GJLoGmvDYZqcYV9oJHA4dkZqwdz7O8YuA1l0yWOR9+wnimt6xhxeTXrLg0gsciV8BQLQ
ITl7mn+ZyaQ9JTNYctKfRYgXbMbE0trPTlixHNWZgjEAxClC76mEOK/tkpT3lpSEqI2MXR422nrQ
9H5Lh06GFsaKrks9qxUm9H+HId0l0kPTWzpVA+KulcIeRJr53m7IUJPqpBZbz0SsBFdiO5qhf0RV
dtSTstolIj/Oc2Rt6lHRV6OY7zRQcy8kTTXU8/yQtZNGCMN8F+YG0RazdhWdWvJyRN1lc+LNxqwg
6HorJwIl6F6D3WA2P6PGV00BxlBoqn5EkqYfbbv5zz9BG6qJnx2FpjzMqkUaex8SPKlrm9DSb5Zb
zCSivwxVZIEvIUUZpsoknkr+kViltGsjrwgTkhrRGZ80uz4heRj3lT8Td2ST717PP8tfGvmV5U84
6iBBawOZbT4Rr0cCDwJAh6jmitw9w3ZPfjfHnpPrr1HlJucxGLGEz9nGVYnKMKBUTkFT3HX0P/ti
mC+Bbcf7NCYfN0o75OZplZ1SkYt10UflGhjRPIW9dkVEh09eHuVyFLrd8DH05qfw0bD4RV4jfoig
VJxJXfu0oeti0E2CJXpPC6bwYJF7Y7VVck792F2bEW+nFNEpV5R2X6bg9Crk4VZX0fE2KARPTvZS
dcjrNDM4JHZtnUpZhPhqgZ5ubEYPs9mDEbTtfjAdz1aBVBLqToiW8YUZCrs5mjajpn3pQ5xs406r
T0bV1qcxVH9XiNN32Vh0p7AkhQeFDME/1rRNxl492EYOmQNKeBo0w17HAbQha/GTHzgvSdTjT/YV
5CwE7fdk2nU5PaSuk7Q9PZjtdMkbHpfQVa8a8XYOiAn6QdHE+/EpyGf16JBpzAF0c5ADDPmqh8ip
9xo1PQbd1HpKZtElV9XcHE1hNyAZBAHPkCjreFKvOQqnIwL7+BAXPtpjnAtghGrSHmkLE0wmR4eV
mo0nJghBvkaAlHc/YMtYazbZnmkUXiIU4htNelRoxrDwU5rljXpcFMBJgxOlKAizCEW+rpsAWN0O
94uFq2hbEOCk/wlIfJK6uvOyauXSm4G8+isNrWcjm5+X6iLriRCHJ/MGDTovaJu3PkDt6ED3oeRO
P5yJZWoeW+JFOBqzAGiPjRaUhxhLard0HCMvxFA1mcVuqJNfUxCcFnl2rpFZbFNIQ9cRLqFhWhss
cUEftVuOchFMS4ho9rPrGG4QNR7VUL2oBpkIkCrruXOhv5rbUifVE9vHEGReGCO3Sn0Xn39HdwZM
Qzhvszbz+UFun4uGHPMLqv6atZ9PEYNSPM4+6G/WJB+DlAYryM4p0+vbXGUfUg8r1eeWjgIdYxNU
4rhpsAREmCD9gpxSiZoPwUSmaU0pbfFK5YA0p2BAhU912WJC1BN4uFJGwqTHGFxx1XW8T4v0OakQ
nYmuorXiK4tJZg5KZfWxaPv7kM7djnZ2CkaQJYOndsNtbqP+kGckCkV6eFenQ7FTGoZQUHcvAuGx
xkZQK/SiPTr7rV3hLENI+aOXAZqSBpwz0+lvq3F2VpFF4GKL8zUupAfV1fajqC614t4Cc4ar1K50
t3hDrOFmotzN0uhnrlKeVSioTtySEcTBsvAO1NNH76BQaRWisabqSobXPp8sjCZk2sgG2pZq464h
jqoq7oes0Xd9g4qrtetDuqBp0g/oikPt11clBb/JAhJKWwt0tTg2brmZU/0plYBmKd01IgaPUSoS
oMKOooVsWA3dFJ1+3+B84fdoAKuc7NxfQYSuY6VKdpUPisYoDt3XEwgZXFSB/92HA3WxvCPmUAeL
pIxcxVp5oYgm90A61Uaf/sTu01fbbb04qt+wph0C+BV8xcmwUeIBJxEH3RyyDrmKMVI95QF1kYVh
QO/mGYtu9tEIsWtS8bq8QWD6CHpYH/ScyKzYbG7StGOwPrDaVq+y9lzwA9+gEqnMYCPr86aqnxKo
a0wy1L4ZoE0c09aHojhHNdFCzmA/ppN+qUR7F9mooP0apXNTuzcliBDVwt9aLqfOVUqMM/HF1Czw
cQ5N6Yj/MklwDsZXRQXT0WxORztweQIzIsVl4h+qoM9rZbK/ALfQ8w/SBJYV8gpZ307vFtveitxz
K62okbQi+WRxhsKAp1taRMFLuHZ45/TBlwjuCjznoNXPiu7/lGJO0E0mBNUSjjbaBTX5MF+HnGP1
J0IQndBuSXsq7lP4VlYfrC4jEaAi+KXmnENZpbJhb63J/piH6mNfTO67kmU/qoZZQD63rRo+WE62
79vyO/GTgyoBkAzkF1+vckim+qsHOdXlMY7Uv6XdkeHukkZVCCI/4pzuI5sLn6SS8pDpGnIx0rRp
NPaD4NFxfYPkGjFswl7H3NhVhmeGqHX1Mf5ZEBEHpUMg/GZtAwRuDEj35csinFZ+rz45ifPpjMzE
iIytrJfCnsy7nkEfaK04A9LtVwQfuWngkOySHlDvlEj3+5+1LOBCD0X84Y7JpxOE33loVaDRJU7q
Lt/4tp/vRtKJQzp5ROIshw2+iQk2lKB5zFpeWXQ0ONJz1wgkjX1l76RpRfbjsiUxJ9prajLeJCEc
Fv3MVEy0CtJfHzOVJJkwDEqHx9IflSG7dhCWmGdaHvnevS3GqcWBocqbqprEc64hTcJOvQBwC26t
yarZbjCltAPuGwIV0JUGWH4p/DKJMxuDnE3Dg5oARO67UcVmn4R/CIDFn6PgcyRwH8jf7pHSyq7D
0Jx11OwG5VBbTKmRlX2vCgPv84PlXjpSv7JCI+oO7ckhalTEWJYDixOlx2gKiZyLnjuDQLbePMVG
cFANTaZW2YSaWRb9GMJ/TLri0s/WY1sS8MOAdTieliyvRv89yVU2oQcd2tpfiRrhOf0afjKr5CHK
98a4K2X2txJZxN8yGqnlKi6OWCWa2Ilyd4uddkxVgt1yGv1soNtbDsGIWXEHv3o3QgV/Og+3GJmZ
M+bsrqxIcUazWBm49m0AWqWhOEgGY1v501WdVAQYuC662c0PeklCSjFhJMKscVwMokOwN8yO1qjd
YPUU+f1CcC5Nrtbj29PtcycSeHbQ9zor3vVW7IJivjQDD+riuvVt+EqzGrud/qtzx5srGiLCDQxq
0Zgbh1gZ8C1aXwU2iF2b2ecyR0A72QD55aToh8L/ZRQh2IOi4fQlIlvGdEydmO404psDU1lnQ4+x
RCI+ZmDg+Wuc/Aw2fbRdvAcjS2g9DT9FItB/2qQCkUNAQuM1jlAJOVRNhbQYLp7lxXkSztWBFe3m
GtX7QrlNE3ud007vs6ueY2V+6LM5XiGFBxhzE6lSyDeVG78vsBVOUfbVsPtl+/P9iG57KOxbW40v
Rppv7cS6DX5/Vxem58j+tQOqQDWGZ0vmOviBKLaZdHlJutmqMMty8AuNKxTyGgYRkMVWJEA+EbNl
LMZBNOx3y84Xl/W16WCPYTN30oG4PF2JPu2MipysXEO6lDwbAR+liKuD26Gh89tVKsu7qmV5Xh65
TDIyC6khiaKu/2VbKolSiHe9dHpJDXr3lptLj6+RqXzlHc+lEOGut7gkbkbagUSOHRutq+Ii+5Bb
spMEvwSjLxYK8w8lrRKphCTKkp6obhZnX5hPC9O7XEOkFnD1MaBzDZlfl/Whs+EmGvsG0cTOImuk
QmFl6hzscuivD+OYkXYMZi8U8d0b/VvrDw/AYRAOSUD84T6yeDxKAIzlbhB1VG6X52LBEAQEC5QP
Lwg+6U0KuXPUzIg2k83CXCwEVmt++k77tHiJXKzNK4Go0ZxjwtGcYAJInF9Cwm2ZhRPucuphsEeO
1QA0XKWpuYZq5OUTIKgqJdFCCZk/soCYLVXBAqqOM/Fe3JBlR+8sa+lOJ0+BHvQg6vzqErSK6jA/
qymLb0PNFAUCxQNqbwqhca/LHc9B8omVO73Kekwvxk1GdI30C5INIbEvWWmplJ7LWY5D43Wg7nRG
AJ/F4qU+27NM504YrtI1gl2MNDOqHdXvTpMR/EiuLwrRp8zVpexjb3ktU7K6cwmTGtfVjcb/JxdY
okdhHx2u/HoxFmdyHWfVB7bz0ibyFgxoRHWy4M1joCI4hZOQrAv6M2utUO3B4Ja7GO9hNbTzTlKY
SM3gvBwuS1ZfsTe/NTS3c+U+Y31gQQDLQFGv3SVp+LY8Q5Wqkjo21hhW7GIbFNPWaXGYyIwaaYmz
xoLb3wmui5HWkQZ86ea1xVcKSIGLyfXwllBmyCfT6dMPgCNlpg9eVooOQludxm1CoTTGmjwZLwvF
MWeEEpTW0xQ+d9/mVFir0WDv8e0LvpyPnJZ65QJdkM8AvZSnP7qdf0TZcI3cCbtloC78t2HvKh3t
8eKfFA6bqlayc2ZNfp5kmEBmJ/muHD0DP0Bh0DfIm3WKqO1biU7JsgWOLNpMTbtbXIWynotkFIKe
YX+VHsVFNmLqhG4ZMZBxBamNfAq3ptjrtpzop1vbPPKBjWPuWvlgQfsczdF40AL4MkVMw87A7DyU
xl4Pip9FMIDEHs40bzeDHrSbj7oWBPLRqEVzR4ESWB94YfbylLHSvSnutJPtTCS9tUaTXUOb6liS
33LVi8tui9o/pzkK9NUwpl8Sgxw6asjFwc3+8RKQpUOSA/e1k2ANVvD6yDq9BPrt8InOvnkYLCda
Lx8h7GWeNLOsqiK00IU/LQxGLu/N0fFvS65Fgs2aPRL1bxvsCzIBklIhit/UPtyJdinluYoK8HQn
mB9HAXFWkV7E98kWoA0pNfyqQSMsxMB4WhjzwUJO7H6gVo9TalV0vDR/HZfFLfHHduQTC4zE3BZL
sYIT6prnDj7a8EeeUfluoV7TkUlHR6Mxg09i0pmhbWDPypVpJuccBHk283S3wPwKjam6yevsq0sj
xv+VH3NCiUZtuyNmG1dxzr0DrfKiqMAwPh7RTB2Iw59fqw4Drg3QYclCwtQMlfyO+bSsGY30pccx
gqYE/+QKH8vJr8cdsPiWw6XRg0z/Y4unshk7m9bZActVSViqLVq8YpwZM0RQLpYKut0g28jkC2Ai
6B3pcMjq9luB8BDEmKy1noUk+0E6Crjr24dOdcFT6MAMabg1236DlizGA5LMqDH631Yce/J2X9bE
JI54uy7eLXyIpeD6T20oJUqwpcxUQgcpv/nbKbBAkKcYG3LsoJP7RzjN9VAJJjmCgS+RBU5k7uij
LktUgSpN8eEEyluYmKUyasjl+Ql1GwMHMO8qSzN9W89EzrM9GjZ8aBnMl3FIfFJoa1R89vNUNYT7
O88LmLDgGKKZyA3staclHKNOJ9S2SYPaEz9Qn7CMOi6jY2rdPoZp8aCH3Dkzm42lOcGuuc0GW3eS
4MzKnA67xs9kEICUCKynlWk+hTDgq1zM+7HlHshzNnbF7dVdkew7GfOS2cWd6BhLAk356Qzfi0vd
Z6hlo7qc8w6sxqFJNcvoHOLUdZyerWDG1+UOWsUMuuinpSMChi8Z6sJDVPjAkCHrkO5XbNdRC6lw
DNUOHi3fSPZdsUEfSX4nN7F8aVmSJbKSFeAxarmv6IxsF9Ef4uGfpYFu5+ZJ17uXfhiNtcb1SZI0
8paMJR+6RMDaDp2+GQfmG4JYrpqBBsO2ku+kLA5TqlACWvPKsKXUVwL1qMvepyj71EKWCNi5fj3M
Cmsdki3NRpwhMOlE1dYoEXINqcUYP2VCUmc8ZFLxkQ79pao1EkS16GI4aLDqGR1cJsVTJdMbc5On
EnB227O1BJNlrNIZ9K0CJd0orr9ZJBet5dB5msHZokhZVy7rsT9/2xS2aHNwveR2zgxG2cQpTPrM
KtwYZk0KUG3zeiPDQ3hCEXYl1nYRD4UWWropoD1tfBYlI03fRlNfVAyN2n/GLfM/Iw7ZZhSgBiFr
Isldy51ccmJL8k5kQYBUJi8qDPEjDGW7AChc6oqq5HUJV4mS6k4U/ZPcNys06AD33YmEKmzksoWP
YYdslce8CdLfRfe6LKHLepbHH5FFU6CXaCmN19SNPD8CH7D6kYFDdX1nw73uaPM/RGhu1ax8CKvv
3uk+ywpe3Ym5ZqlGyRahqluPNgZMPTk3hhQnsdAsUSEU4+WKND/w1w/Z3eWBu3eiYdUj1NFzC5An
8Kr5rPWhjAdowGvQL++M0j0J4XuZmvxaQjkywQqXSWgaD8GqlqKPwHdubksF5utUYA7LuUS/bEIB
Fk3HMIfHwWFgo1UA7o2kNvMzJVQPcxcdz+3taL8EQy1Kr0EObmQfWIQDkvxLLES0TpB8I3miMvI7
Yuer5HsJFmIyGPRSoW/YgV+72PiOm/RZBhjJbVMpYkwaRf3lFM0dIsqvha5D7edNTfk6O9RBpO6U
ZLvI3AZQTqkZ6lvUlg3Mbigfvrotblg0DwsBrNowdgA0K8N1r2QB3vvI/baYMlhqAzTvrf8k26dx
pLxnXjL6VGk3622ZYEV1mEmJX2dkd1biaus5F98LOKxZ0k48MmmCqBcYEoSsJtddbVDC57WDxlqG
6/QBOhn4OUxF3a5H/LZeblKI0X5t9tY6a9RCEvGPXYh6Vp59bm50PRCQWVuegQnPUquEe2G/1H5L
71aIS5T529mB00wthv/i+8T/VSN8RJitE9CERDfyRiPx2th6VTWWZNSmv0IpqQ1VxtM2GhQpdYhe
O48OPe0x6svXVnWqDfTO2rXaC1ozhPAySkx2aaOMRMLvxxCV6F1ivn2WEh0gAD8lvF40t8ZAc720
N61MGlto1K7TvkwjJ6Xb/ErNEUehjJOQnY1ERxm18ZM35DHoI8MHZPeZ8m1b2melFMRAGhL3zv3U
KXdhMSMV0OnPDLM6ktbJMprbn/KBiDOkaRq+GllFLwK4pKHSsufovbqPaxqKTH7QUFYAbXcv9lad
5Vt/dEgJUZuHJb8rmdmuI4fQ6cChA9TI7oNu3VpIw5uCodRW74tdPmGc1qCs1iVzQ1XNukl0fC7s
r1zUnzLRSvaMEB/PeFr2VVpdZaZIEZnnGdADEJmacTRgT90nYkvfcBHiw2QlZ7ljXblms3Jbsg9T
efiuOI+KULZVgoe4kWl0JIlknq8j021OgJifC8qijqwcIVPXGqV+LsD5MZ5GyAAjfSNP4TQnJYfc
PzpSzFMUvg6BggiGVktP85dUWVj1RUIpG8/lyZ1lup7swRbsCYziqFO9pEb2W5f4qTzLTjnfZaVz
tEvoutn6nQ0VNhkkukr2M8m0ONv40qLxQV4e3bQIFIfeZLmHDLC4D7kaApAJzqZiQlrHNTWqRyx8
bOjQePLbGiXaiEtjVcnKSp7mpSKWcPrSX482D/2SViT/9UQ6HGpxSualA2yJV8B5nJwmuVDIHRzP
UdKSvNeNMSIJBj10E8nCOHhZCsXWzOiH6Ro+8CW/mw0Lr6gtCm5yajgTsyy1HQnfk3V5b4341aTK
c+5QXNeV87jsJD0qH+KOFEp5+P24pBLhFmUU2bDL5uxo+AGZbSxR3V2Sd+9yrVn2ftOfLzrCoy06
UWPaySi2DjkOk8miH58cjJWpRCe1JNswysu3tniadPO2JEjJotfS5480d0848GT8oB6t5iB4bS9K
E76XQv8qH4xdYhTmpi65oLKqWDYb4eAGncjCrjCnylJVohfapSEsYWX0/SHOB3L/q3sk+i/N4I4r
3PW3fHgMM5hkLBG3StN0iETm4VDYLPWtyA2xZlxY1JjPRV0Nf9A4VQUMME2cjVqg/1FB/q//kuv6
Z+T87/9uZK73XVw+s+/mv07J/TMX968/9J8vuvl/OjTXNBFRMIvWgrlVGPvy32cSa2T5MvLmn4HE
qFwU5e8//494YibaWKbOP1FdQ460IQD4H/HEfMslr5g3hCnXLBMd1l8m2qCI40c4GIXsYt7vH/nE
Dj/F2uWoJuM5Hdcx/iczNu1lYs3fMoD/cuiuxTv9VbQZETbhdo6q7HPCh7bjGw4MObLlt/Xhklkb
yhnjBKxqj4wCWFP4z4QsMCzhQH4XwI5zTK+VeJqSQ1R/8ffef8YBRmhXqDLq1tp183bozmnv5cGp
0o98hTk3F4p+kiLGzbRFYUO8+xo5yAVa7zaesQFnj+G7RlAsfzB3+rxDwIsHj3HP2c5utzGTx2oi
b71dAZl2oKzDzgX1kZ6LmZBMr+4ZzvbT8ahgCDGvJqEC/NA1vBrH6qWh6oV+PUQf454EOGaRZM/x
NWE02kQqGnknuLoYkPDjO+YOxYr/6G/Nq7XNTvoTOTjOnpycjKm/34Ol0NodRedp+JFT985+HDUG
Ud+xE1GcxOpVEaQWrsTv5rO4dC9h96Zho0lKbHqmgo7owiDM4Sc9lGfDa5lRrjFGXb3vjmTWP1Ta
AWqdKjzZO0flpbyVN3I8bgT5nbWf6DG+ins5Dyj7TD4Z0athmlM8JhUa6+jFehh32pEIEoYK6Tvf
8+UV8r30BW2M/aD85jdN17B/X+vgOWifce2B+MI5rtzTOP/4DT3hFrRrQ1CIQjQCo5TLQZBfCW00
IgxfdeVDpTJ3cn7MT8QYbks8C3QEPkvvGck/MzXRkDkrZlgQEpBpWKW3fnxyjAsaBb3Y9O677AU4
ljJDl+G1zLAMsVHmjA88M5CmsNYVRIK6hlhKMGM/dNgp181z/pR9oB8/zQ6D7alyh7eIgUV3LV5O
3LhezWyHfDuEm0kDn9ileGXT8qf9JFB4RazwITRWXf00w8968XDQjK+mZaowP3lUmFnA8RbdpmUk
y3zCqVLc44jp23NCNoPrMtm43BaSDQqIfSEGf1yVa5IMVjhZ1yzqa2aAbEO0URvlNXwg2j5lzhhd
zLu4ytmHjFw9KieC5Xelx0Tmbe21nraXszDkfwAZG4Ln1+TX7tgLTkxPHFCVnPo75jfM33KSBD3h
3tjLoR+c2BX79DHayD/Vq0/8xSu0QgxToFVgKKO2l4MWADTWTIYked7idazTKP8jq/fZYE5B7/Xe
6Mn5BejCtyVh+7F3Mjc6Kf/ii1kid8NpOAUcEyyQnJnAZ5WTPNxDd5qZ33OcfgHK5MM2fw4JxY8Z
fZIea08O9sDysSk/cNztNA5A/nDp5V64JTj/fjqVd9prch9up1OwI92JEBIkNK5Y/QDHuwyUxpb1
aMbb5pR6PmeTc3rXvKZsr8zFvcsZrZBzdrR978mJAtapPuZbnVx9BGd8Vvn5mdOwz+61U7aTJ4sT
x5kRXnEbzvYxfhTMjLCPwmsOzaE7FBtrN3rFrvfw0fMK6laesXQZHlIe82N5tPbzXevlW8ynvKdz
svb+iUff/vRPiER37aN8a5yZu9oj7MSb9vgP8buJjb9t9tg+JVi7bZkZ4p6bk/5uX/1LfEeO2cV5
BLA3r3Lqr3VpTt2esNpf3Z4KkakMGuc+fx4olO7dq3vwL1KXtGJ89l2DW73Ah7ryL4x9eQL7CstT
QiD3G2EF0zb9oQUy8W2t7Gf1UpHDhP3kpn2Jz/B1vhRvfEO5p9evt8q9+SHHKaqmfHCGN3EXXuJP
hm3En8EtB8Bn0Mb0Ftycs+3VW2ADl8fulTDv1Zm5e+KA8e0eNFdtP03yCBlC7u+QCZ3rLSmN3AAO
WgEG2mT3yBhOqFo40IzxkjlQ4V4GGN2jLJn2yZPyqrzW3EAMzrhvn8fv/IHa7R7bdPUUhweaECaF
ILHatJBm1YpZa98WecTMaOAJ8/jFGAuvZFqNeH9iAGD0xCgleVcdaryJl8HHSvi27O//o2IGHSu/
/r8oZXQwSB0ihl+GguD+35UyjkPV8bdS5u8//49Sxv4P1VRcQEMk4UtV8s9Sxv4POWDPYMaBqqnK
Mrfvn6WMysw+ZjMozjKdj5D8f5QyLi/IIWJ8cB1qJNX6n5QyoFFyVMDfapm/HLspq7S/1jJkaZUq
GQXanoh9bbpzeCJYJ/oNORfdGpP3Xj33VxTd3WUkMQC/U74zXuxddwm7Lbz9TN72yo/Wv4A1jWhT
tzgd363sk7Fyx4DRRzt1r54C9iBxiv0NISMEVBKCuGKO2DPJGPX9SDfRMxpNXRXzLccS/+RfyXUl
zmFOHh32Dtjjtn0IogeJovu/ak9OxYkfQOGL6BFNNY0HUaM+bdK6Fvc9ouZreS0u0YWhKw/lmeHY
16o+7fX6Q8WqoWOIHDc1Avdsneor6wVWSdkq2+KxumSPwvV6BgamZzLf2UzRqV/8HZNgGWAT8vDy
P5pD/c6Ahl1178Yt/EWa1sreNRc5sxA2eacy9aVjyiGTOT0iZZkCpUfvjn7qyP/LSCAZ9/D3bbxG
1ulNqJTg7J5N5A2/LONJaz6y5DLFV8s+r0J1HTA4Or7LGXLUb4lL9M/xa/zLuTk342o/Rs8J8/aS
5+x/c3deO25radq+IgJipk6ZKYnKsU6IUgUGiaKYJJJXPw/9/4PdvdFAo+dsBq5te5ddZQVyrfW9
8dBdORAUP8Z6iko6onLgp8rmUW8Tmdb/psh2EsksrrFGM67iSd1CEM9qPRPATI2Z2i8IAUh6NyHW
p6GJRaHNKLtiR28EPLO8ME3QLehc+OxepvFb7RnInvuRJSd/QliJkh37g10uiVmG0CZ9SNlMxIDJ
CCO7dHyyK6LIbBx+U26JsuL/4jnnT8GMfXDEhbHJ1gqxd9+IETTB0c8VGhhQSrTs6p+OOmM2xmKZ
Iq+tdKy3aW52wRPqZuLQDi4Foi2mIFWWOsw5/xF89BzLkjmLdwaKDHmBIPshe31EXxLVifku7+eQ
gEC2fIzuOfrnckvn3brUV+Rby+wQORmNeTD/ouULtAwTOqSM3TtUPtMEQZKodK1+pCu6/+bw4MJL
uO5scqj5hHSqDhU1Quzep8cBZembHmchaK+cpQrRysKS+IvY1C/RdroeC3SEC4VHK/p8KMLhhLPp
WLspk2usJD/C0DVehcarXOwM4rzeDtQUf0SawOtD/8lUrk809WZR2lOsOD/ShPPEcGhBncWFshkY
ABqnf+yQSyVAPYlV0IJRQMuDqlsUM3GAfw67NveqrvWrhaL0FNCSWEB6bDsEokHJnlVJJJdAzr/I
mnY62cm6NcfWqP3iRi1tlQxshI4vqYNqn9jdbVvlrhDbZGm8uCgystssnSz86FAUX+Q70UwoxZAI
ds+cAbon1Pk8LlHSZcXsXmMshig0Jz/CVaS2MV3EFHyXZzHbSdQeeyDdVkypYu7FmJQDZboi3i09
IDuilHyKUordezq1b+8N0gVx6eUWdZGW1i3H9EiYBfddwGc7gEaUS7+oNYwOT8gaK9UWL+qruGvS
6zT3H3aTb+QrJCSA+/itIdVW6qb/Ej4WomdF47NGYoF0hHQIE/3eWdqpHxG33xcPYVi2rY/IhYyd
CScJ6ZtDBdnsfKSKLU7tQnQHljYSIjgNZ/SF43Qyn1fiw+Kf6opG5+UTMtwKPhOSCt9JVvSPRmtm
fmXhQrIwajFP6U91ig/6khDw7eMqUbXcXyZr6Tu7sj5cJxfp8rwqF31LRp10UdbS+nHSbMNWnmZb
r6LUU6c2uU+KvOQvIHSnq2/I+DdJ6zfhE1iZVILnFczBuBiYyqz40Mw70RGQCxeugFOMNd7U6TXl
mxA0AWJ1UC4RSxLPCNd6dsUDNrCmEm8M4Aii6TzmCOm5BKjelIm/txWyUTKKEcndMBWO6cgFtKCk
dr5y6Hu3YXveJurjhrYG4Gao7aepbfkcAOZYG8eAyvGwvWY/mGEujA+9P54kM5brw5Nz70tymxYi
63h/usmnvhlmspcv5NvbLMlW0VFfNl/t1HAkzUmExVM5fyFmKLC8Zf77C9W61Ylh+VyVJIc3dJyR
jgufOoXTCytu0vcH3d4U+KUHkROnsaNoLY6ZUypr7O57OJk/9gXi+XazrYiZDrSo03oEWEtWgaw0
6cE2H4iFGChNTmPrh9XPidOniPCjZsX2GNMqME1eeQ9hobihwjujVxZlW2jYX1QsMmGg+OvJQ1w9
czta3fafdceN/BFFSthfInFbYtilQ4Z4WtBOOpHsEWzFK5Ra8ah3+05ZhEHIHs4kgVNZvHNSD1/f
ehsiZ2GzbZmOWSyx2pE7gfhBxfp1FcYz5oWQA5N1Ap8XRdqz5xK8Fvd9Q+eNVnPW752O4hN0patp
g1I9MYUyhAQwOciLTvaY2GMZmuI9F5PZY5EFiGFW3bnNnTPcQtk7Uaia78rMAnp2THUzNvqlwZPP
i+ZiIrhdBe5mtnZ/fgK3gAVURO7M362XhAQVPeAq+8WtSqxNaSA3n7/pDWApeHusPOi84NohPLN+
tqtFBq1yW1OMTu9pfCKE3t60lgw8vwW2L666nZdgIkFLd94M+nbbVrbuNcd0TT6dl4bPaxqyAy/V
bbSIFsZC2T/mk4AfOyMx8RR4IgaXzB9+orl8fFJTj3aMFkW6EOVvkduCYeNSMEK25jdvk/WLexcc
xEx49rt+12y4BImu1ycM6FYVsuAnjM/kKWIzCNja2OXfiaWocxI0oMzxlVTkcPsthwhCGDzKJDb9
2M9GRh037IXh6JecxZSI+CemMvt+GK888CDCau/vIOpXJQUlSzVb0FnRfCFJk8Ka5YZsdF/ajjeb
YE8Jbbbih7lhTH94o2eC9WJO/GONbJhmzpLJWDmxF8Yc/1b1Tgy7/wE0+r9pmphoOtCoylChGP8G
GDV0Tvd/nyb+9vX/ME1onOE1BoMpZWsj8PjfwCjThCHrVLfR6K0bfyrd/pomZBklqaFKeOulicx4
89c0IcnGlEIuTRMxVBvifzRNyNOxvevv08Rfj12d/K2YbNLnBhC/CK6y4GqzWmtsPuSAGcSEQ4pm
ejRCI6RgyckWSTCsWLE2k+XTLnzOGXykJ0QV6ncxV/50hKJTGxf8c/75IbqvxYQtncOmqVBhPHC1
UIthxvOb//wut2Cc4niUc6oara1NnAiQK5Zg7iTCyx3hfF9Xe8onJv5rAcdz1s/tsT7KfOv3bzY9
4DAxErJEWKCkGQerEYoIR2xRCd+zlrZydWeEUFxeqixv8Y9CnlVafYCY1qHyDuTJNn+ylyIM/FFJ
X+5ZXdzmmmFkvKsOgXWlNT09WD0HM2WJqTTMmQQweG4cWzLiy9HD4WEZEk76aULEpWJqP9oPhZbL
wm9nlc23XmgbmhBKUpCPPQ2dQGzoKkx19571Hmep9sRswWtaQJXbSBHH3rmv4Xt8SSl5Tb5GryIL
SgNp5SZLnWMU/6BGUKlIizZCUOXIJNd869PgLhy6BfbGyo48cNjP5HsAdB5sYTy0z2EkAUi14yjp
vW+HXbdKFr1232APagx8M/XJ6LZpWc7SLpsN/XxovbYCE4MjOj06Yt80p30R6ADpbpYHLfO0l1Na
TzeeeE1w39eOumutztVmb6pFnAr4LqyO3hp2z4RVM6sgDFIGR7YVM/dAOtGvJl+RPVkn9mOH28EZ
Ba21FX0D7xReHVJUDth53979ynmipLVKYlhmHDLc97pG2kmCLeGtQX3YN/OKRtUYLH1BNVNCz8/h
dWVQ5VGKc6Ou/ac07LWbZicqrdPUFUGj1RyRhmr3eLmdmVs/N65LgTT7iYtMv1rLiwSoCL2TZlbf
3Z54BYbPPOZV1MCBU1P6fHyTWXGMySCW7Oi3xN2WmrI7OT7W5XI1OeLukEj44IWfkkIGszWbSB6q
1cd3NHusiTs9ap/NOuMVnN/Ju7Ru5hFcvLdebn58w9vaGNJu95kqW4b3DHpHm8U+Cg2OAkBytcsI
tmwCzcKCZA/2awH4LirreLhWb4wnX0TUTcD3iVC5kIpZ05usB+XJ2KJbVHnNtgmI5AFlBOjn7l1b
v2+GHn6dXoQLTPKfHQJ/pt/67bycJ2F+7S6C5kjL+GrQh2vGJ/yJx3om74fd4zzeavIuOlRnaYM3
Rm05EBCbRuie9UYEmvkStfS7bmpWMli33X0lwX2R/zbu2AoNAgm2yV5mytaIW5JP/fn4zJZFwFnS
6e2xP5qTD1XGI4IMTA52LIGnTa7J5hHGuylgY32iZkfLNnpHbA3BlCCfQu2qt9oRSw6X7w7pFIuE
zr3Bk4vmg8utxmo0BNmb4vob9+IindNDuRaB2dXvdLLKl2+AAMUjlOqF5cQ4Pjn6fSlh40qbfjZd
pfrZoPq5+rrJl76YQ4DgVyYmdJGwbJ7xzcjIq7wJqW4W/WcImiYo14hBardj6OZahBUPyiN/fhZ8
vlAsQhwzus8UVVAv0TMXvdY6oSaPa0VHRNz5COql1yrPfvTSSTjm1R9P2gpPxO2qU/e5upMIyFK8
gT0gZpL7hs0eMwUDAqeGPCzxlRfcciUBUwnV5ubt47G7bdrwzY/Wm87JG192QTwXFzqqHvrk31uO
CdAh3ypWgzUCVBeyKjBmrwVGaxcSaRlvs322V2i4Wwo7Y9Odpzt1db4dYY70mFyi4HUd/Lv7sLlC
F5MjEMAGhxt5ko8VFnyLsemUOm+v2VHVvktWUXA7xCH1OpuI5cp6mRSiy9vON9aVL3qkUJom00DY
0xONjpuqaURt1tSJbEK6DkagLUCEQ/r21JA4tweOqr2ym1qTNcOQIPPCeXDrT/a2xzoqg6q3mpm+
TH9+7leRmWf50t1XZZXcgd25ER213BVxoCk28A5EE9psWxRJuLSrOey+3dzDCWi99jYHmaLjfcSW
Uj62LygScVRSAgNFl650mGeJssDurzv0Z9w2SAw0ssqt2ms39LkcqLyfFoQLkDRhYwJRBJw1ZsaL
VBDQ+AC6ONLqRDJf3J1f9bKrrOKrPteKoyuutNIPJOAz/bZtWNLswaBFrC9ClYoQCLPgSExM62el
uJjs6kv5XDwrIjmAHezMHq7DKd7kYRF2c2H757UPhW1D7CSTJTRXYhPEoryJAvB42tXElJ9OZ+LL
lbHKeBIGxxdxYPBMAYhN6mqdxyemamUbBPhzt+Vow8zokrY2izC/JRXt9sOLcfsxLrfDdHtjZGYA
xbyurSEOGaSB2/kc/xJ3KDGOfAhL48KXCvr4wbbQiQRNOwU05sT8g5pFa34EAI4HATIF3OnPNPu8
sq7HoRakHpOs8p0TWs1sQx8tVqixN6B55QRAf2VzmfBzTjnPpzmp/BvTXmI1iIhidgXsTvOc1Vdm
r6ilo9ACu+jpbhgCKLgqTbznFHBiR+P8J+qGRTK/+zMEJ8rEJmXjh7cToqUP+n0fyFa5zr818Ibt
qPamDCDa1UI46U8ZydWq0wlOvke27+RB6vBPzwFKLN6Kk0olA7wHTEjQYcskq54+Hvafw/Ma/6Ac
4TV+XcfXB1CKN+fKK/YofCyainikrhzJNKGPL39xQsaRE2FBiZH30G29MGbPdozAptpssLqO1XYy
OVckN5gyCrNQmVchujfG1Ax7KKZ5svfdLicp9G01bchi+H7g/5z3lCzoLGy22lw0bivvkSEJNccN
JiCar8Ejj+SH5BYdqyn9dX79cmPJSRI/qrAWj5qWQBu22vSSaOsptTirieoVlSdxWqFHmi288KN3
imQN5y7lPddBWZYv9/HDwF39NAftlJKwdMhttbM62c1JBLApHYXwNSuz8ngu5erxoZzA5xjPMDT6
/VwIaCJf3UP9wlFnOylsYV/Pv4XFdH8rZs8BvBR+LQ/yh89vGkCLrbhWelzppJZL9pM0V18A5W4y
EnFMEPftuPAnnuCKQe/RnYW2h8rChER/80FXNnM/TGHmY4UmQgXd8DE6Z9tke1+mjTPV5iU7jeG3
DPLvg1bZjN/vheAprkYft+y8PG0enZjjyVItVnwvSDzDlWzRGX+kl8niDbU3bouKD0u962ldHxlV
/k13JApjts2JrbiCNxKBCp5lM74gqWSPTdeVzKn1QqEUaqLckqh+AOrJbM4MGUGDo1F9+K4wOEFY
i5qvys6kD7lnWErF3bt1E68U19DbHu04xpysSsWSNVdWNjSHkec2BS1fNECNoeGLP8UDmQC9aA55
MM9FCfLY2ulOLD4hkzcUt/9ULC2nBxmiPre/B33WIf677aco0j8qSMTSyfR1p6GwtuA8rwWH7sKt
EbzFM7oRQGenhOhltiYecIdyvIkpBiRyxGxPDwrTYWVnT3iHKpT8nJJyiSoz56nyACyNe+aDn/jt
W7C6t6PesKqM/Q0k+EbNXMvDVrDu+jrpQh7kxL+5/ohvcA+Yv9xR1tSGwLXqOQI4oySoJ5jQLJXR
mOcML9/ovgCNy5OKt/uaHO5eyyEM0tnj4NzbfMT3xbOzy5dHl4iEHo9Od9HRxE+cgH1m6d9EW6vf
cjBdSMuXgIfBSjJn+P4/zvSp0mSiyWSBqNq/nc2RHv19Nlf++ev/ms3RgZDjNoWTI5ptVCb9NZvL
CpFdfCETs4o06R9FSxLzsgbXpylTRVT+aTZnmFeYzWVVncIfyv/JbM5Y/y9q1eV/eOzG35q3b/X9
QUEZol0NHfemPA7Z4t5Sc7PB60U4NKnM8+n8Y0BkFJOiZT320q/Uj6RP6rTLYvkM4A8Kc06+hR5I
T6YMAvcTCVkNsTIWKsHcQuh0k8I+3+mGYNE+wawefjC9bo6tiduJr2aIY5pEg4MzVTbcij3Zp7Cj
UenygVo0k93QLsX7Jpts4/elnpwLGjLqXdHPMgY0YvC3DYJIgThAs5vhp5bvPrtU/V3uMdsMx3KV
XgA2o9h7r2RHfDDzyUchTNflGp/0KBuFsKITeMHegax8Ath1TnxIe85AEXUJJBgNZi+6cYSGGWrA
MFU6dFF3iJ7OIDO1n5xba9+gD+hCuL7eOS9AfNB8RJ1EUA8WOlrjJ9c5gpMoy5kLNbP5rL069wu6
NYkq7LYTspAqH5tlKi+mHIlz2/guPvqbNxpcAE2EV9jJnJPzbbOYWOOPxu7c6Y6Ycqu3sv0jeAbq
93ABR0yjub4f0C22Dp+BbIyINXabxsZ0hE1zsk1PfNLXF5Olvqhnw67fPL+iA9zHmfjoTXyszvCU
m+pMEO9kw3q2Kh2WCN4mGt5AacBPv+eM7xJpGq9AeBFR4Ghje+fyXu21WShg6q1nnUjpdBGW6gz5
pERLKor11pHoAXst1Q7IxSEIb5tX2DNNfo5X7ZWB8kXqHKv3QeFYspe2bWGLnPOoNeIYt8t3b16J
ebRl/OzWmsy1aXa76DcW1uQj2pN628M4doKr1Vt5gtZ6rqKp+RhOSLlzABFpMek/OIzpZn4EI1V3
GFa6sFYgoRiwoXJn+SdkIzGXC8nr2YPl9e0E9dnO4uUNHhiY4xV08NmxsbgppTM2Dk1mVYMxIVAn
yNMnZfCEp+oX4ryYqQz+NAkC/h5Ef+o2wWsxLIagWr8WLeN360Ga3oQl07+hmKmfoBReAeCz3Qu+
Ae7xdAm9k0qzusRz4/jmcLJrDyTOFwcCZmghssk3qiur/hSWE7wMw/IhzJ4BZNKCBHi32inqTmfT
+6hDGgdNYm8Y/yKLRrDGb3wVQtmUvm8CPDDOawDq7I1KzaOccwU2jzeqc6gNixtnsJ5HDnpIAL3+
jOqPXG0R7Zt9PyWPoMw8JdqOMIf2m62f+9tWKnG6WCHP7bXAeUHyHiTum1sAghVEeZtun0GyLj4x
tybrqcz9xKKiUCfJdT39UrEZkby+bBZpammz8ey/fWdzxOC2wXm++f/neGan6RY6rDkRx0jm+iiR
zyyDAztkmD6yE5awbK7NFQyGZhDxEfR4ytSQzPr+sU1/amR0MGiQdTHKZkYIaD/kmTP+L7Jfc37h
EEwDojK770eFIJMVzJ7VLOJtElE2bykjg/6hFibP80EwjcNTZcJXU0SKVSDWAQFOr4WqbfsB32VY
kDr1cHgh+OsSsjqF4Bqzk8jksHTG+Mdvtie/kLxsQXEewehfH1eNEZ55w37j52A4ztZVwI217pB9
Flt0dNKR7BR8nKpTMlGnjCTHJDONI/13cy7GepN8EW7/aomEQekYP2Yp3FkUvTnsYiPm2vTaHxmi
Dt6V/AsOKj/qHHvS1DVISPil4GgE7igpt3jcf9b8BLjJQ6CKXFSMvO67GeYUaHGbA7jy3pZ3/za/
N2R/0cGJ7i/INOf9WROhzpNOCFJbKEwJX0Ckny88388wv795KWqiUS5K7mSNg3SV0UX0e245Yn0e
ISoQpcN247Q1c6dXb1/3AzyIMlANH3yAImqRg7Qj+qn+EIOp7FfMiAExZZzdVL5rUOoXWbbRitjR
R/clrgBRILvZaKzxvLTJQp3g1LWyVLbDethFP2jlBwDpX8Gv7CyA+prMkkDyJt7bUj56D4u+zcrj
lA4XnTciwjW/Hz/LIdRqT5E1HsKMP58DaHMB5gIatR0WY7e58DUfWiivUKty5S1JNTbL5W1qvacW
FWj6EsQXMwDvQfsBE15AZf4MiAO4uDFjyGadAAq6L8YjlGEoUYL8Zao3nwzy3X2ufcvwtnriaDD0
EWod60M8o6BJWXhN9fyiRodLVTKjDwivxm3O7e9wjjavxagXlgARq8VtOf16H9FalJ/lsf0tjum2
WT1XT3fyed/LZ9zqM8Z2YG4wh6nNDJndCGYgAZbObYu1Cga/2723r5cnJPZ4X4M9ox9pe3M4K7On
EJZKoC3B+/xX472pkiBLdAXBLnPzmvIFu7gE6b7QV9WCnIjYu8MaKjOajIC0RZzg1JIdRohwvJa4
MD/zz3irCyF+bI0JB+kCzxt0FdGcTzrgUsLCeYw2k9/XDTbTro/6F3dSxfhnCeghf6ACVcl8c00C
Y8AG9GbI/QiCzniS8Zrh5+ot/lFOQ/SaverZ63XCxNFc+JMIebDx2y+NH5q8u7W+KOY8rwUzW6jy
HOu5vjaWo+Dw7sEHr9+n8b/3dQo1fpgGnPKvFvDoCfKsvcKeRWAaBIsANNsGqxfDuDu1AUnn5WCT
YC++/IHrmoePqMJ5OwZ0aU0rMU06kHPnQrdpNc15DUSRVZ7jGDgQawlzJtzfjPdbXA076rat8bTF
ze+lWwQg6nm60lRzLtsi9mCHfWsnt0vY8EcR6MJcHgCmSBVDUWIpTD34KlKS+k3W7IqVi0vvCxc9
mQ4G2Z9lkNeLAY9PtVCJehjCNAuoHMd0/ZUseDGVj+gAY+JoG96ACWAuj8TKVBounL6baRdy4c3k
5fK/pDY+yJhT7PTnpc362M9Ag257ICP0zpSYThEdZFbiCk8n7oj+WseJL4IWfTyaeTxTlUClyeOw
L8Eid73hsF+2JT4cQu9x7fv4bp43S+tnfLJE2U2ExOP8etoJ5rI0+zaUHZ+dKoE4J3SrPJReOis9
gjJcJC31T7YSr4JAA4H7ht0RrT3AV2x24pUDmtoup9xhZOfREgQSSqDLozs+iOi+cgZMVbogkerS
zvMkeY7FskAjXXiFl+3oEQyhjAq+fVY64x/4AHXjXxJhjhw6H8VT2lk53Y9YSaHPlWB86A2nVpfs
cenm7HVAFULkw4pYu3nt8UtTklMIXk0FOcegGElQezCAaGW2BoIGV5Nuo9J0ad7w3+U3L/1IZ9kO
2HBWWOJgx5u7fBiMDYX28cZ4b3K8ZO36xiaIeAIdaj/jZ9CyG+LUjFKZ0kzsl4i01jVezo2ynjeW
taCi0kWa3ySAeuq0rddzFmUeG81Aei9ZS6YxNRe44xBfRyYrOv48XGuUm3/hgRBmBoVCyvGFOHhY
TrnlOVyzaFrvvUxzFk+QOplfhOrG1+3FAjQ9lPsaTIwf8GEDNjk6HrnGhcX9sYxjp+bqa03VKRQn
r+wHQOR9RrmjkS4jgfcy9zkO5TAqn/qd0ASE75vby5dbl79zyzzRomjdg2I5Ts7x+r6czjQ3vkjI
n3ncHia0bVS46jK1dI/mwQMQkTGxo3m1bT6N6SHZEiZ5M7mqbcN/83wb8/1dB4Vk11wwm37VX0pb
wJQcDL/GSg+HzeOEqiMywaCkk/ijImNCXX//pOPY1gBwIjQOy3JP0Op9KRPpY4q/8Xdf+zWK8V8G
GP1QADXPale3cm9Aaanh77jvNb7dJxkx+YzcizbUfQSa3KHTzeBH9he1eKaKOj6b0WMH8DPL6Hlx
i0v7Lfx2x3rxYigpeYK1TQ7snPKQpbB9kEuzugP3F97NIhfVsBRzQbuG6DydxWX8bpKfbZLN+1pe
G7gXZOBbbTsN0KwbyN9nfZD4Pazbwx91UyOy2OOemz38V+vS9ocU3xhsAk8cye0Rv6huMsY8jGI1
wm+95ObzZFWn8gWnOLxDBVUiZ892aXxODqmTW18nfYaG2TVMuB+zc+7LN/+XLOM9+CQPlUhdi8wa
myo8Zd3Mbx5HIVOcSb17C06N+ZWPLMBaZyiLlrH7O4rh8fvhBTkp5zLoeTdyPAeTeeL0SPUPF84O
lhAyLnYOZT3+1E5QtZNh6GD7qOFQlyBygxNblC+9tzmBJOaRHIxibnhEZlNQMRO+knW0eQblMvWV
T3pLjVlbu4MbL8vf6vw4T5HjutEYVnV/W7eJaQuLzfcOEJ0ICKv/Lmpk57yejNRz+VuprOnEnRIx
tmVr5a1ZAiG9Nr3i3YxLfjWolrK1pUwvOvECaXkiPCwJW9FRHn7esKq50aixkikO42M9Ak4kdOPa
u0Zb9Oeb+webKBVppfNkzeFEQkf4vPJaDVcE9Td0SnHJF0R/Ws1PSeUrsvN7jFDWrvvviIapm/d6
uvnT71gLNhoLcWxBGP9wM2cb2oVJ2uNEMU82/ZUor3QFzYReZbQGTIP/x8xF29bnUXF8qE+b5GBs
K2+Uajbj5KBvkFRGctBkc2Diu8dxsIv933rYMhxCvJAW5YmdV1EWvC9PqGKjKcHbASd1dD6Rw/On
hQVlGR/YKEIonvAlfJPn3mTLiVsGnC5n5YL5aH8/yh7JebV9UrKPYSaElLHOip5hPtBWFDmwYowz
Ve9WxyLAt7VP19GX/Jvvq88YypWOltrlRtZaS8ODAM5LcGlltuD8vwMEBsvk65gTGsiuS+nSIvri
q+7ct1b0xVe+0fDSm6mgaTDl3+ozf66ao/grnZUvLkOCgYxV7S70DWvEuII9j9knKi6KzFvqgqwp
qkWig0k21HnQFYwqYoTpH9gClzc3+0b6Ur1ItPlGUBdk/9s/L/MLhyx3wdRbfh6w/fQQZo1D7HfA
X5l8vfXrBGoC7OSzbTEmPcK3/PkGLB2dBfaDHZn5Fo6H2uTegk+rtHOy7BMnOvdkJNhtvOxrT+45
H9hCDG/Lc+WesyZvdsS9WswLxSJ1FlEBDiVFmN2eq1HHRu8rl7xhPV+yWe5fYtBgvoWaeOY7efZy
JF6Nz1vrdcWSspoO+OrrPjiPo4Qs/LEcNi3+I8KnCuzfs4x/mJxtYnK63ioxEYt231IAPHsmIXYo
wItD+x3XRHw54tsWxkZVU2WppazYpfFtlZahVs+yIyrxicXwhDjE49FLfIhzCCnpex35ir2Yhk8O
xug19mP23ct/vI6ENsBihShD2NDfZFkio6sm1MWZ2Y40CFp60GVC2LzeiztV7hoHQGWHFLARQBQs
bdc4Cx4U1WMAVjTLHsUjCd19O282qMR6/H/H27COkQpCeLsTfzSOQF5grAK/dpPBA+MffppupGua
D20u/6DXs5tlAU5WbV/LaiYe4BbYf0Wm5mQn6mulphQTS+2A6kHcYlF5ooihgajdDYdbY3UKItsl
UD7AnPQw3/EBxWBV/WZZqCKc49rykbqjC3qCT/UUNEBLmfk3NVz7LrW4/oXeoeNOYljQn7+D5pZg
L99gZjpp2TnaHm3f4huK1grEqzhTdJK4LfETBR86vsey+s1lMl7MaGeg7U7mLavPcBhYPnnM+XQj
twQL+gQ76Gw2CrY6ik1dydjUqdsQBYZ/jrymwqJO6A1fVXojgg+TtRRmXUgw2ojvGMSiUM3rVM/F
XXKnF6iFRj1piJB6m6AthpdxYe/NBNyzslVuJc3O6YkixpoVycuFdZbYgpzQlYF12tHoQM+RX1rN
JTlwfC/N54vUIe+hbvJqdb/bUK/Tccd/JQzKRwItzYbRpfIVNsEElMxpMLw9yx9qGSrOKPF1CnJD
IHcy5sDPHmiXtdU01HbJUVq9vwxGXabC3+w4/RA+2jPSny/OJA2KAgohdWeUPdHwFCgzzePycWka
cbi39Jt1PwtzJYwOyofxkR4VQEMjTBYRXqPf+Fc7aIfJFnYBBpHhjsCndq2ukx91PbUZuWN8bBNf
8m82G4YlIqKaZ4v0mB6LX2YVQvGY91B8lr/xZ/RhhHA/K3k1Kq8UtFfSBxDk40xpd4Nwc4qXQqfE
0n39cKBowicjKMwTwkZxiwKf6zQlSpJvyqtomF1IedSxPfdf2qpcyLMCzirx3wFGd/WTYiaWBCns
mi/5Rids44r88oJ06xOvXmuQbliyMOwhoSS2Su9okhjSoBBS/52unuN70s3o8c26zRt2R7zmhDII
ls5xu/KIwkBYCY4p5FuyO8ftBl6MZoA8KBL3/zbxIusSniVNlmls+bfEy7+wWP3t6/+BeKE7jGoy
jeIbdJd867+IF0mfQKr84WMk9Z9oFxUp5ESVRX7CTPWPkkhRUyiVUXFe/XGf/ye0i0j9x7+QRP73
I8fRpf6NdpkYSkuMwUvymduW+iqtWfulfQUoGFNaULKB5v1KTQR8gFo95tFUJTmqoz4ccRVBJd/q
PsUL2frqRdvK/PddzvNrMc+s0h+FknSN4XIkm4EySC5vm2Ks03ApfWEv7OWLTM/ZtzHTXdkmANW9
u+kMyhPnkLBFTFHWrNvFrMjmyABwEsfc1gyozM6VP4WHRonlar/tEW2k/JXsOZ9uAWHy7eTp3SEv
AfdiB0UW8EDTegYdpSltQ1aBBThBoZ3T3vpqMXkLv2/UZxzqChPlTxM2oDDPdR4PxAlznCHqD2/Z
k4Ix9JQPO6upJk4aRxdmRQswnv0Msf+w4vuGxTlmxcbdlLrWzXCNDq55VyFUThHazPtiDc3Px8TT
F1Mfi65b+mqgVhkRZr0T3wrrBmcq6KHGosJuzwqtmklD27In70ap1TsOYxwp0gjKlhyLpmayj8J4
SUtGiJ99h36Vdep5Vj7EVbeqZyOcKK9BtC7U5KJjRef62VOtsu7RIi5FF3isCQoxSPHZA+AACxcQ
YLWKk2hwdOOaSh5lw2YKxyIs+EZrbVte5ctocIDybU/6BShp/QgpZEd/kIAB4Hsm4ptTNmW5tZWC
5nxNZs8FarIlNevH8njj1yoolrrbs7mPZV5W960c++X7Q/SxvS1JyHI5e8YBtLQLhFutxFO2ip2b
p+xfc5DejUHpiEnAB0j6PJ0xkQedm3GZfsputacbdZb+TJ3Oz2zkYo9kAeYCSIDCBoCZYHODSiKg
NTa6g4jDHrYG9SjVE+Wnen6L3u34nkkeuOwsW0w8I3zhredNXrXn9zk7vqyv7TZ27jcLHOGBBgUo
6v0pATH+F3dntts4mnXZV2n0PQHOA9D9X3Cm5tmSbwRJtjlToihKpJ6+F6P674zKTFSjbgvhcjnD
jghbovids8/e63B1c5wbn6z7aTLXxHyQ+PcSn0h4JEfR+tqNhBR5M2FsoasW948yuKW+r2qL15MV
1V6OFYmtN3ZCJ0z4cMo6a37qzysDqteySMZ9517RtXu8eisJ5/8eoVv+uZ6YUjxkDk+HCsBPTVci
E2K61t1tKs/kqyd8wRXZVNqj5jMhbVlobaOekb6TX65ihJBQAN+RxcOVWzjpSV9a6+c+PlnrIjKX
VcQEaAKDelafsk2ySaIkIjMY8fqd0Ls7g4u681uUQGYpMwas+ECfm3r1+NJPGt1AG/LWs7SX2vRo
16t4zAbphcRDoNzHtdqN4wT7DUfQNZ437UUw2WXZGhAXeO3iJn6Mn3TD2BQibXZDWsbvlEGuGoI7
t5DRwawnBa1M2a48atxLPsmRoKlmXwTvSDs3/tBYcwvBCSd+pZmXvnBBBIQmJwjAXwV3ui/SRRL+
Hel0lzzMbQotfwaILSA6CObCgLHfu3nA9xCa0TNEsdyy+pZF6R9Ma6zuIqKIAnzNXJJR9yqy6vWt
QZPAxsGkCCOXjSxnozTZbzsqCJtiXUy7aWksnpzI5VR4kEIP43dg4RPjJfPCLeXIV4zi9vWTd3xY
a2vd9JQxRdMai9FUGg9iIHqdfw2eH0xMUMNI0L1YTc7Kq61I8P7BHJhpdZCxmBySPtt+evu2636K
U3Gqud8hzD5tdZ9vZsUME4qBN/mNosqWNhhaTIuRE57Y3exqhTUXpZ77zZx1RHb7ZYb3kTrBe3Nq
F2DmOigPsy5GbCMsxY338CIBVI6ysG9cwFQGvQ/rSzf1wdpl44w2a9iq46iTdvGcxc5jpu3464kH
MhLXvIyErsZWXFckEQdLBMHvvkRqIxXfMrkjMrfIkYCEERc0T6b9WHUzaTriA0cPRwodAcG5zANF
aRMzZNnuy39rLl0Er3ZK0c+rX89Lf8A0NA/nvmTDMJdeKyzr50ACsNL1DcMY7YFd3Rw19brZ9WDs
BpObttMhpHy9T/khBun1Zf10gEQSTwiskUwOlG/dYtOHX60Q7thU9cLUF+bc/HXrK419DYeV6j+0
RUv/jX36jlTVZEGJofKRbd7mBmegVn9gMygjWXGOLF5sgzuoUaaUUXM5srkxyojy9b64f13tu+kU
p+O62JWE9Plke7mRiFqyvMnucpQv2xgzk3iJocpxei7OosGO4IibjIX1Bhse8hivB+a2lncrprT4
8SI7act23wCaJi3tHu+eNlXx8BvVbrAsSyiiZGqI2PT9RdamzAisSCfEpEpMQ0acss8n16KK0fka
1iY5qWcdsRglLoOaLoUeQny6yES464zIgv4mjV9VxLwsQ82JG6eHRpPZ7Cnt3M5yBCGy4iySdJYZ
3Pde/V6I7evLkjjQjG6esWvlScYz4mLXDxgIsTGEyEQBCUIksRMXN27SV/TYHutQQnUkVNwH+c3p
CCu+yYmvUSdRTjofPGDtQpxvQbzpU/l4uCcEAgKj+QSwOhBXzdmA4CK0PWieSD5E556BMa1s9cIr
SuFxi0pxr2kmemg+ZWBdM2/Am/Z9D2Pq/dpmrUtGzovBJoJ7P+I9rj9sW8eWDRdz47UUFkSeenOZ
K1sB8jGEDmxc23TN5s7PIg8yFPEfkAvvbmm183c+TpSx0QePrXBvbXnc5IOjq4EKWo/qCleZPB7+
bypiBxDttZR7CFmS7MusT3p5RzUiHIzxrMjdpHMgm0DfdcUjA3QuM9Se8EavUnvpHPthZ1fTygHC
AO8D0seVYCRMTwYGpLR4S0gUs/n4XOrTstuJFFNJmEE10QJzGFW3MzjoL+n8g9VxLUuIBFFt+Udh
LJ4HKxyS2oBOYck3nrXbFnFNhCYT8T0a6jrJvmImIC0+72qPV4PfHRrgfnSlb+kok0JwXRW3Dh7o
hBS1l69vSbi+bdWnr6qRwIqmsXAQ+SgOeZwF5syMZ9D9nf/s1oZ9UQOvwZIwcdFm/Et6hIHH68+e
sj/9+d9aG9kyZEnUrYGDpbBV8I/WRlFVS+ZNBy7xi3b1W95L0i3JUGFh/V981m95L2xvpmlIKgAJ
HWjXf/2vv8GTxd9XIq99fK3+R9WWi2taPZr//T9ppP7OUzY0X6C1JAJp1tD8XP5YX1qUcmIqDxNP
GRcV4h2Vju7eCgKl7jVxoCuqn2IfiXifbX6rKcB/2wqqwRMl0lHF0a7rZlCe6PCHuFJ8FmfiLP4Q
P4FEPGK3LdyWGNG8X0rAVWL2UIiHm44Pa0He4Unl0pMktosFG3sYEWM9uQ6iAjdMIOoAFBixMkv0
0rcjan5bU1IGie7lK22vLquL/FlNbhsJlritekpy0uZSpCwYyRLMZ5DfoQDglB1YT9QB43fI3gas
a+lJ7h38ulG5zrmF0WF47Aa5tAi2SHhPG9eIPkK4dSlFpi8PhMaGxgwnFWlNa04Kh0G1/tnfWdtp
y6MXiTZpQr/nge3yewrFdEY8ijiOzOh6x/52VJMjQwbJZdtQ4x0/rbVyiVcDsauYghfDb4AZltQP
hQ3F/vMJ9SB6G15+zs9K5SccUwSQgAay68P5YS62lrDi/bRDSOg47fblTrtUiUsCIz/pgQnN1WZ+
Bon4px/xaFLPUrIfr4uhmh2xRlGtPyCv9+amyTYFByy6ejrPC78nTfH8abVFPDD4FjqpN+sr44g+
sqLlcGPxg2DfN08AAUgiqN2CN4TM5MoDXqbRjBAQx1pCIAorYg2C4pCODR+3CPmm19W73pyEMP/g
FTly1yR8/B7fipXFKlvBbZYP8EUenGL/joWh/qShqp0Wry3FCXCREbUwB6mdezirjLG6nRshiAd7
3s8ei26T4jOIbcHGTEXU+6dcqTVHGtvBHKLbjbK07kuycLibKFhjDkcqnNhXHp7qiDrf522hOvdF
u3rNDHCcBchKR5ncDvpJ3xGrw/JVEKoA8hbdniMVo+TJ7A18RdiO/PtCatwrO0kp5lXvNcvHMC1i
GpTBjjkfeh6Wz7v3Dcv8Wjmg6cgwiJik5V8uo/01F2izSxafze56Qncc/A7MzC7ahT5E2mMAGUb4
kvts8TWwEiaU4xHFLOPLGzPnczUvBKfHEG2wxddr9BmrITFL55s+HjF9bgKc8axenQkfVNTDQDxd
ckxdT9ma9Mf95pq3Sflpmp6a/Nyqqfz9jsRpZ13k54QdbG/w7awjW72TAMdLcQHnePRfgQLweAnA
tcXFv6Yfk2Dikm/2NCZoD52lqWATbvjGc/zjbA6/MkzGJNh+gUbH8UFipzk0Cs4yyb+TInqdkBNi
eG93IEZxKHr/6DZVYGyVS4pSGbN88b6ul+A1PV7hkEeaWX/S/OEXFpcQ3IPPIzNndTkrXshejl+B
4XdRGsbh0EEPnqjOVawtZNU0j/Tr9y2fpG8vWRSbCggfFPzd24oE+rsIdQVKhRRelwPUJrHZyYF5
9OgffTmKmQvIC5yoK/FADqPN2GeAMyesn2FLJuAIMIIJ40JZtbAiWMxdhUoZ8UFNmqC4jsDbT7+x
PGxZ5mGtHh+M9KbJPJnHozd3pRSNlF7vQ/u4ft7nVEVNwDJFp3KT2mXRYuX2Ctka/lvcZpJtfLTb
5ps/c/2+P31RnT3PN/SSB8t5yElkVxYjDpN/HCEYHiQtyOYM8lN9YVgH472KRx11inDnSkvCRPYe
T580j5l5uPSOrkVWo2XM1vo0k8jir+EJTAODs+FxkFCzDZ8G/AE1r8Ij9yty9HJ6UiGZ6StDPGeM
U49/v9w2U23MkLe2qyfGpyxVwIA0JzKYTpx+PsG6g8NCor5TsEVy7le3hY7L45azSSO4NsubuX8x
HeMWY7gvPVRjT2FgQ3TwJ/1KN88sLOvo9Qr6r5opLHaUIxTHbnX9FpQQpwMTnFrhlrASdq1iiwdj
pi74cegdpxYXEOYPJLRkTSVasYOORXrfGvH926q5by38N7FLcE8OkJuM44g4Pn4dneqZSrkPryye
1/zUWt9on7sZwPeebMW6azxMNu/mNVb0z8bkQDI+7tXVNRhPMjJgtYTiWKZD10bLWFwDCVLgT3wM
NGmardo2yK1AgTIM7l2c1pxa73lM28/Abccg/oR/DGTZ26HhYWBU6PZNPpjzPOIuvqBNg8smeW3E
BpRQCGjGR+mCF+TIaVDNRd8IpBEt0fMnRV4gF8cx8bSFpU5za17up2r2mjRvP6FZlqK8WVrFCCim
VoyM4+z+YhzLqqA3bVy5oI1ZiZPrwuIbWdHvqk87PfSTU3xgxscpd+/ctOXHxLggFh68Hh6QXYHn
kUFtPOZHN23ZhzDPlsziSmCMdKjE05NJ0/dt8RAj3vTL8OP2yEjCZ7MXtuK6W6qbF6fCSJ7QOW9o
ovlxJwmHLb5H1gp4UDFoHHEiwvAmJhTx/7wNCRrGjjX2R8hLPCjxV/r13t1WfXQct3MQBxItvNN9
PpaC8ZHHbn/0oZlc95YxG7hvMg3lJJ3Ic3N9ZHLRnN+JQ2DsyUhLJoXkypc6GQwhPCMFMH6/boMy
esfTgSP3ogtlOMbJ43YjdW58diPQc4E816bd6DF6LykIPkvcWGIgfUpPN6NNIvG3ucFaOQiIQHUb
xWxujJTpcyTOGRZmpM2w26xx/1asd83CoL7kJHkvtUsk2sNaHQELj8rJcS0lTnLS5xjtGCRrgRYY
fGPD8IRUtF74KLnxQt1jbZAZsDLsah3UDejLBwCM8CIY9sb5XDVGogaqgl06tUQ8OtuV/UXLxndN
ca7Nh/CaZsVY1IE6JqCAhq1Qdg0SHbbkKS/pYqZNxGVjLYkuByrdtDHqtjnfhTFC36h9EpTulaQv
JCR+OAu3ONcauwBymWk32vORLP9jBLHjsRu2oJtuvcEFzDx2U4XoFaM6IogUYjo3z13QRyyNOZpn
lSk+t78ZO+sdjTzyXcHUc5yyPqRSDnhdrGUyEz6Nuw+bUzajrr6wCuLJYFwKEB5H3c91wu2zOpkX
jZTukP+lgqI+syUGgDzXWNXBedyO2rxtUQGOgiNpGGkochOBTqtKPORziUl8PrlZW5XRKz6X2yIH
J/PwhAtNtgj+6BrgNEim0FbVeKn+cDxR93Lmt0CKWTdpv80oTaYxtt0GMy1p0ttM/Hmkqxju0Qbn
icOXuPwMuGgJhjKwNFDwslD9fDkp9VO8qqFBwVkRhsSDq94wEYIbSXflz+DPxNeXKU4rBvLn88In
+b2Gi48vwMtDOQk7Zogtq0MJWbKcWnZYLnfb84vhwOWKFXfPZ6hiX6qfYXhWVzU2BAPVYmxhn12a
U/3zceFL7nsS0T/oG5IEVYsVrosbd3AquF9v9wJTmn2/xHdfx3XVL67mrDJP6uOU3Pe4Xf3yunsU
/MOgTvpzkc9erPvq8aFp87u6fqJyDUE+vHvltOLOduyPdgUexnwQDK/g+tygbNGI3zVcq3z+3c4L
a0iJYJWv8ZAOt9nqhMBnBCwf2mQgcJD6jIABIo6gYi1TzKrKz+AdMQK0n+EXO0D5JPdMm1Aq6gQX
ioWdHy8HRNKbjRVEt4MJDHoba5WNA86T6KfLjfCeQ5xMEAMJn7KKcJaJuEbncjaJa2QyvhusvuUA
cOUfylb54jZj8fgAOO2BJNChsyrYMU7EeN/yZ33AGWhc1yzb4g09EELndSBQ+u9vqNtjykUbLihh
v2JljJ47rmL+Vn1/OxUzHGtRy0sRFxOL1B/Qc/YvnZ0cIcx9YPLxDxcyKNgnUmTANIVmR56yS92Y
aBtlc4MVwFhqg6GWt/ScfjCu0jbxx/A/tmvVpS3O/rPFg2EIqQ/cSRNkzP9PPKDD/rN48Kc//4d4
IMnMMSVWe6Ih/EJl/yEekEQjqmaaIF/kf56LImPIlggoRpMsDcDMH9KBpJoGgEgR6vevENu/IR0Y
OvPcv5BiFNjhGgIG+3p1pI3flQO5aSyrN0nTv/cDs4LpSOsZ1pwJonTJaG9pTCUI0OjALGz3WHY2
dOPch9Bi6fbpjH59bFzqHVGKUvBiMUpnwI+elMQe1LTyG7QIPlVi30THb8K4nJJfIuqMfdUy/chk
baRgP96uBoQJ6d17Xg/H0rPm/IVzo/ePy2RzZ65Gwi0xvf69ovysUeAYuz59jrrc2hRbjNz6kS1W
zi/HdzHF9l1sX+NkInsm5jyDzFck6vt42Rdr7dIVfoxsjhZhDiPTd+v0hkuA7JGDGgzpLXg9Y4gA
KExslnVyeEaDDncruiDuoYE1wwtah1+Mgwkg51LadGviA++hvyXgj9EaCAkgRfc27g8vUj/Eyb90
lx7q4WnEhWU7O2gTEHus1YWUEoL5wJ65bUbNCFz3hpkpv/BtzhTc7dczR010n6TIJVXEKKvY0Nth
/CCFHVVYZFxi8qCsCZrbqbOirluX8ccxHT3IDTGfgrK1wT785PnqeYCdHoYjpBFo0dyh5PHd9FfF
nYKjn+C6pIGAqcWUqRurmNT6IcqQnlqPMABFtVgGe5wiD9XrR9ocdMZ6GPcoOIwplNjE1niY2/Cg
eMXOmg64t/eIhbAjxpz8yuGOKZKXT/NWg+I5jcmedfyLU8I+3Ea5eAw8jS0MszcmLOsy5G5yTGng
/Magt1wJ/08ZVWcBDtrQpqBP5x4jPupqoDeUTCbgtOeXynjhqUwYChZA7N5Oyhzb5HfxgTgEPwoZ
NqHLuZgy1rNfN6e/kYNedYdSRRwXP0VrTeuGNgS1pXzPNRWXPkFHt/HQLNxi2oucJp6U+9q6LN0n
nDhsMy8X30wWonB9Du5xvmF8TUvCTbAxEFQczNk+w6uBEPGY9VDoHjKiE88e1QDii3McPSPVK4A5
YGH344p15/bttkluy/i51TgMve74SV60hTSKlq0NR/31kXLJf4A3kYSpUmTO9ed+D/mB7v2CXFx5
sK5THTNtfPQ68/Jk5nB7hTLwveN0IL4Ja+lS3nz1uGtb94XVeV5P623OGM8DKRHWGM8/n+f8G/TO
Qj/oeHUfY4UTApv5Ckvdg4I1tsFx9NS4kAIe5PWHzMyTMSYoA17cHLCZ/cSwjn1rjOsdikO8Nb+U
1dCBqze7+GDQ6KbTlb7QF8+xMOvCxM/8LqwZ/KWjfKSMy1Hla2E9MsbMNR5ISmDZPdoD4gEY9mXv
zY2AnfWMzxFSUj/lnGUuVtnXKTj3s3l4fjC/HL599XA/Gyt1oS7iaQ2/gV2q2D8D4XHOH2xUU20m
P4TjkIkooZgvPTBJM+nqvOuEQGlDaAPeNMlTR5sVZwKn4By1lTYTo/dMm9JubFmptNfX0vK9ZH3X
6DopJ9ZS4Gka4vgO5scXdkZ5ApfCfy/vtyDF6YB+AowedzRhKmNqGh1mTRz79KsShFo9YrgSqFEV
mpNmaGp462FtPscydvQ8TFt0GxYv+r6Q+m02TlK/a8ZJgTYkxqGUfV+5AwryKI9JrfD3Nal7xNRh
7SzTlbF5FM2AowV+MmuxgMjYuJiJ2xr3T9zgwg+bdRiGgrJ/YZnO4VawJfNHRKOpWDvpKL2jQdaD
w41fDjb8Ak9svCA4uMww39vlJv2SOChcE1NEFjLNAAkJ47rSHSZqVTbWATTgdxn8wqvjDJU3SkYD
fR3vO6yNJnqe4Imoh3gbb++heKg+jhPdhWZpwDhuhom4MhuG5PcQ8+MYqM74mycX0qZ+YC/ilHDW
5psLr+QS7jC52A0jFAwRjZOPho3BbUUGB3UVa33dYSOmL9Hob6fipHZNiZPK5YBhgXOMcViN8DC3
+ij5fqtuyYQHJwbNFbEZ5Art0HUklLxUm6Kz85O1TJckjz+afMv1B+/Y+Ed2C8ADzr2BODOvU19D
i1FOgPmNFwBTsmM+HzCeZB2Er7J7Z5Hhrsh5dYU8WEnr1le84Z1LIWoI4RKzownYCZsj5hNo5jfZ
v+deWXslzjYay39Mf/5p0PBPgwWNmP1fqoPfyhr5z3MF0Jt5a0Clfrtsmnzddx2dBtsjcED5Vypb
JQk4O2jSzRkSq1c4Y3HGE5u9lqblaptOsrsL64Xad9g+t+lJvS7kYXpVMHATcPJzwATs6dOe65e6
pzfBcUi0ZFsvK7//Tosh3Fg2W01w8B/x/pE4hGY/bl4gr62t8E0sL3gH/dzaphPsueCCovcSGc8b
fqnu0dcn8gCD7Jbdshh3q/4rI3eMc/aw6FbqRlz0N7sEhY0b5fw6FB9vbcSC4pUcvQOFUAhK5zyd
GNN8ku30uT5PN/L+vlP36j5ZlRurt2n4ANGsktWg0iij4kSDSrjAwtSpX5RRM+Ezsv3+6X64CdSF
/yJ6yrUC0TZD1j435ZLQeYkf9pzC/mFSqE9+K0v/ZjIE2vzvnkCMdSAAFbauiH8q7/RrpwvJI5bD
6+Nc75TWoZQjqsiGRJGxLIIqhRD+a+xwlCDP0z1x8VvlhK9vKK94tWCTDcAow7d8tPGgDaDpjAq8
RxrADZcYFnBxAgksJzwTS2tIS5W9V3HXseYdDoZ7eFdWPWpuGoyldPe4+t3CdO7fyLU+Vto7qTvu
xbCsGUyZvJvfsabFbod/goO1CrAGJ44aMPyIket38YwkKqYo9g1mKNkJOwq9a7JB3ld8stA412mF
V+IO+T7HZHRqfizE1ouQbXMpElk/zhimnh4tD3+zonpJ6Utcz1aD3oks4OK04n6K4e5Z4wrzu+fu
huQIzUk2vQS/FrsYma88ltmeSYjZ8qr0aiHIIDgJNn8DDqAug6NDymEuXcNKD2J9nRczSZ2z2xzX
H8zs1LUGt1Akmh7GKWR0bqKCsXkex3hrahYQmh5UsDcIMJa97uJqrX+j8h8JSimhyL8iORTMeLIo
rolVNttusOrgtSGrNkeA1li2gdHnbcfI+uwbF/17u1PJDNC1t9Kak8c67stadF4QktPxc442nW6p
n9Cq+8/+E6ZpIIlwsrUzrxyo0S2bhLMASgT/OBetIBDWW8aQyO4UiA1GefUGptWF5yycWV+QdosX
wIfCi8sJd+oGEz77SKFYl/dIVH6SpJ+reTfm1VI8wlbwC9BlZGc1ItNOiufjl5qFm75AsEnt3lhl
mLBo2ecFeajByoYoTqjrm51XtxocHNKmn2tDtvSTwvyG4mc4RwKFWrR51ZMmHYGsRlYrd3yqf5Nu
dOBKhxiMPgazHSb/z4GbdVwIK/OAD/OOy2jKY0yp9jzHo2TOrh0ejO17+OJ5s222ygeLcIboLZuv
IAMwbd3yG8q5+VbOXPyca1nCuGLAUHD8wBqLgF0RpMx1R/DAW82GTL1+MKmbalwLZDAdZlq8lUyX
DHwPaxYGeawMeh+DrJy8kqlU3UIAViiijMdMF9VAqsdHFVYcpo0jHLewbj3WxxYhXqFm0W6o6+0T
r6kGeY7xz9trNSKCuPic567Hw9PYjxOSajUz59bopPqDzegV3S0nV9x68bC4n3v8Fx+0G/ERqs+g
eURH9Py3fbo3NqR61FrsS3dxTjYEwRal4qda5V/oxPHhRlYvCUUwSV4Ldi7zyuwsDUgHcVxow+Zz
n1U0aj8RGRh1pyIfxfJeAYavcveDhX4u6VtIfegXLEJC7zbZuFG/iGDQiBmL6ptU0utcbAHE48VN
tpxDC6zhG+6gH9bkzkr0J1JIpGdTGIex5AB9m3TZAv1Jaj41dS2eSScJG3w4aU9CHO8ooG3SD6FM
FKNF8zGUsZweVJcwWuvDjGbjjxZ0XocWjhplixM21OLkis/K5nFQGeB4b5Qpu2LiOOId4/du3gcD
MJSqZ6ipeE4p+4ibLXp0d9EFIfHVbzDAw4FWTBcDGe4xQSCHykIj5H29Zth0LoZLhp0EvBJQ2RG1
3YYNODUvz/ltFO/B6XsSyRYy9PlZOlgbrMgfNaMKQjJw7Gyd9S0Yg0ugKEVQ3xyqsRTD5ZByMCbo
Qvz8VohOxJnDgiwetvz8PgzBfCYuVD+RFsklq1htDIN3Fy7mlT4fY/HrUqIn1WQFUaNlLFPIj0FD
/8o0bWdQBbzP1M9ZaJI1KKHvP9kv3G4fzaoh3IBPmRVVcKNhmefOEsWYyEM2BRZPlpZVPZhJYWtk
WLAoHESEb17cU5c+n6+MLZ89LBQ5uHle1iwDipqFpMjbhtkJgUBQFDxMOUm1l7aNGVUjhVJO7SlH
sy1D9Ze+V9/ARLnUZ7frvFO/ckZUmt9InDCsDqPN5f2TwYfg3998PYAzrHX6otr2WMCxw7E1mH+c
7c84GEe3pw2SfP8aclHI3Y/9G79Ay96EdCUPZIl9J+GxIGH/3id+/Emo9zotR7WzqdxzbWM0APER
3Rm9rIaUijzs3cIBwSm4adkFtYuRlgt10tDmViwFroTwysuCSDPAR/vNdYLpWKYqb6ADuux8vGVf
N0pdIFha8BwwG8khSw2yQNhePd66+Isl3twh0GN5QYXPOswk9xifTHCFucmcQeAQzMbFlh+6xXVG
UXr1FSpS62UvW0aR/otPUoNSxjdq9J+tEqrWIMmpMsYeCVnuX1uM8On8WSX805//TSVUFVM3/p+R
6HeLkSwRnxDVYReNjvb3e35C0oFN//d+miFz8ZtOiJypWkQhWJQzxDH+DZ1Q4p/7m0ryt+/dwD31
u1DYVbeHrKlUkt3k7XLz3lxngw89DmVMHu7rRJlohthIeONc63dxmK4EM3pwxn3lK32EmeMpu8ae
Wf4dAh8c3F+WbpeqrdgcNZgmPp8nBKv5UuK+Ed38stveImsfKyOGLMKFNTMDI4X7Ur2T9h3zUBel
hNcu0mG2/Bluc4g0DwoVedwpFXWdLW60h/PLaD1JiKjfsLhYh46dCpuB4dZONKyEDQba5L2CCBqv
2LfD+Wr60A9gfw4HuKfhJqWdkfyOBjjxpH2meaI8QmTCAMK3k5eA67FCWMEb8YEh/kDSiVd8ZpgJ
8R0hIXAO8AlcUaiq/CdHj2SrS2MtL68/Dcb2PQVvNn+HgnJKP9t8d50qEHyv79WVMvEX+PVKC+RV
7GAzRr0zsOXRZovEK08Zf+3dRXSCI5yuzCXsjJDNFsR5a99CR2ILWnZc3bAmda462H3kgUgE8aEz
faEKMw7jNsATbUAa+wDnLB90MKeksgntwgdhywFjgpXJYXMAVfn4KLfJ/LqNSTN8dOcuROsBdCSY
hKRdQecSWOYvsuHvM/JP4iMnofuQf8DcHm/zb0D2m3LcBwPgqh+pUL5LoCLWpS/YMjRRScFVHrfE
gXvBhnvqxMJvyNHFAa6a1w838veee7gKnQSxGCgHtGrLNjC5MuICBkRvxYOZcgkmdny+T6sRSehz
y8blL1wLuNa2Dazj96L5yAEeFieN8x5Lm1tupN1RcMlByqN4oTDQ7h+s/mCTMeLcDXM3MYeEOsfr
8V2zkVs9IZNDTuoh4QJ+NoLkQqdKU3J9jxr8LlqE54n2VdZkjKuHAv8V5wRMMvBUbE3O8UIxJ+qG
E/Y+EbBXH0PhNaIIwmawz1fFJttgF2r6AB2OC6H9ptnKBFd+eSkCGTUnLI0BVAMCGLqD2FSssiWQ
jjBdjnqMFOCkmP3osBWH3AbXoNjTmuE7iPgAa9KeB9u6ME8btv/Qcbez7BAzHGqdHCm4jHmyrA8W
CyzLr+si49vGsVBtni/YFjCBqOUkhzeVI8WUkpkJI6x9nhReBWVoGuhkrBhh7qlHffwFuoY3Xls5
J1KSHF6cT4YGdxb1xa6zL41g99FFneHnRM0TOd34QTJizAwLzleOPk7ABydh105U1LjrRk68YqX9
FCsEu2owNjjpghGZFaBSJeMTCIc1ZckIoPTN5eT2q516YKo8bELfCcvjpVKWpeaRRuSw/yAJoHJF
TTSDKAlO9BHLzgcFl8Oe1vaTx/i6LfVFgobw9BU6z4ReGLejgbnS5j0OjjZ4oW4Dz7l9SRZGjEdC
gdiEVB+UIfmWyBbVR635XJoxEcntMQIsQq8hMcFw4EQ0i+fRa82ADHT8ntHIVXTTaphYdJqcyo7N
anCENmOpb67UpeyjgR2cuXLlkE0+uoDZxUFuXZH9eUtO3bp0LCjOeImY7XbG9o0W/1HNlfAdPYcA
1P19Rucs2ZnHIJTusYYPGOtciHfquor6znpdnlWAqHd94IByK2pAcFKuHsGFoeqgUR/8OMW5edmN
xrQxeHHDGGLFj9g2J+0B+HIKZymG/+/oR78C/obsPDE8YtfJwzZZF+JWH3esADJ/i4jhahiQeJjT
9vXoubgPPehjrripYYPXEo7cYVFpGmyjZ1rjjBr53tpHKmaZm496/yTfPJYXBwmfxdOpJzwDs9ec
6/gpznuKW1aSSRYEk96O2xVt2YDKJrsUCGczEW1VXiTpgM3PMUoJ6rK+UTJOrQUTWgbE7w3IWnhn
ACsIVcCCxbaOYGebTFrhNKQ0vAJrxz0WdoWxDzYBLO1aK0+37lAT5S5cUfe2R+wyyK2U9n5x9WQ6
iNdGitH5mX+58sRCXZ4n48HejwOGmhbgOFyChEzMVC8OgFJmj/V9nmASor//yDGKj5rYeZjDbQCD
UQwsCcY+l+oKcCM34+OCuy6avbJ6hAVx8tjWJ+he2mfGYYmnYTJEHa/zEuYsGmlyd2hU2V7265IH
mMMdhckMNfcnDrRr7nW4247zZNZw/O3wyVXk8RKc8o6IIGhGheAVp15bCQuz2fOyZS5FNUlNOxo2
1HIKlFPedeeasM/RYRZYbgtrE788jG9c3SBreGrf71VqDun+BLyKtTzOq8bPZukmmZUAPPQ9U2+M
RjhvCeqzgUB1Q9P0uQXRErdA0Slgx3QJ7WAE85kFFt/IrKio1jNMZvVEvUdHxkuYhjfViVf8E0FS
tnHO8DHvWUWkmxHz/SPiNZX4rmCjpMJL/fT8Efo5hFueOjrBancLflLWmLLWSKDXztcQFjXg6XDJ
krDEKX1kwZA2j9kPEE+s6vyqR5rsD6l2btKcxA+IL0T3eWF/U3boj3GFcEMO7AVoe9dfYSi7zziq
QZ0RkJwTCSCBehXYvj0ovPptVJfT7OWF9xcL8EY3CIvanARA9d1/CIc+JMJAEJHwNACW1AdKjQtW
iEckv61N9X0DoIg9qNyTHrjDiWeXIFBPGhOiFdeI2FTAR30opoeXuFL0hWROsk/x/NBZhkpO4t66
4ofAK9c5ErW/Jd90ApmGZcb0aGEdQCEo0j/0dTHQgaP7IkBLzJRWhBZi+CzvQVJkRPMtyqwbqfpf
ORHGtBQPyNlkNFgPSvmUBUcMOzLnXf1rn2jtxXP+/Ovcn/+j2w7aAtizMl4BUVHoKv5V20HJ/5e2
489//o+2A2GYnLWp/Ypf/3OyASKuLBoKn/8LLVekB9IMSwaMSwPCN/TfbQcrvlnvDUbXsCxF0tV/
b5MN+zf/2nb89r2r8uBfuPyRbFDq5NqppcKO7wdQUDya8ayCWFdQKjHDNAZ3NereRA+qSJjj+qdn
JkTHIO8HrjcLOJTBncbUs5okYKhYY2+xwDugGaYUx5ZjNz/SBcH+F8hT8enO3RZzqepBVCRxQPAK
c/3XE3Y2cV3DiQNtdg+P0XWK6XfcfeB3IMethBr4UQPfOJvGZtUiX/U7EWc6bEmczQ0RxiHWa7r/
GEzcxpaHFhiU/H7lM8GcD7wzwFrkLov5dZp/pgxhWQ0T3Dz0vv/D3ZksuYqe6/pezlwO+mZwJqIV
6ntlTohUNkIIJEQn4Or382cdb5fLJ/YOTx2rapVjOTOXBAi+720pYFGde8xf3dHJUzp5u4HU7mXi
+8lkEksG3go+WGK92KVNKKEIeGs2BrZYXHA7+sI39yPSxgC8WCMHxk8VF2Sd8dP2AihjApoExnXZ
Jb7wcgLw8utC68udrhaGHFAv8K7fXyIzjCoPfqe3zCu9xoccQZIk7o5PF07LGtfqHmE6ywM+ZANX
EoDFNPVHv92eCvxt4ReQBzvm+vktEp2k2RLgGjxWneZrXiV/dltTnv1dfT/nILD+w0mQVKS+PJWn
DfOtOmdtND/7dTf5pYexeGT+M6CAGyC3CztODkA6HHGxvS/vOFGv62ybLnfA/qtk2U43OV9327dT
G10ISNhR3wi2deSIMKod9LeP5h7PyGV9jTjAUTwxN/UZ8cCcBr5QcL90WGyK8IqanMcLppTnHHCY
bPf357cKlHUUTPpwFhgwQr+zGNPngtBGtiBm9+c6j/SQOrS1xLvJkQkky9v8GhQhhNSXSQXdd7cx
ZhJkMdAwJ4fhcqdj8kWiN73MUT1CkVdcVL/ventZ35gomS1LGhsIbEUIw0DtmAg5iL/YsInBpv9+
w/y+rFO/2BZbcfDTZb5vzxwADIYQ82w8rzGjHay+uimm2XH0MTrE2NRthzGvELLN82XOwMlYLr5s
QxgtDRnTjv6yqQSvrk3oHnxjTqcFYtNOGZgBz4/4x8k2ZKBWH6Quuwynw5lDRQTfHAp/ick9QC3C
FVDN75wuYq1w18tY4aX9zYPhgJWAb2ZhEOxZS+3aRA3zyAz1kMginMJCCcAP8iFVPaopgwyh/d1d
KqX/urii0LAK8pPNsq0/fWlrZ4GWvb1ghOJZJf3YH3HsQ5gU+KeVLYKSfAj4+xFvZysJmLeayaSM
ngmPGzGbEAssep1TcR68jGTHzOlQBEyv65w4XQ9TPPwEB1tzmbXKwhl6V3rj4ysic0lCRqJPobTb
PzD7I6CEd94nzaHbPJtjT36EutFGZNX1ZVQAMi/jsMDWD5/AiAd53b8mfdeO5fMwxeJEpEz5WHK5
IVw4M7uNFoQBI26IZ13nqZmnE4M5rfKltrskAa/EhIhpvPf35WW8u2LJYUpApsSY/VgPRy4USpqo
SaI8hMxE86ges9Tv0wn52/Cf2GEJNr5csW+M+gOhlariaUvKNxvuDVPTQ/SMGwToFJ9tmW4RF4Gw
jK/eMzDLoxywsL1UIh6CFlnlMQf7lli80QzgtJ70ZoCsoUz5SJd9mJ/6pQybW3hP15wTI4TM4TcU
YIxovr6tcFdetx1KFVQ/io/aq6ocQsaISsuZH2kG6aL4U+F58PPEP/ByVBwG7ugLEFSqF0gOpMJ7
8IWjEBIecQTpWEwslcqggeJeJGVtf8cPJhCkY3Dv2lGzAla92lM+reWxJ6rHnquB0Glr7muFHXqi
TMSNMvYzhnc84s6CUq7xhzQlnpTxjqAEx1p8bR0iyKq7jyD96cP4t8BUJ3RS6Kpnr5M5r6GRWUKX
j1myKA9iQr3urjsheR5fdyg+dw9EYzGSqnibvPdTAtoiUdueRGLnEA1KaGy4KkuHDBOf+D+M6gA7
xCVCNsx6iiVw9c4WwsveTwycvaw1vOPrVhtheMU1rN+dLjmm5Aq3QGYWycEcAQkVjFPjtys0R/2p
6IXF4nPuljrYMvYe+CHCI+bD1tiPWIS2XN8yO2jQfuIHwNPH59aaFvq0OiksUUQunDi2g6ueboty
dp/heAnUCcmUSIPpNJ3atUuN/KNimU9XUMTIc7K9+dac0z0mN3libVTZz2PX4G6FxKA5t6MwC/gD
VBmVPtff+K8uQg++Gu67MlQCgXs7Cz6zLHw9J5uKfRd1cggmBxo3uuLGnsaPKKdkRQgYkCg9WAAJ
ncLR7NquyBSiNXhqPUiCmsoDuUPpAU/4oB1TTQVXP9JTRVjray0T/Kllc4SJCDZUbuWW90iX/QFe
4EPQkh/aPj1VkVTvn+j8LiQu/dGY9cDWh58kwAJ/6F5vL4Mi7caMNIlB26uLN0XdXYmvM+kCHhdW
aLJnEyr2Wt8Kst13dFGnn9R+9cfb8mbTeWPCdotYujo7qhEdq2t7f18rITMT3ZJ7/Y0kxDkrARfK
w99/kBaN4V5+U4gUdm1fnTWLaqH7MQCUaBcAan0QigL+dIa2SfYVjcxsvAui7bwqNMjEIGXOtcMr
ymFtM5pVIcDQaAePJtL8vMcUiyF8E7ircFFyp4on3Rm9wJS0GwfiGoiUT5V74En3Whsoz+/zZMxF
LxpV326AMcK5jzTse/V20/kbn9PH8aunzYRoXxJG3HuANvw/exdQVRHfJEEFUHTxv+wC0r82Z2BG
/qfv//suYPyNeV6sGDLqYpor+dH/ECojRtbQj9gK/ZW/pRr/cDlLtiHb7CW6oWmIhf6xC9h/kxRD
kS1N1ni1/+4uoFn/HzXSn1+7LlzQf9oF6jJL66FnF1AQTmS4QX9GW/7TnerbjOQXAafSm5V41rCs
7aAEeOnjLe1sktRw1T2Lbwq2o+bw/MC+z1dmxASkuQXOJQd2N6LHhbWgKFeZduBDcLcD1gmQadi+
20LDvupat6OFvDkLC4JKG9qTYCMPZkn8gI+ULCdoKMHwZgcW0dEQHlis4UTzbbY7ZTsF02dbe7mS
koezAeeGL73zAsy8Xb265mhA0JoJ9XhkzQBCkFsS8d2y8nANr+Ihjqrxm7f1WXxybzjewMZm9Sfi
FdqTgxP209G0AuNxa8JLRd/n8DasKCpCNrixvwhL3rIEDcSZNmNj8YXPA1OJsdFd+GretLIw8T+j
omSYEgjSY6+fRf3BG5JncHN98FHTPBlz9gMv+Mhv+qzevQ5IwVGKKzit73ZYfxXGpIMPQtQ6qw4g
0N2uXyxV22Wo1OnB9vCS5pewPltfJNKU3HnydWWu9KOqTzKyOCqXSktC5+/KqsYKSuVas7joi+GY
R9dMmIaT0ruR/QbVaQTFKAk0Mpqjfk/Ox3tCKChRLNjOpBOyy+rX2EUkJ7M6LRP2ss3cIVZQ5ZY0
SoOI5RtMqzaZKyCIuLRAu9BaShPGGKwfOf2VJAC6S6zPV9bBbvKMyu0rqByFClNO2ySbYMs+XQ9k
1SxHj1A/37cU9/Xz25QU6NULTdzdpX90Kubsyxo3IxJ3VO9XkpmRu4oyCGs2bJq32No3TZRKnhkp
fjraGhpwj4WkSC3dYb25n5nOJbxqKO13eoF/HrMP3qzMp3Z6LCrTDGIsiYFekQ2PUkl7a5iEL1Fx
fLY0hKOK5Y1StxrFUbG6hst2onwwwvFMSR08Luh5KchePempK46EBflip7tNZjpA3/CDfJF/ZPbL
R2nNs9Gs53FQgA837EC2d/2+7Z97AUESmLq0i0kTZMv2CHd2G817lpHP4nBBI7DGElddFw/quJRF
j7eAuejLXBiD6sbI5cmzLSm3Awm8cdoadt270LN0KjLk0UK/TtJ21fN07th8QdjvybpIWHCFMALk
Ul2wGEM1lOETvga1SKmNFdS5R/QOCK+fTspe/ZgnW0xwzpWNQiwKxH+z51LeBwjPEkih90rEftPY
xugKSU84Al/J/YERWUbhZ1MdkwRXyrBa0bpQ/rZMMpXLTF54sdENqnM9njWvIE6m9t1Vwb+ZQCiD
xNUGTI/MuBsjYGyQEY02xpdtEPY9sRrAWVA8VJ4odwdXukQyShPwQSRTtM18jdgOpBVW83JZs+FB
iVEncmR3pnuQCHNrJdE3TybzDx74OrhPY19sscjlj5z1d+Y5KwubR/BC3EVcCpkoCPxA7LVFph9w
yYcYVhEHRNU8Gx855cHsuJoF36t2/I1NbrybsEH3fN6E6ktC3UKu50FbHtk5mIELb1wypzOpswzF
vuaKXwb/6r+RU9fAhvczJnzwIRBZoIGj367f129r1R5Hi4TdEwrxvQurPhJroeGwJbMlxm8PcIoE
FTiKcK8lZXrk0EMCJiHcv5e5utAmn0ijFqNvdO9rsqgN5k4iCfA0sGCQ7e+nXajfvAvDxx6g9f6u
aOGFuphidhkxLo61KUvIzSU3Scl3CmkMIxcUE5Y1bxGeqj/XnXmZl7lralHyiABcinOWDo4svJx3
mn9yR/9B/mkADutrRGpWR6wP/UMkWz8/45B0VV+sMOiVHcI8XV4wB0VAI3jtJ7RJTCC+4AZritGI
JTec55r7Gg8jFl5UtNnIx0ZX+01kzEkch7OtqL3A1OdSzzABoLcJVCDrNbu4vb5WmyMRMpaJPP2z
IW1700kRhk8peBH7n4yfKjZbcpYx7KLkdqRTQR4y9Igr+aKaNd1YJzt4kpH92A3omyhoFfokChBh
KqlTi4PYvE2E4x/3g+5hdDH8fodSDO2L7SzyrzwJyPyVYfUzvOFz6ip5dSbmfdy5aM7cePuEi548
2SAGjyxPPL/cvWaKT4T3fpgDvOM2jfmYuhKiRr6lPGThc/maYOhbPZfZXoVW2svzmzZDHDmtoicK
nnlPbBgY97beV0tt1s1ZLIpI8+2gwIG3xIOHkRDJlNyN0UOzIgI8l+vnCmma/iNHHkbekhehi64q
9aAyEkMEfNRrUm55xqHAY8xkFZmo64Qoh20zQ/RmPV3og5Hut1KINM6oPMKiUwPoILy+QRhALpaH
lvaYynuQoiFqu1CLoSXDXpz+oGgkcZ+s/Yi4CFKbJR9asHHzmRhzjfFsESGQYDIHZveI7ObXHkaG
X/IH9AKfPO6OoXAEwse5OblKs5t/dZnmIZya/lOj+lY/ktslqJDzfU9CIYqlG9lK6fq2rMW1PbZI
aAMfpJRF9KIwwYukcsQ88pYAI2qgyE0f+ejoCGYSf4mK11ekTYvcYkhGB98tUm06FvhbY4dQy1U+
LX3R6NJ4CTF5Db6lih0adRFfJWLJfgQbYdEtTryMo0V8llYE0lDCW/Ia9AlcKz9s5HL0fURejukS
Jb2rfXzITFIiQkI0jKMpQ1d8PSNia+Xx5UhRkRO+xtsEJmWP/JPiWCq8x3vcVB6SS5eYGtR4NGr5
RMqSXktUx6Hkb2Xd8FRSXSSSUzgMF4L/JKrFsUGCLlVAMUAYDg91QOXqx6ARuHckamfIwXJYXpFP
iB8Od8HSM6xqFnkOwsgFFOPttpy0C6o7dTKaGQuqAYkHJb78WxhM+PawCvNpPmXFRGwC40eB4Why
DyTKDHu+DnTJM1WXbZqRje5qMboRPQN8xLElNt2zOUSJRwls2M2LdeZRlzyFUXFTZ9iyZf2eOHEU
Oehs/qzs7HZm9Jr17geZ93ybQAU4QIg9RKsU/xUeV0y3EzhH8sPVyOLP/kB4FbwXlo9nJ9BCTs7E
nmg8Hr/EcYUWCtOIXggX6j2Swqt/+T2DOJNdY9q+lxyJ6+9XJV7q4WaNCVvY8HGS9MheSeHAMKQ7
tnkyhsNoGMZaPMYEmwOCMX93Y8YKIBz29nQ4EZwj4RW6LvsSaztBEp9vPciNTWSDBLjIQkmzDUVp
9owp+JyfbcqhL2GhkeSlHC9ndI1XHtHSgqzgmso1m0hRbNZgFk9SXd/BDYAKCJ+/ETdPny+DA8XE
iqPUlE+RbISSXViXBT5BSacbn0tnuDg3mXDuASiCilUeINYxPnd8RpWonqt76uIICkJ0kM4oO9GJ
w4t4BFH1Sa3pqYGSR/OIngBFBbRFyVxui1qdbHY79Pd5HVh8vHBSJ4xd/SqNyjkRzUelJK2D7ocx
39zjqome1AjvleNtW+7hmT+YPW7vCMjVKb0Z7zl/CreojZM1B1PiqHNKDXrRHZvaV2HrowAPOJZz
N5EBbUc02HFjbOw3dgtZsKkLtH83woDozuZ54woqT8hs4WdX0IbQeRkEM2Srh1Jmyj6RUKXuxtIa
DvCK9ItEJ9kgGXZQwisNachYgRlaWj2q/Yt+jSn34qePVrrBvrN/Xvbxa/Wfvb7j6mWNFjSZJeiu
/5HKk4gp/ouCUPvL9/99fTf/JsG64WBWTYi532jnP63vFku/WO8V4UBms//T+m4YOt8hy6pp/MVp
TH2mLluyZWmEivFd/46C0Pj1mvyRXjb5+r//R+d1I2H87/duC7Hin9d3ozZj+dIgJxaRYlg/Faf2
8S3hfAR2V9AiwIsheTkrujuSZ5bIbVwNc2D3bAj4RMV7PpY+XvcY+9BnxeqmPuYPfawNbwmfpH1N
Fo2Ee/49lwJiC14YKmciyByZ2foOx3bzBPKNvwExDy7ThAh/L/u0Lg55MvlKdW8hzgwKNNEJhCgb
J6qPGDGQmbxE1SPdYcvhhMJQ/RxOKiQijY2klTdO8yPYR0K7CGynmc2THGGbgcqfYPBD4CPinikJ
R3Mih6wlUIJ3nIxUpLnLEWyj5oj6eqatQPIA3xZlHelMby0r2qWycUfNygr/E7FKyTnOErqjA/tc
aJOhwKja+Nfz7YyvXyjBixGGJEA6mYcAgnCU4E/6FJO5/fU4UmHljb6IbT7m/cN72sdLR9hTzvCJ
VL5qGeJk5pKovoSEnvFs/J07aUMevrLTw5MWVSRvR2HtPz1WwZl4ft5n2lqYgJHMeDxmnT66foh7
nL4cPhu0NriGjYBbo59Naj+dcGflWaxF4qmecTCtQCX+qYKMwKBLUCggYWgvhM3UmJgLBTKjxB8K
yYuXWqDswj5NwCdUDa0Jge7ZThHiAAzIkSB+llhaHuS591w/I3tKCi+PdkzljMyqq3A6caYTTIZq
hXw3kR7HfOERoByKfzVCqUx+V/kubM6Qxq2rMLNcF6Lvk5yNQIgnGfq8YtZ4o6XFmb4tLC4MrljO
MxfIzop6z0cE68mMGeK/cSBsHOQtjwmQ4ywLFuvOXim7Ji9AXGfC7ksdFS/fhuW9BOQ3QC2IN6jx
Vv9YH/gTeFh2bd4++b4uHKH7KW8EQWuxFsUua+089a+QupcIXjMUBOfvPkufOtYV2LFMvGscxvXu
Mr2FA32mJbHU4uJ+bJ4L6VD/XqV8MLwLP4XjzcolQoBrqE3MzF7Gtcp6Rv44DivSvpIv89R83Dbt
rOOdi2NF0D/taArdfOKNj7BLA6sA9wqut16ibydFr5jEnG/C3VzDuRL4BQjB4YAs4uff1hn3AMAv
zoE9xeUb5REUMP8PPKVzFknR1/CPYwZ1zEuSBeXnCh7r9W5ystnyxaHgMpIhB/mA8aMFt8y6wDGO
v3Rog8klSl1Bu1KqxlmHxOK02Bi7JafkctYChr4IVMcRp4+gV95bx5E7iwsUstHRHNZD6hLbGTji
WJw/ziUsGpCBR4FlmNOPurmxrCa+OhXH7Lnu5+IbBS+JvpErWLQfiUVArAE1QItGkRLZByrn3+Cw
D5wu+fgISIVnA0588hNgmO9Tmp/CNhRlmzxtv8VWfJ1jZ14IylV8QK648rCysvgTJYBIoLn70spw
iWIVrCggCK5iAk3EHlr5CEMpyZE+R9jz3xgqmNVR/I4/GFeYQIzl6wS5mE+s8SD2QbdgUWFJ2TYg
Q8PCmPGx22su4YocV04yJ+3M+3aBOzkkZxCW8a4bk2d+dZIjHjSUf+nZxEEjGseE80Vj88RJAmZA
UtJUkKMd/KI4huIMWkgMwUgh0qCJHfbSyUO8EqeNbE9cymx1/Mo43wKgq4Hr4lAOiP5xxaHVPUFE
34+j3zcuvoooNL4SkxwvTtzDaYPldpDwJ4TogpyI85YshYWRFDzUvo72ZXrcNPH+dITPjO3YLX5F
dtmS6zHKtoAUkNcPeHOEh6QjSvqR5pi2/0z8P0hoLubn7E7Ev7jTkMuGxh1TIzLIFsMdaoU7qjgD
WITsYSKHfh4ns3XvqBnyKe7VTvMbH96zi/jtzs0D7BZDEQtcYFFvk06AG6gQ0jJHjvS1pHkd3bWN
c+2m5jAhl0aOcM8x1zcOdUD8z/IWEmsVs0DS3ZV83NmPeViR5emjZ0uVCEXdZUfIcv3zgJJGLskV
iAzlA74uZfatgwa/kPSpkIGBOjtx4u0QZQdae4qfLoI/IiOY8IalOn9yYZl7Y9ZtdP8yTRkrg/qr
X9Z4gLhDsJbmm644YuMmH815DX6Fj2aULF+6k8DuoSH+QlfBonXmNzLJpbvzHKF7GzdkaoaiLewT
genoe/SNmAS2b17Z4G7UbglJ3g8EI8dOXlc+C3tDWBFEHsanUdAQAc7wX5u+wG4mdVTr4zaS19oW
euzdnlvbfNaf4i2Q/MRaap+/klBqsAt399rr4e45kyNEgBrRHMkH8PL7ZRYT7DFMqy9pFiMFkr4y
bV40/rCRF+JXzM2ZimD44AFT1XhYjw68bomHMcoEfJfDGMAVRMma3aeBslsBlnm8qog6u1n1qa6v
vhSa88pFN/zZ+DaJYx3RGSX3isadGZSPcjY5s4g36YdKFlTGpN+sTjjd7o4Ow08vhTkxVwoN2t7z
PNplX7biPjbizvXuzqfT6UsYrn7We/GZRy9yndNJwdcTccRd7pi0b7i2qWeifK8Nu1FYnV+iTZMf
bWCaZpVoVkMaSC5Vc6QYGj/59nn1VNCOSWODBlIB8Gl92uvel9waIfYd4SXXbwu2wD03dTvmmW/y
YG57c8GfmGwsvvSlTPCO8ok3MEw33K0mHW1tWRRPIUIArUyhrX6ATmIbvIImzT4ALuj6wyUWEIj+
Rl6YGy8/IFNol5s9ALtEKlmyABQa6yJ26eJEzHdkx4EUEGAdLrBPor+1QlUbx2friFRVAGEEluzj
nTg5O2WrLGtP/eG4X3ic2g5VXaS+UA9FDRtOLWaYeF1exfyn0ZU1JqPLmPfBgL+W05uOB8x09Ga6
z2ON0jGm5Myj96zG3caj9fNFOe+EoGfgHD6bP+ibrzYcrD5jBvEBI1yBVBAVtsHOQEPDOt53VOn6
D36G6HPin5RciU8au4rOu55oSr1bwfuS1BziTBqSciE1gEFJA1vUCZFUbxqpLjkUxmuXpYLtfx+l
yGObMwKShLNPTDkXgM1Hjo/iaAzDDg0uc6Uc5TuUK23J3VTUR9/KbcoD5Elohpsfb1QzTpO9Osmn
NPGOtc5T5iZ1J7dzW7vILuix20mbKzV5X8Obtqho6orRo7o4zRvu7IEFzzZPF1odiW6yFSU9r/F1
ywu/LusTZU36mAU5Ex1qaH7uJNuqz7XGyIQ53WLeFhM3r/rFLdMFY5nyeiW8jysocV45q+3gVlw7
xKmQVMkie6TqFS4fnj/ba7+6YYIemqNVTemdKkfbfbkwTgkCJD7gkZW4EojAjnfbTpFjS/AUoHpD
sLW/Lf+C5Di49NMX27Q5bQ/EewXNRObZWHi1tCv6cFjgfni6fenhZs3H+m2M4KijpRWRiU5rNNwb
ExPKbq8yg+ac+11QbC75sjO2P8QhcLfJ3C5wTPB9Or3Q1rBDeKNpi96GFJG1wuiieHF/KNajZPvc
khumcRyw+3Cbv1GmdTSO5JbHGzzCsPtffHb7432Nc5Q89LFAapLx9idaLBq34PNPihh5duru1i0p
7KiCgXAbFfOoSn0UySQLTozEtjFO3lV7Eat4Ij8QFJ871Ejdi4DAMQgjQCsbf9hE0lqGZCyjYcKb
fdBu2odlcxy2l+ZQPrntwJf4lA/i00QlAt7VB9VRoH/DG91dvBIcWomGJAR03mRvorfeSdba9D8b
LFAVmUhziwgHTID/M1hgiXCvv4IFf/n+v4MFxt8IHycWQifX/P8R+n8HC5ABGDiTNFh7wIR/Nhvi
UMRPqNqWpgob4t9FvxD9pvaPDHS+6d9ACjSBcfw1dUT70+s2/mI1LNKXPpSJLoXtpZleLa4IoLpR
xxPeZjp4tVZkwGnZqRQWBcW6T9rp1KmcI3jXYfaftL0TmD0cn7BMAwUAJAI4woMQEkZkUOMpHiBj
7Se1DEk41+4rE+stE5f6fBvMcmYA1t+dMrVx+tFDTJCJdQFfUCqvaBl0n+B19eaKwjGW78TqfFei
NtEEwRCFZ/e3WzrR9NMN+lWzrK1W1jMd9rzY4VmG14METaAxn/YaUfZKq+O35vUkFmJiymh8uuCV
xIunEZooJx/mR0JpXY247W5f3WIgLZTVgF3mmzKX+/l3b3jNrg//MtcXDFL2C3uuKHRe9e380SKD
RtqfDe6jKyf5BZsmhXkJZq1YgQDHVmNwY0nrcHapbbctN/c7YTaUnt7jOUzroCN7sqexQdPe98C7
afj0dwycLwzcxUf8WSSMfokUtDY0c/3aDGRsoeSv5hp3Are4Oh/5SvMXml8Q9orBJqFqvF1qqAxP
1NJi9O5ZDx7+rRhCZHE8CLAzXNlJbovkNk1L1nXdBc008rG8Ip8L3WnsJO9x5cQ3p9cPDfAxNytm
C0pb26Dh0ZXJk47+jU6kyiKeM9fMsSJx9+lYJ6kdN6gCqYUz+2GcATtEOf1RBgvHO8/WAYnagxD5
9lvpr4snwXB2IkZd8g4yAtG8AVMJ8G8A7P+YyQnm6tQlc72xIPJaSk/B90WeTeqRir8yP4Z3lVaU
EMQemiMLYu8hjW0a2jcasWI79ec5UXyRojB48kH2ys2FSczANJO/pSHSvXrRTJoJNSsr84dkqqL1
HseE2PDUVd8gjHPI/hVxRDpdJ1SzAkPNmxtrX2AR8pYSZH7gj+g14bGen9fq9irUBDnFv+RWtsgB
gnZGxGauRnFxqN/6jTnjGR3SFbhCWcnD0yS3gSTqFS0Wc2XKgYJ7aoNuUUQlPYyPpZNvtXNMMNES
UH2bHK4TEVH7Rni2W0KJPLdFlIXKjAwJ1eOby0BwQw1yyGZcRXb4iiiQjR5e9ZUQTok0b1WiyFB5
2Kx6NBrDk36eFV7O1xC+fpDuMTU8yaT5uH7In5WXTupT+4noZ59FKnsaOhBSbFsayK7hpfRa8QCF
pcAToy0spPyEqitOWq4ur0ChtAdooPQUfaIdS2bffE1jx3/080XVNXBfkQ9ECOX/AkaTUvkvz5e/
fv/fny+A0YZtWAY/1EDI9c++EkVGJmaYJnGT0m+Zxj/AaIWHmG2q1i8ULYNT/+MRg99eA97WFCBk
S9P+nUeMbAmp2F+w6D+9dMDvf8aik6aw7iPhZk/sLiEuvD9lvbW6/vIeYCa5iRQTqDm9x3tZBpmt
4bR6LX7vNXpg1IrZtAxeJpKMUksXVBg6kkwmWEsos3RXD6VunI07F+XtQXd59gy7oZo8K1YXrUln
XQzNypacNnyG7kWU2MM87blJPMAYL83ibjYgPgN+4Yf28qQYhg1rboojs+qK8H6zFoWVTUdXcuhj
NdRQNGjcOAfG5ELeKvf79KoYb2Wa7R4myqK08jPyy3N20KLGRs2IacN/Nw/fIALffKHoyiC2XlVC
lFLxfh+EFkNXiBhM5+2N/F0pq9b5jXYNURJoJ9hzLx0MngnTrT8R0twqT7o1fk91cGrPrO7NlFgm
rtCNl94tn8YmZwnXbHPVNdleMp7TK6u4gvgmHXpiKIv73oDxMioL5Ybhdq8KOTtK3curmN9pSbrm
BY2/yrhu300TpOe6e8h3z7jgqRhVy6Q65gNOHyOD/SKj0cp2ql3MbTLnVeO1uNwUv6CSMDPoUyWT
u9YoNjcyjPYXusGxq+h2qNSkYZrX8r1NjeWgSLQit5f5g6eaPOo/4+R1kJ7vA1Gnz9HFk4kQajSh
LVCLiQIYcxMmksocX4x5cn9rmQXi64dEALf52vc9CQQcCDK+2pGN/xosTgRScXeN49HC6G/rESKQ
Im5X6QUq4TKMvtqkjyTWKMMGZibKKEkxu6j9pm60eW0Zu67Po8erd+IqZ30BZ7iDRF5qZoSLtipY
AEvcEkraYIfGfCGxIWBDeYkiP2Ujmc/wP/tuZ4iUW13ivoQ77X+ephHA/uvd7i/f/6e7naJyXzIg
ywym5n9WztrY69DAMmubdAX9mXqTSRy2GLLNP4btP9/tUOBqpqVKiiT95v/+GwO1rFq8gH+53f33
a+duJybuPylni6d6rxRuD2GNapbuiK25JEYi7CNj/fq5k9h7IXe7H1trLep/CmVczDpicp2qHFNJ
9QO5hYvdcnj+/iS70RKvOOlwFnjU4UbizePjQtt17tqfEGZrxN0+KZL+nAgPll0gDHP3QkqwK07d
qfq479JibB9HZw2J/W1i+nk+fu8mRO+OIc+KiebAGWR3Sn5IdqCqhxeEGER1Xwu0VppHrdianNkA
KdF4+QiEbhAeDIzrsiD9POmhmy6IDalQFu09sqvPKNBEVYLuV3gC+x8hQhGdysNXMYJ9FIWtdNjr
wivySp0U8IKMSds1kDQs0hW1RDCCRpDspB/lh9QPv+FIRCnu9Id330rI7OoKcgTJCtmQzUpLXRw1
ZIjkyBfm9bkfhUobvmjBc26v9bV9q4/UVaig+XwpzRVzwZfI4/OGm4iE7C4IAm+8QL3xWHXUxH0Q
gXkeodjk662JCLjkR19wB89rlunvAvJoSYskrGRlOVRcSIhXTqgnkTAATs0yzqISPH6s98pTlzJG
KXN7+zHmozCZJbMSWOlg7BGomDNOEPAVRGLBnYdU3wICcpyd1C0lTqMQkCYUihgGe3qhpEW/eTT+
TZtzDF2W+AVUbGNNcxD0eflZn+TPCwebgJJidl1stbDdb8XWUTllIE1fP9Ya8Bln5vUjnt8O+rL7
NLeXg75NCd1H1VxFI0BQ0y8EekuTIyUQyOvkcYziUh5Lgb7FbJKTxMHW4ZpiCxhXZFstKWji/g90
IMjTMXmRLu7mEBXIndg8qCeqTkhNFyMxv1Wh+SXROMT4T4haQlwAUV6GPwCPh/nxVRzrfMPDKZP9
Sgn7tf6hJIF6eE3YBLbK/H6SAkL6lgAe8MukEEYca1Rg2MlP99mv5xQ3poK8iCjVxsnl4F664F8y
gmS/xL4mgkp8ID4qnx4HUq9HcUSiSFxSMEpLFla+V/uBByuH1mlgfEPWWU4wzVpoAbF5zugTuluT
pzHFcS5jPgNw2yJxBFwkAyOBU5hIMr2xIR4TRErAs5qH0SKb8ZsS1BQLoHqiSwt9E8TaO4KOnOT6
X5EMlwWILLZVBN+4vB5O8YWPFRYMekf8EtYuIa5NnOX7qXeERjGeQ+wCr/4y4JjWUX2ZY+S4gPyo
3+nHhIB8XPwMpRMBjb1HoIh64iakgFl91DURMkgNEd97NrQYZpcLJe3UxLrkZOeL64GTbm61SCbp
ojXHWBBxsLrNOvsCgUV7nr5x9YmgkwUK9/ZzXswI0gKeem6qNXs/4QLY6JjTgFpJ1Xsa437NPRCm
nWRh8hL6+WtRL5u9vGO9HaCu0C7DLHVTfWahNlw89hoZoftyeQOUvUzLZTdRT6pvT2WZm1KcAfaS
vCVMg3vAAIhhVP/trgkmjHdnmkUJBmy3xB8uWmsiHXgdMkEWYM+g0+/F6jLyngS0AGrXoUl7BK/A
hYeHoiLKI/28IlDSZ0VDXIHPLIn/h/QHtF6MPAFtv5zE4/VCMFI5eyFxu0Ut5tfbtNiR4km10j6/
OK897kShc+c2F3DAgWKNnycvgoz3MSPJPSarFQ4OPHlZbJs5uuflDTq8/+rWClUdPUR8esyO2oTa
oBHcimNWi0T29EX+crRR0HLsYULuIZIFxAm0rSDFZc3jjTV1ILGEZj9tjaI+dr9vaM4Nd0WyXuu8
4LouEzhQYNPx5+f3dzfeiDDx5fIJLTtHs/czcCtHoz8++1dhKnyv1rc1RgJSYGj2gt+d3rkNALlX
btmIRtAuBkMcIyBJRu61d7qdisfL6RHHYZHkI8Zy2nKH8xJEpXrIgb607oiws526Rvx/JGuQ/KUj
bjTPXHcH+LNpERJXgGP8StR4xOOP/g8d3VriAA9cSVFUXc0mX8SpGVhz78Hj8/02hOgVZRqYfu65
88RF8maQfBBebArEstbBz0XYm2xNKhqnm1mDOJJ8O18yGEDHBs0r43qVe7gh7KtPUXehOCXKXmgN
Y9zaQTcpt2i4h3xy5afCbF6c5x4JvcT0hyfDGuMfsW+OddBFGAX+dv9FVBKiBugypLB0miUox0is
XJZbc2pPX5t+cZkiCeBpbp/M0+uQfDH2ZhjYH//F3Zn1Nm6mWfivDPqeDe7LAH0jips2a7esG8Gb
uEniKm6/fh5WepBKdTCD3AZJqtNO2SXLEvm95z3nOSudGy+FF4ty/1xd0ln2GN+WMX5ZYZJiuTcV
wZPFZcOyGwII3VvoXSVVes87RrzRUw2zY2QuQ8c0iKElwFAJqWtyOxPGn3n9RAXO40MWRh+3EWxK
R/ntNhvyo1Ykb/VwYxlp59eIluWryvuLeWCtU9d07SnqZJV0gys59riyFI0tbxTLHJ3Leuepb+ES
tI6MAfBiQ8vRSENu28NgouHPrQPqnUZKFsllMborxi4wTv+EVG7xy3fK/TVe6ewjLyJgFb/gVGC3
sHQuI3Enk1zzK22cXlnlOQQth1xthmlGK74r3tINaMwAVzFRQLwClh9pm3qLDbMcZggP92iV4ybP
dgeESMeQfLp5RIvSWzpwPFtlVbxXuIcBdhRH7y+g6lEyo76Llzei2DDlOND3oGHUPZKJCYLM/DQJ
FzTqhiIlNnEDvnjtDZOd6nLNl6dPy78UL8axKVcsPrRsl5UO/xX1o3p5lO/CwYRDssx23TdGw3FU
YJRddqlHHDX3dYLe5wGgICscWIM+/sV2hFxOWIuzlRn9incSOvab4KVrBYVqAvYTl77gRKiAt5nA
YfA6HKl0yr4UnfkHJYhvWHHEahpCyWURbpt++mkzMw8HFCZXnYdPGint8lAeQBriZGRYIvAKRpOb
2nRoTZao8+YJhGdeqthG7ZQX+m2Te/JlKs4T6tdSXAON4JT6pHxP16OvlSIUFzxUwMERh0Bj9y/t
Wt33X+qe6iOqmSC4b7SlAD1aWxYnZXk/SedYdE1XM6cPy430Ew5xnO/t08u4pV5mCmxjhMyVmL2p
Y7iBxjA48RzUJGLFzr2n6m4VFi8icy4IzWGqYlW3PGM2cCPnEFC58NUZl5Vkr1FT4PALmYjLVXI5
4YmsjztPAhreuHdgsaAsvFBFF8PEUL9mmtPPk3zRXDX4l+/34FZ/POA1E2PePX3OnsU5ZvPl35a5
pxIGxWnCZZ7Ayya9VIElz2/b6w0xTqdhb2CJPH2n8Y6w7wKS7AHEET9k2Wes5W/i2dPn7kk786Re
0hpHrRqFtimxiT5ov9LPcnaHzf5ZuIXbL+7VNH4r9qFqj803rIQcLvuklHvqp+YEdGzZtVA0i8Yj
h0wlNb1o7KflO/HaEGXwMUvQSCnl9ZJZvoyc3WOZL2+z2pMcILKu7Fbkl3l1+OkLdoLdjTfbBGmV
qEfmZi71SU8qMwp2gFBI2d7uCCTMGufyom0q7jLV6R17i8ud2h7LePijSGB/iD4vMi97AcdzxyTj
dGfdnNxd1AaS6aMd5u87Io9TMWFO2mUwgiKyoYr9X+7UH7/h54XTn3z+7yMy+yEFeU/iF2lcK/3v
vsn4JwIkmp4lMvD+mi2VkfwM0OXjJ/wkBUrYZw2sqczPmmr8NSlwlPp+lgJ/fdC/INLjLM0yoVBk
3+B3Ml2l708J5mkDbU+Fu/xIKLsAXTvQINb05dut3kXVyWq4MMfWyhhD4jHcYfnuPlk+hXIJJBu0
CIUmj5Q5754fLp10NcP80GTh8jIKX9nFCpKUt27Ktrgk7SNE7IgFyE/F0zhC1oZBGUITzlnGTS43
eAGXJ+zDrHmtYU+R+bvF8koMt7JZTQoLLQ76t5jsUXvsJy7uCNxZIR6Np5+Vl4VVzB4hB7DbyhDw
Fjzfs5KyFCvnobKUgKmr4Ga4kIWqAOrG3NOKmqufwY8db1A5M/ALdQtBLCeZypo3fHqWwBzEvCTV
M6mXVhYU9eJGGEhDgxf0uXXD6VLsH3egjJpBwXb3OqRb1ex3URevn8lVbs8XCf7jgNZ1qLRVRJ4r
4mj1iOKpWGZk5Rrr66k9lpoFe0s6xk9ORxj8+eNDi2EUS8mj2zahYFvKuSNYZ1YvXRQBqEjdqsiB
/XaKp4kccMXMotHi+anVmBkuSq1Ns2ckr/UHdoFaTXK/FRjFisdjmTzvjCk956ZBgSMolHydOolC
Ck6E2HlGQrhMBcFWYoxonG+TCtqdbk26iBad3HrOMrFdXrgjPQ1rHWt3MqzwM4aa10MFX1KBI3mD
VaiD8BVSPG9SwUUaR0JynyV8w13zmEnDfaqm4sYae0F0EJdIlVMtzzZCM3y2NTe4FnVV1yIw/XhE
VZK7RtXGNvxehA2pW4Rj8iFNwhZkORx5pTgmYn00B3iNf98LGpZzRVdQ5DSLDbo4XkX+zwua/p/k
rF8///cLmkilF674H974P17QwPRqI/vKHCPzYyL+9wWHhNanWpbMQ4Ih/BM4y/onFzlFsVAnRe2v
huVV5U+y8j8/cu2XBUeemErRxDWiT0Dq6bJUvSSIWPxeCCZdxnXzhIElYjK8PmqvIix4FHufonD2
xfdy8Tzf3hrOxBP1TLwjPQ5z2hMqhud3NHW2fu8sTYgyFgwfFTdqyFIcIrfmbZT0bmtGHAH1nGAw
awnVv+1abRXntDauTJV8sp2S0u3IiEoMGwKV4pfUdMuCkykYp7RJjoW4tx77Lj8p5axVlrG40Qv3
QoWppQf7YkbfpnS2GB65cPBmmo8FIOvebfByVtNGVd1sVQ5uNiA7JBiv52z3cz+8rVXcj4Cqmhfa
hXxlXu5Galf9IsJs/2LMqrbkMRX43v4oR+Y5GgeTedCeG/CLgKlIaWZnCE4jq+iJFzwbh66C+gvv
fk5nz2Vxbg9MPI7wqvmGTzD1Rb6vKBWKMTqb391OiuVNcciTYvMki3tDrjCrdCXHHkAwpKiDssRo
2eIou3JepvV0gVPwlXS3to2u+k4E8tW/0oJwfZ7CBZ7SFOLP3nyLIfFyHV/lr/pi2Azp7EIMTp5o
7RQoao0Md7yfktdv3JYdmJDMZT7iKKcDKhydluKFhqGYAD0H++S9oqOaIfgc0U25g2xiMVPaTF+X
cl4L/pMfkuFUnMwAhx7s2rbzVdFM+tPIlbwqVw76YbeWz0/Cfzm+TZcY4TLriFm7CiHXt/irIp3B
VTk6dChneJEUcD1uUW46vHA495j58ECWun1P7bp1SH2w0WnrvbS8kDJ7nC/46XlBAeri5EaLIilJ
wauQKreS5IcrIz7A3Ulp52G7zYwQlyTjWfQfrMy98phDPHm084gR/WOH3BN9JiCK0FkQjcYwkcOk
ab3n2LMxinJAjjnxd7aCaBpuLsGIeyNWjhbxmKpOhRQEchjZpD0AMfu4H6xVvAzUdfLBvTvDBuHp
AE/pFj0g63KEl98I0s7pnl5KdESpL/eAgP4MF/BoWh699h0gKUjPymtcctxlsGsrzq+eQUxWlZL9
pe/G1jGOrAzB7LUyslcKrII3dDqwVDRBX+Xl6MBCMYIGhNdrFhEfJO89zwpKi6Y53rNqnT/rqdlw
V0MKoX8GkySEy4lZB3ceZrMVClh0XQrBLZ0q5NSwmjGu33ATEnBhiM8g885gOwJPEnjD14z6f+tb
C2mm8QiKWYrI1f9nzpK49/x8Vv4tDfWHz//p1qLCUjEMDuG/WbB+Pyuzu5EJbKnif26TREnCzCWp
1g/n1k+7c5iMsFn4TyS5fqzj/8qB2RgXZX84MP/xkUOL+eMyqe6lutGNi+izMWogh9P28yKYXob8
vKiMu02LNn9rhm+9tM7gchDBXXJZokpKp+LYXo3PMdCe7IsjZitU4whlbFIcH8H4f25B67SEbR6E
hC5sCuLV5e4QAR4F4gJFYVSZimNcufKMT+gdTqHl4v7+EGYqpRp8/Jm+Sr0rcbxq09d0VY//fWDn
M4d24vQbwO6esHsEY+Z3jICMEa0WmF4ytbpXNl84rrTPgv1FcbxZh2FcVbdTFrFTKiMjZaGHSx7D
Q//ku4msg6UzMspTxMGQQ2qJLsetr6BhmQJyHfnnNuNBxKtIlqa1RjzjNtNp6XkEJcqAYvhtvaih
f6X1R6uQ0szX0R5h/GLtzHDo0bb2WUKlN9b8j6T90hMHjUB/q7Hdq9PHBURkK/gNbEKUlxApd6rC
tKC9KicATkjBfLsfMLqx6H8m6xy6VggbmI5PiUtZPkypdYYxWDoUNdJUVR4BPGDAfWdNwXLFPEvx
or4tyqv6onOpPZd3D5893vbN6HTbj4jCqp1pmRMRrqWEdhV93Ct0ugC1NEm52ZAjtlOCaeP5HDE1
R4LEonXPXi9YQAs2AZowT3Zp5D+I6nmGH8/pl1qdnyvE0nkBkSrbxuSVUr9cyw59oD+yYmNWkAgI
yaARHRnPxtAMv/INgcOT1qwCL6BJ8nlFYGXEq/WnTlx21+bYkCW+TbhTBrHGKsTXsjmazKP6pP13
lfEDJO5BDTL21VlIVoCD9MWvieR/MD/ZPTwyJeiRF4WJtoKN23yj39OdARVf35NwKISvcq6txBdQ
AfouDFLdnygrwf7mVlssCVIdJGt6WSjL52mYQQy4YezzU8ItbOtx5D4OkXMFaE87BxtI0vb95MDi
dUpRCrZ1KAiTV6gX0tbc64RkPrm1ThZvq/dDRNCebg5hmrqoihfy3wr3UQzMNJ3acHaFaRLuLg5a
Wrwo8AtX64RMtUHIilHqsbwDwlvLHesdvpNTuwsxOweYl5HyO/ZEzSmvjvKwi8V60mJkDu6vKml+
dObQrvKTBCQFyZezI6CUEtynrd2mMiSAqbUElEdZehyA4zhKHrcPCtVGjc06hGyvInsYk25nkgyK
g6cE3F9Pi1F+91GVt8r6djb9CjSeOdc3Vba6FLjPRivb/VTj06++NHVGcjn59psjLsaOvmfN7Sil
lHgbsG5S97KwlOXpwKUAVgVV5HjuwPU9Pb5QdwU9KIBpfuHFmrJnOxG8CJ6nbia/6KlrxEGfL7u7
12jzzh4SwMwuVhmXD5o4qBc9bGaW21Hp5yf9rD1fIDWjQHJbZ5FoG0RhRqlx6AmmgAnklsoS0i7R
tSxtVUyfbtXZGIuyc03rKDQzy1kQ7mjI5qNOz4wt+2y4sDg5Y84T3StElLFSCsAA8S258qPnQrpG
W+l6w6/OsSymkfsE8kI/MRGKO57bkqU+i8wTkCDFyUYwiXPxFbIWs6Z+p9AO975eOtSukjq6+PzW
gYelL/SFuicZ/nzjYbCBpEwUtayc1fy5fgZjpDzcF2XpGnBzS4TrAP5jyfLusiQ2JJ9I4jyERSEt
WABBg2GvyJvU44w4wpS4Pknn2w1XXnQVwniqtG93nQp5zhe/BVzS4B6w6/Pqo0R/NavxSVt48Bpp
XtTIpE4yMjkQdlV+sEgAJAOWLa5H5AjI0QbbV/PMB9lg0t/TF58MDM/3EZUid9Ol6ADytZlE1CNx
4tm4TDLYGXMJ9HSn8E/EC+jDW1I+9sELnDrszDHZenJOknhF0iDrmL7uD8ubc3nFIaXPQ+1QPDam
xA7+dJknc3FRru7rbK+fgIgF0RYSSrWrah4jaIZgA0mQxNjBNDakK6ygao/MXhKtPCxHATxotvEG
EBOmIehVDEQuR1d+A5GwgJ4RlXzPepymlNf6HTetBAiE1oP7Ll6LbkFFWTT6iohw3EjWRDqkfZuv
pSWr8YPd7AfD8m99OFNUkvCKLmoKxuv/T8g0EP1+OZz9+vm/H85wE+I00zVT/rcw+fvpDL+OrlDY
LZsGKOs/en10HJGiIhroq5zDfpYzOePBA4Cq9+Po9teI2Zo+enl+1jNHzeP37x2U3x+PZ2IrKIWa
0dmJgdZSslMkar6EbJccnpSyIpLdsn0tLUTDTjWiRanwdfmuZniHMebI+kR8r/fFqlvke5qZyfeO
57OQRm8GuV3jNqdRFNgQ85mam3hVHTXYduy84eTBzMM1qF9hq52480dv+m3itmx/uP1zFrDssMZ7
N6n3Bhd0Yu/HMhBOyTpZP0fcHp0/tb5NpHVbfPUECk8VXmApyNj2TCs4ZGtKwbzbKb2ihBIuvwKz
+1RO2nMZ6rOsO5esUO93T9zIhm2e4+sd36LhFrkTFg7GjjHmTLiKvyrGNoADDHa3abZh5w3o7U4E
fPT5NMF9y95UJCXOTm3ywbuKePrdaZeKn85AwkHzvjtPDzcS/4wR8jHkPywAg2kynCC7Uj1jnwHI
s/ESVRfkBGD79KnBt+EfLCRBBkET7KhXulLQeziwvCeX53D6OJmItuPkOaVODjpChWFpCsMA2wuM
VXgGOSDzGp+LglGmxXASBSZQ834m7NB3RHRaQp8uZhAsIc8eI4r20vJjsYy9AWq16bxUO5vOJXJz
3OtgTbPbpuEo130OeBhZ7F2NXXzk5Nd8cv1A67BGg01E8e/N5qOYbJpPIDWfLJRvCv+rYsSBt5C6
Cf3vy/GjwAo5yWkTvIn8S4FNqrcTbKtPG8sjdo4f3hNzaS6jIMc/U7t4TtRz/VmetB1GnudkmpNm
6119o9CedsXMksjUuE0YMuie12GZA2+400ZH3bWL5aKJ4ZnxDBE/u0MstW8SC0E+4CjDSqWZBcRV
7QzGhuV4380qYo24qKit0HGAfXTgIJa4TA5g1p0BMsMYXn6QTo/wmI3QaWnhVtt6bfgKmfKcJpGY
24/E/n56X2YeODVlmrx103SFRwcaRDmNFsPTl5fKTjA8gM9xGxA8kdmKF4fKgzEAFcKaUNe0z+nF
4OiJ2zab6/TqEOGmHMYTS7cwptEe/0r3OXaRrOS3SPEr7vxv97WI0UV3wao3k1dOYNfB4dxIT2pL
6dGkO5L+zRx6V0QABQCrnntpPHQaKwQWFDpzX6BILLBncFfhbf4hk5xmQzYFSZjR4kmz4hOfX1rY
Pdk7Gqun+lXly5KA9LOVFvAGljExYKTxaCjCW6OLvmWhvMwFnAQhubGg7OfYZZKvPK98xRxdIlQ4
9jPgc4/9kxg2vKZmMiw6bsMXwRmpwoRfA96Y98eOjiQKs3y14Bc+nJk4/3ri5+ApMyT1uxIAC+bo
Ji8w8w9YGCIsFhiGHPBOoserdCAXboajmetiS1+Feh7eTJF9QrqUiBCXbL+/ED6LDxBZScpzFnCv
VFf3uXrmHcICIK63pAt7aHe40cY3mJIRs+TPWTO0sDnhKYMCzcWwDGr+wsyMH6qlCVfgeYFUOZXn
bCPTTS1srXYDGyrzhWmVuKwv0jzQEdO8xz4SXjAfIdFbp+iLO/t7zlX2MuOkcqwhNMKq+Og+6F6J
XqLC6ZjgioMl42e5UZ/iMZkBKHSiadiNfM6Q4xRPTD+jpIjerRRjRQebq7X5fH7lZ5+OHbH4LzDF
8Ln8ZrwfnFHwFVU2iXInZY/KVymib4GATUV9hyO9VqxbYPWQpbGlj/QsmwsiSp24leK3wc8FG9o6
LQMB/5bnU10E1rSu2qWmBtr9RAd7YS6yb8naD/OQQm/CWMPrELsDMGWcVcC6xwj/eXjl91Baor0U
VPFEs6oNAhrDyvvSyGcPrtWtw9evKLhCAHzB41IWThsGBhSJLBC6o976SeKyMzHqeUnXyLdiuRbg
NnRd/FBI0joX7RGehLj2IfGiN2eW9vLkoohY20d+hJKVrtBub7swYTjmW56h8PFd8yEmc7qXSIyk
TgGPk4JtnjSecst6uzTO1hR8geAVddxlRgX7lDWfSukapPqxdEer5jzxbQB/g0JM0zUkChhsi32+
8k7uueSpgJwuUVg/59c0/FZyJ/5Witf4W23xe+HOMBlJNj3vHEpnQAXuspOQAgrXzpy2n6eYITlf
MjrE8YLzuxwviI2ZRF54/+KzetfgzVLkMuDaY3ydpPlEwXeDUYLeXMnGjaAL8zs/PspOn6v7buw+
chhGpl4MgW5VH5mB4/XNG+zXV9xGNnH+ZVOSO8+PJapGxS5rJExPNF1jFgNWSKqXVdUR9bcU8OBO
25FtN+VSxDSTv4udh/P11tCnOW0oZhjRGGATLMC1bDAdARDVfULUoPngBdq9RjuXl79Ns8bYGdR9
dK8QTPjnsmboWN49a2Wu6znc0CBeyqAg+zcAEguYWRSjfwMJ/KrZ+qNQPN9KYmXxq4FQyf0JJwwu
ZmTtfsJTibILUI9dowMCoYJxc3FCTAkDlTUT4/uCtRDDGPezyeM93bPuTYy5+Xl5uex4RtvFMzBd
grrJvCGNDw6R56AFcCotw7WM0tDgsQvBvILT3fGHEpyAb9oCHgZ/h0AOPhDFV1g2M4WJUYHVijZz
UbgaDytEJpVb7n0sM38zVqUa3KRlFjyOCBIPSnO5mD65AWA2A8m+aXcMI0DF0FFQrlG4Y64FIGat
qWIA+ekpw5hhdjtG2/SN69JL9QLwfC9/xswplABn+/y9oq98rAeGD78wZtQtHeXP6JhzC+F1hvIk
XYdrfWQdUV+hdRxXD5w1sEMoEaaxSkMM+BLm8ZGMeeXL3KFnnMk4vqBFCxROR0cuu1xVDByXGL2+
H8k3knt9fvI6RGPn2eXH6KtcRLkpLpDvnWxRX4mQLZEpTrSKvIXeiOFobMV7urXTMP0W03EyTj3B
bl5HIJA+HT+GT3haOz0iFiRSpwd7Mpa+ZycVSu7TlbyUPTVfpEFwKD5ZFXHewdgIVVXbjjoOrRfp
cjvSbkZ7UMwBBijV0jojB9hwaZVpabxpd2zXOWV3uEoC7GWJ4j9bu2KG/GKN3qsOVWmrJg2yhtU7
LLV9NSbN7jD1cJl1ftu6FywtvGdbngy/wEu0eDwgCziGdsqhUsrC0+2ExQj7OL0+3pGilHohQ6C5
4rAK3wSwmLfA5NXGZoMGsJlueSIRV5ZTtWt95/T+fuaK1/JMUrrr3kQfeenymeALGHWdHyVXJ/Ez
Bf2Icx16XfNNmxJjKVFN1v/1N9m5GxDX0QrZrhJiJEOXzTLptq7MevKYhZ8lO6VJOXsX92A1233x
hfy6NgaHGRiX4x4PUbbuF9YsX+Ff9R4rY1YgbDUcSXikrvy037qrQZGCA96Bq4ewidVvXk68CS0u
VjTHDFxNXOPKQ1Yjp33OYnURN+C1t8asM+ZdSsKeSjfxrF0jMMAPJ6FtGrAunQ6T8Mvkrc3aaa3N
QqoXOmfkGUbbLMBwQWJYmTzn8CeUSQNVp7KTA3M4/0/AmCxxRVZX0Xf32Ib57KktO9gWjwCywR2F
5wPo/Qo2AmM55rnkYKwZzDUqvxoC7G71KrW2uVUNrBIjU2Mk5INSmN68JpmbYIKdIohhBiCrgjyt
C+KyPL51ZnngZMhWjHCbninqRDbMi9cM9Jy0uXg0Nk8CJz2+T1ZnVyflNUVuYH3bPlbxF4FINknb
PPFCHucrHlMofD3MPkTbW4DtQ/ekU0OHIExJzipEJvH3/kBVCDQzSNPWjjlJp3g0JtJXRwCazCeH
tcRRL3xl1BT6wXblMjnrpadooAUKV3GEWedAUpdnQraqSDCvzBN5214EWmk6Ft76wz1iGVjsyF2K
+zZITxSlcG3K3NG+NcJQauAbyUrCd+wa6phyFcUVP8CHdzEDY0ZZhS/MDBrDKWjxlUOLYU5xVOyI
2MfuEGkppr8TCmFHKz+Cot49YNyKrgmZWiC1gI6Z+AmJ2HW1yBYcaon2vhKDmgPXdnGCcR87yqc0
kAEaAUEe5aNuqU6lTRxPxg0nb7QqPd/qxa33sPj0r7ezWqLnDbqIwLKVVFeynDtI3JnyzZKNMEFc
7EQ4hxCRBJYc+4KDe/56M1ZD126eqItxuBvYtf69lRd2V4puSLolARv88a1+dv8dfmfT9/r93zLL
6v3+/a9/EJnS/nMtRt/YHz7/d+UFScWibYBusd9qkH8XXiQUGbqTDQ2bxy+RUlwY5EnlP7GRiRaf
JUo0nI1mt7+UKFX+pKdM0bCDqCRXZQw9v7jI8otQW0al47dAHx6Q7rmusT/OmFxu0fymLR7v0lW6
ciWoj5bHeewkn/AEHx9HkxM/N1ZATHeKfIO39sTZgb9NWP2kMpCtF5W8GGYCR4vSPP70fK9/k4X+
6/FEhYwfdfWvf7A+/LNH/tMzbhJ7+zkblt2kpFU7WfKfy34ZYhLIPfO7xiJufRTn6ly/tKvHm/iu
4iUaHe0ano2TicyKBf6xf5CbmBpfmW/5yBI2jMBPcRMFhM7HUykXv2n3dKTyJdZmwgfwPZdVIfkA
bVJJMzMOUA3wa0TmgTTnzVMYc8YDBcZ/lNh8ai6zK1VlhBpDlkEENMg74tpwa6ZqTiqwGHkb87aU
cXqt9AgvPtMVQhIzbPQl3nweNukEnX4CyqLH7redCRtwF27rZkZ0QHh5nIDcVhxNQzsiBACPRFtz
kNFeIPJ+VBxWPh6HBGo4xZ+ffEOIOnftnH5YiC9krp4IvXgSDCiTpEun4Tyn8xN/CAOBPOeUJGvI
QFPqvhaP9WXDoIqKEpq28jkW0JF7v6KdZPSd5JNYcrgmCzjlbbKhnOfiV57J8a4wxYdSEwHQAqYV
wze/n1yQZibDx+uwR2VDBemoaFqYh/CDpEx3AsXHoZ2+inZ716aMSM2uAbXMdX9N+CNSbEJeAyL4
2x21gaMUK4wJpdAHfPrP0DY+AGBdTKc9R298hwNiUFTiGyLl5lBuz5qT1CoII14Su+aVQzhnQW0G
uGtsNGC5Afj8HfFCM2gSWsNTUvfKuWDR+j3uZz7iebVqD8xYHPlxzNcsN5BbKNNAtiJCMPrX5vlO
4yb9Ku1vIDubNdGZI80YVGD6cPD36dZMZwSm4qOxA61G40cK+Qtj5ggh3ITv42sQ0ttetggQFlta
dcMpJqfsWFAmcOpYALw08qQd25CNU7ZNqdMbHBo7siNUXgKEqAEKG+3a0fFAct4qnd5yqCq4jRVi
TgQh7ztqVoSI7zhaykPFV+o3/W3dd3uqbQCDz5lO67FizrrYieXWWjA0EH8c4iXGlumaH8hzQ2KJ
B8AWeE2qiZBO61eM3D5PPVNz3E+ptpt+RCdMoeVO8WsShTfZ1i2bDFNBy2C6kCkrJQyWYcOf5EQF
FOZ6R8L188BbOLn0ntl7iXm+YalfSHSeCC/psXI0nocl3q4jqxUQhSOUtF9Sw0FyrWEzAskKY1he
OZeEZaktP98hrt+GkUDyEYHtDQNBe2maVcTRyjyaBprS9z31qG+O6jlp85sxU5pviVlKvmzH1leH
Gb58yy4rcSCvvQt5TMIUacOQD0+2qDD3WLhN2iEoZC9UZnVjZ4/Z7bZVKbbKQCCzvpwal9FioN49
KBBsPJTXcaJ6Z4dOpmWQpnCVxrkUcDs9Hfq655x7ptmDYxH1VtRZb8HKKrR7DDPjQ2ydvoMGiKnV
DN1hQCUJjFOzyLYAY+g4GdhO0d7sdSAkeU4BE0ZTrjlSKO0spPH+kvspOABhQCBgfY966pairWvA
81tlUWGfMj9KriERrVHBoLvVWtNHs/pTQG+1b6g4sbpNYLnrfvVQ0CtpabMOb+GTS73hRzxH0Xus
AHnX7/46iTd17YaX4AYw1HTMR5BxRWmbow7ACgorDKjYVejQgu0uwsdAlsORC0aydxglZcV5hMui
8lMrMFHnFGrFcga1zxGEYj+/qn24JlLDFHvbcl7kBC3tupvTRJxb3QFoSTFhoMkW6T6Dok3DtQt0
z3wpQo9RtEYfNW3CIMaSaZoTsI3QT8ExPDve6oT5guqbpfka44EcH70+9gaE8nKrJL4kz5Lhpbw7
d3IQ5G5QL8riw4CXRXcyMHossGzMZqwoZuqcU6v3cMZTKFGboF+obj9tF+iOi2pBx0tjUvPyHjNl
Jiue894MssipxLV4c5kvGINKNN19e3mv1QCpC+WGkmMkmkacbC8tKUL4mZkL/6fhBUwCEt1h3uC1
QL6AFUPReduSaYgSlO/BzraX63PTzdvm9UE9+o3Zj3N920yUI4XOxeSdm5iO6vEw5jX9wZj1uiRA
MuFfmHt4npFpL/Kk+Lqz92StC+kb/loOWZW7DBNZ3nvMyvl3/eP0HHW+hPtcGJ+N+ltmZVGw2vUS
jvQbpvr1cEQLsGYhlXcXOkB9ZWYwgHPdUjaiFSiEeIjb/GiLuZOdrcM3BdZydKOYnoGBV8P8Mcz4
KTNQhp+xAdnluS/2fD8jGFJ9T88p0FJSaNemwAnwRlMJjgqN+kn+8tUpqNoBwOBYnGjYFrTY0FGe
K6QcqYFbul1/QpTwYgDw+YvC60QkQbLueZHnIazUiTVrNQcgvc366bLFCmLztraAgA4TdEWfhChy
hYpYQn4j5UYvn0aUA+tqKqgB+xize+nVKSmSnvY4Ykq8N7Jhy3METj09AghS3nsfjhwv0iMGhfZT
flE26gsKGucpDR3iiqxhcf7gGAMyj1kaaZnl1frHxAZokm2CIHkjMD/Vt/wXebwfLMx6JhBPP+Lm
rh+ewWKs3cAFgqbX8n07rHRFYkMJuNJw3QH+G7ahfGhNFxyjhX1oWjB+fkPLuGzbecLdO3FQo5EX
8JFnCyt4JGtmyxjkepDsQ/D7g0Do6/RVEQWEjTdNPIU/0jq28jsaVc3kqtu3b6rnKOtLu6Ocz9Id
dQ/pXKQT2qdLmlJqkU3FYyJabnoZkInKUSpqcLfQWbOkx6B0sXSKtsFSgOaV77S3xcJVkyUfH+Zp
wvbfo8C8mrWPGb9bPEcCVTDXRl7F92Augf4bvsZyA9LiCo82KOZEI2nm41QEAjH7wDQEVfCDJ0YJ
fc5Qrd++CusWZZy0TzFy6qNNmc77Zj0gSIJc5WeaThvdxumuU2sPwvEQ43oFARelXqxiKrXebt/h
1GRVPtWzKU9mhmeTf0PO1yiSPYwr8I/kmx8L/029CqcmeKwrLACRbdzpBadvYGoBjIZpV42xV5K4
vkXrlTgt35RFPH+u5OPjK3rj1pLv79sM4se7hkuA3WZ/HXUu+GNc8LBZjJCxSXuN3+MV9Ssb5K8o
UDcjGDsJuhMmLlhHqY8r7BFwSsUXFlZuiiSm0a3VL3qOR5pFbJ1dTZ/aN8V9cDg0bseM+xKSgpH/
vR37lMUZv81RJvCLn+aZP5kfLfE/58dfP/9/50fAdlRJ01b9I2X0i2OfSjyLnb1uKYr2y+JeNSSJ
rT3zJbgidvpV9qyjf/1DGal3wI3AfpBB4mvqf8VWKRmjB+DXxf3PD33MIvw8iKWPNK7KWEDDo9qq
RpsoqLoaqk2nfrXgiTtqsOJmbRXBo3jpIbIWoiPEuS9K+PftWkw5uv6otpDRgnqcgivji3fnOH/J
q4dml7xYuTTvUEGkk3jV2fyRZOQ4QY0kfDsavF6AAY13oENyiL5NR1nXBErpccNYEuVLNb0sc5Uj
DXkopGIM/qdbcBJhYrDX97gu5K854eT1ABITdiijr83JrNlrbvSm0NIxkI/XZ0M84QDaTe/3HXxl
MGPOuIIdO7cAgHdUZjZfSH8+Gxh2Uo3/TLy+CRrzMWGD2ydTme11kS3oxO28EdTjsEu5L28XGjdH
YFufAx2D4FY23xE8N7E/Eblvzxqct0d+ymagWR90pZW0n0GDY36q3pWnLSkYohgMi6MJgpN7FEu0
zgrkgjyk4lXleMmoSycfZe1XIbUFNPezcWEVNOnf5LUBoo6pTQMt9pjGKSXGqwSVW3vJeu4Uzg3C
Hcb7Ae8RtJIMw/tJ26akFeiJQ6FcgWb3z6F/346OajKLVlVihyiei0cm+7VJ1mDZc1a63KtDder4
sWW3lit2dUjQvfu9Gl2+uWfFZ3MDfZ873uO7SgILN75wF/k55LJXQDkoXJgaXOzjO34zsdmo8WEI
aWgaO6Vao1re+XibFASgmB9vkfFuxU5TLwW9Q/UMYvV/uDuv5sa19Ir+ItgAiFjl8gMycyYlvbAk
SkIgCIAgEvnrvY4m3L49U7bndarD7W6FS1HEwRf2XntVfFQMzNiScZumbRs8zBFXM5Dt1cAOijvf
yFG01ZXqpjc82nMW/6xXLWSCNOCmFy/U8LniVjFMspBbA0zWUkGdNSbQZtxOIVh4gtgxBFj3vWpH
wTUZBb2vTpiy/mjun2OboB4UiEgy2rVQhI5YyAJJWgg1sbEeAm55Ljv2BU5p7A3gcHvfPCMQeHoi
4ufhEuGw7QgeYDMJH6bk8C4PQ3D/1kJaNNJfTEdIxN5gbfh8tEssc/T8rAOibuF8VC+MMxS0F8OP
JgYj8CcB285yl3mZt7MdaFAT8QB4yOyEkRG43ZKIBxGIXLq75W0RRwjW0JU8DqfJfaH6DFxpwS5s
H0G372tyDwQeoXFWA+FrimO4O1pK2OgOLEN+/3iDk3P9SSwQRH2ROND68QbqIz9kX2D9BhbnQtYs
JG7GWg0BwXgkB/IDsYYjhIu9q4XCIYDwUdgGaJLuk6vzeXLXrfPJNsRhru1O+f7wnbCjOkD8zGfB
Eh/SyYHMYEtPA8XcB8Q+BYjHSMVJ1/cv5YOMc9D84uu5zdn7RgMOyjW9XuyD3vC+RDAdAXvRhmBX
keXgAq1Fxpos6IwTN6Owm7EFFHhyFJRi9XNjlWMQiUAkiLviuj7zK6AN4Qk6C549OtjX196D0uyr
3mPmvx7Tmca8TERCcVo5JftNmmSw83AQCKwXsUe5w2sBSOPDOV/dMOYAC1dfm69coCe+NOc4WY1T
DhWK+s2FwlaEILCge55c4xWzt8DafyGOdr/E/1/3s6O8UhZgKT3mcirJDepY+rraTkpLdOZ84fvW
RDZfMJ/Lf7zKtKaM4DO2TT/geZS84MR5X8rpwUXfSz3MD75e33rVJJHd7u7I7kPtTOTBtLv6EqHd
38k7stn8HaWhjoWzvn2iBH1hZ0momLk2Q2nOJo1yt29CeNl31K3Pa1h931/KF3vwC1IxBmf0Zrrm
/hT13bTgG7yFt7g0tqySt/Y6f+9RhRqPIFnIwUxqYFnwfN5f4MXrQBnBjcFbWt/huHfa14mm4GTP
8VhdHgQsxVFy7Hj9tWPpXeVVHO8JomflGzNcC57Ir4mT8+6BdJuS3ooMlcQLPk/sX2fV4y1B7bJ4
khmh7bFPKiGPs/j2X5mTOsax07cxE4p1UQPEj9/zQ8MmaSgXBHuaJ782QSSw5fZyaWUtH4Hl9CIq
2hxLsNfH1kIsaYT+0ny9w4NGM/ARs4mkz2Qm9qYer1jbq8E58Z38UG+TmKGLO4Iw4PObhqoK1zza
D0rTweU4nhvHymVDkq91cgc+8jVYo+5LhAv2vrhdBMYH64+fPxX5YkT2wdtNH9/iGc4lAt5Eitr1
ukYanL0V3K8gKF+CgnUjGW8f2p39S6qPIYrQfyPG/4ksLNb5BBwyt2YiwMI0mUG9tI7D/KqMluyH
E22ujvvg2R7osqq3rIhiNvKx/d1la61dg3bNkwBBvkX6xAPznY+e+MIpSXWBoAx5gY6F2LE7L+FI
U3ZZRz4X8ov8235ErCaziMAZoXkTcR6snBhPuXfTfbzF7LeR2x+GcbPqENzekezfFipTKWBbrwQ9
Rlz6UwZ9yscIFkPN5MAtmwNKqgssddxY+IkdQFhCtUJVDLI6/ewvmJzcTozEboHCYCGZIfriYCE5
yrnNsec5IwAXwJhAPzgegpyUAnpsLks+m9BKfygvT5KxHXoZ/+FjZoBs+sBWwJQsfusm8Y5k+c2w
I45ufMGdVS1LEiUBN7A22l3JHjul6GkAdb9fT0aQ3eF+MTUmUYe9LwxsxqNks9B7VUGnLy7bh4Yn
Tuy0s1js76oFXHmL8mbFQAB4Rp1EFeorBSp54txepXTCZvOV/R5DGeRSWxzH5UvFgl0/NG95Pbs8
vfzkW7dodVfY9jPyOuffGgoA1nZGpKJ0sFnBMpcIrjPseqMQ4TS9CFeCKQIKM8lXb3O5IUgIRzBb
2o5JoIYKHErtWJ0VG3vy8LhOx/3ssqrYwTXv5a47IB6bSWES4emed2s099PbFjbCPnvjKkFVRTgA
swuufMZKleQD18UCIO/QeKmqqwFOoGLgZsLwYk8QMnp4OtPHdcx08LbNo0wNDfLnDHRUuBJdneyN
NIBBkvvD4sI081X6tlRKG8DqaoficXbpwgoXAs8mJzZrkU0/8ro0alzzAEgRhL16VsmOMZmlR/cX
np2Uqyp1JapF8iQeNIYOGj9e3U0tGMcaVhxrPPqGNMv0kyxxtOIv0tby5enpSAbfA5p9PzG39u50
8qTWe0gealk13luNj3/yidSHyQQO7Ytn0zdPm03ywHVIPIZDz0o0Wn9xb3AyUInCfFMcSCSTbFqS
VTj9ztb1WnpFRua4+8p51cPON86V41fO+2SCfN5Z987np7gNC8R/784pNEjSYQfEPxz0Hy/IJ5cv
gCBh1JVrvng5vFziAEFmS42PX9TFBm5TpdBv8tKAwMkdfhErhFQuuLSQAprBiGVxerRnw8qOjL2y
PX0ZEaPZZeY34F/KZR1im2+dml0TJSObp6v/nn6iPmCExmFa8rp3VOgp+xwuzV7xmbvlm3pC0UYo
4JMk0dGkfr99no7ccMlueIaXI/1CBnqk5wts1KBkCt3NUqIOzqCjQdaUrsvzjGeE9SxZ2pWLLELT
/GaRvLFzJ2yOrh8m832XyeOWwNB2W39dGSikH0xedD+1XW3CFuJ6aKFe6bN4WuSzCvsF1qt6/qR5
Z8d+wmoUnr7fKqABFFGxYxzSqIW5A02PguEGIAiKEgQrw2UfPhN2o9tCJH5RdB6SlTGpxoJV2PtK
YFH8pCxUlJfLO6gXuhgVMWe3u/ItoGIa/A6Qv9vYE7wyrF44fKwr022sT8eUA5iwVr7ElDJ7RBKF
MHsAqPHv3PQFkiZla43PEriyFgg/xv62ZLTMvmlt/5z5jAeZ2okzZNK8iBeIyOASLD51Ifxs6DWJ
/JYiOWwnSCe+UUSSNkIvNQgOnL1VziAtyneQaMbNfZJgW+EAgzfrlh/wUmICiO0J8/XRbX4jkJBv
dIIi1fINBn+SN2I2ct11kL28Qvb0qcwZyEyymiUk6uIMIRMg6PcJabFsvIZIDVk/KGzRqRJInfmR
BOtbeU3dPCyZxTMnUhcS0QLGQkQJ4oiCBCPyMttpTzomoW5MeBKeP84SiuPKqxGQRtJrsc/38fK0
aI9EPHwlX/qr/mpsIlwYKlf1GH0qEeijsc1ZTxoFygTx48ETVQF6FIYdniG87+PeRa+3bl4uxPbi
v+E2iL6J9VMYbXumVp+tc/icvhyuzsuUvpZhDUAk1QRQ04TIlWbJHTLHgnONuoH7O8d+zIcl4f0U
2l/5G8KFY48A9Yak+zqNmSAGuFJIUFs9X00iLuJttt5mE+3IK1s7wQsZQ2eia1oR5fnCBYzYvndY
/sl6+IwnMetENNrAvi/lBJDHhcBoY61/njaPY7NvqFy4Pj4U1oVIYTJ4jhlrP5ftpp1MUzlUyvlz
iUbkNSNCFmAcZA5dXIQITQrupNmmMQKrwO3DiAuKHM0aJ/LF21bu98P5lvjemKt8brHn4RnGVOix
hHUTnzkkAB+Ex0EMqCcmFZUVnEvVQ2glvV+N6VojNQrMetTTdmB7XvxMd/7zL/KAv66r7z+o03NZ
PWp4y81vf/3vXXnl53+Jj/n7+/z3n//Kh/z1U4qJ0Z/+4hdN2jzW7Vf92Hzd27z5G1dVvOf/941/
1TDsHhUahqq8N++5W35+/aOFxLBUZQRSZ6Sq/ydcW2fS9bsF5beP/9sgy/wPsDcQJhBPgJY1mYD9
IoSAjy3r8CU0RcZR8it6QrC2RzLEWRjaunC8/DLIMlQTArhsjTSbIde/MsgayUIw8LsB5Y9Hzmf8
8xwruZjD3SxgYrFtrh4B1Vp11uqfQLYty9/bVxa0XzqlYTJsE+y5dBvNRIQomssaCymD6vXzBREU
Jr6MCc3xtEFdBdD6jKnJ1Z3BGlsEDBDuyPS8O7EZYeGVrvV+273YyG5PFKYrK2WZSv7Rc6lsBXSP
w7DxUnCFFRjWt3Kd7RWNe/vLU/vS7sipV7BUQW8O6K26GeL3B2vPkwOAkQ3g6AJYbs4WnQ1iSu5X
zQ2NFdxloX8UaubYKgM21v7gAAa3b71eBeG4AZCRGICDkAOg8XegvabzeN+yKUcoyX17VloP17yF
tsL+OeDOi4VPXoxEXUFf/3zD0QAyA/Fx83HarUBczG0fw667YxoyzsaMVtAJh6eJGWVbmtMTgmbW
/7NH4esvweNgHFqKUKrsIWqm7OQiYVC050xqaDIJTAwuc51BOlyskf8APjcstBl4/2YNDSt6jG8B
O2AgFIzyZvpEn7TkhutowdJPJGoxqgTuFWLjQwEko+Asx6bgjH5YlG4d1EICe6OnPFdPS0K0YL8m
9atysmbPZt2tVINVjBHRfle3ml4CbSO6TFX9kmO2EcOblr2dtkP5WaDCH9XADYvX/EoKIM8HWl15
rJKyRnHmo5i+kEYAnZNYbDQ0d/w/4IQO146tGBmaflOGj5lyW3DnpSovedAbUG3PajpIi/LzgXcP
SRqbws8uZZDlM5xr06nRQroUzTqlwYiQPeaup037kVhIBtb3agL/HFyP7DazIoyDexmVxtsJZVq2
5I0WbFTUlR96NlWyc6uHdv5BOSMARuLdSk/vuPEU9rzP7QlyF6QXp3qbSqAZbMBxnrTKxZrk3/vM
1BWh1YLSbaHO+t+H/xB9/vHM/O3jfzkzVTjbiNJsFQPfn85MVWeNwLGnjNCj/Tb8x+NnyYjEDEWA
y/50ZuoWb0LiBitN8Mn+dif5020M1dtf//6rCksVo/3fj0zNBNyg2ACLbEt4+n7hc18sVbe0IYW2
x9Qhl5ZPOXyujZncRlh3XZNeGxn7DJDdgcVX4hRhPmepSAbIL0/gP3kcoND/2SP5+1PIg/ntkeTX
qjFuA4DKNB3Xsad0JN4QZOXiuEJEZY6+yusnapkajefhunh2kzvqe3LP0XVLOmdDj/y+8ZWbpwNA
S/xWv0+AwWK0zQc9yvSN8mJvQUMP2relhOjHISskaC8S/0H83WV241JZCJ8N0G4UVSLGFbXKOCFO
/nIUFW9LxUsZ2a7LiKGzyGhv3cNUbOlckmO2ybbck4m6vO+v6+uEVCBiKvVpxdjj4eJJU3Cm4flR
KLPQEAEFe2PzdnqLD+r6+i0ru9FSJsoRYex71pLgmI151+oMvuu5rLx8tlRsijd2DrjocP+zzMNb
5qcjIIj3z9iYMiVA2cHZeyIryGUPE7P8gL98I8UTYE7j6lirUXhwYmW+Oq1CwrSO8tHIuPG5MgHf
yRvTBy9ekry3z+btVMSbUS4vcD1PBSWxDjP/GghsAPCbnx/1otrkWCmmiLSKPRvxHO8ItSmolsfE
Jp6zxGbBV8Fx5dljUWhb1GUsxDNGm9nhu2PS1mq8gbxvROHEhl/s4JsqNKMD1SnxckARzI616K4i
LXEZXXnW00Osu5OmA/qsPKVrXuBS6A0m0aZzuDCVqRPqP0VBpTR5zMs1fB/c1SHwaObiEqYJsokW
I4+xJh4TSOZktj5nME9rKWywTiuzqfomFxHriw73nuEpSiCUYkO9tJ67YTvybtzDrDHYJPtc38cD
gjBq4phmcsxnUfmOq2HymX8iL2qT9SnbXcuosDZpurZvS3FTR+sm5IlymAL6uJJN3NfBY/KYyOEB
TT5iPnVvonu/LVAJmZ4x+JXnYYCfDZHVO+PhGK+xM00V7oBTaVy4qeQmrLiZ1aKdU8aHQ4sJlRyo
yh2koPF4dZpnwiMMMUaKt3fME9xXWN7HrOojDWLgTF3QvT9HNOyvOjEVKOUyNzf9J/azb8yyaVSs
WCHEuG6Wo8eUZMdm15O8KsKB3ERh8gZwgzynUzE9jSby9Xh67Btwx2vSpr2ebffADsk/+Zcn0puA
Cuphemy9Eq5YWXk1GWfUFTKM0ef1ED/eivhdRgHdXr9TBq0WwsT7HlXe6EgkalsJ95USmXfEjM6V
8F5xicnzHyySc1+3IVonUMrJ9vTKZchCgLwKqpQWvxxSyGO+fE6J2tte1gUKPocbfMXW22L5zZV4
HaE+chv24gb78ScVSvWYGWwaDLRPOXqnMYINM2Sqc7JCmX56nR9G2DyGibZUQgw5xlKakzv5op0Z
k3dC6qEzne4cZhnGGc39a3MwXnDtXBHVM9ZSDs/3dqfOYINOLy+q7HGKDSFVCRJVBItC7Io50Wvu
OAi46iiXqBqy6HmIP2v0TlQgX80Hi8Dr3lCm/NcsvQpNAm/jT5Sc2Ae869fpFRi4hlEsTNcKOpDt
bZ+ziEXkIHZlSEaRZ/pUfnIfPbHUXUBBsU+8Ub+JGWrEHuVIdhm9FeuX3q0/LGYoToWejRVDLznF
B1qnqSyNNWxyAKVASn0WU3UcZgwI1cXF+k75Br4SDDygqh+jmR+NQosYMXmqg6Cd34uA4fDjs8wQ
bfrUNiJfm/c2BOJMeO+Is+SbnTNOUuyAJaBynWOjw48HhAVv3WWaL/PtiNCn4cBlrufz6xd86lZb
pHgQVTYKB8A0F9huFLPoWb7uzxeZY31C2jRkLXC3uMTKbHUat+WMfAPrVSwNGCmwC5pKG57My1fN
iwrxjAdKa7CCRN1b2DQMtpWA1aNrKK0f2B7tVw1dXoa4Ai0hq7QKEraF3g/2DILcVnIsj1cFk0Ln
ssYYxIuDv1LncxEd0h0SKtQ+2ku6qt81hLntZECo3V72T3/0rUP/fpJenA1eeg34IzIsmvjBU7nx
4HSRWDnUXnfg7S0so/Fl1bzrD+cJbwYx020nrCt4XTgh5agdx69gc5l5BQXqOwxBm/uY1zImiHZc
bdrdyBVyt3wTvxaL5n040LVD+cjlZbZRg5R0DOK0W6/BtugPJS+RE9YDaVNd1kzop/BOQMFgrZ52
vJBBwgDSTSIJQdPJwXnE42WI+spqApjXk30YAGQRhvu4+5oQHGx4Ykq++pcCoA2v6AeeDvSAxFN8
sAMzPm0NSADrG8y1pNnJr7X2pn5y+tG3MCv42drcg85dmT6bPny6MtK67ubb91n3cPB9jsYVnl6A
QZtHwyRUg9Py9LWgv5KGdheP/GpuyAhOIv5ZeXIL9aEXT6QJxwHzR1Vghhm76I+JhRKRcF54Hfeo
e79os6Ka6pdxxzRSWtzj6aCGaRPhsEIqVxkBqlTQOIzBGH/j6ih8jcXCpyJUfAaaaGS3Y8xvSMRi
wuzZZhCo0E6UcfoxwjGd+KpD1m/vmDsG3SoBHwtpJyeBif+J8TACC5KSS9bN9gvaIfTPBJW6TBIZ
u5lsX1tHNh1SDu4gCjYKTxmLr0h5PZHK6sjDWZkQBogQGFp7cMPMZgkPYilNnoz1WT+VU2mtvqA/
9WIyMeuw2iv0DfEFUcJ4eIT5hKIxGhb3FaG78PXYeqLWdlHLOpWLFGwqAuiyPRggNADh7UPHa8+E
XD6RcAhIb8Lw/sFmrfDl2sN9VrPFgMLq6SSraCTuxhy8YvbsPb+5OmrJj+s5zkg47CLPEGkAkhRH
fGtzVz7XXAXLZx3YlYtql32uspb2+lv5AuiuItne3uPJm11mrci5hpVUPRCTuPyM2bazQueO0mIq
FX9IBPcO4o4wwJ4A4gdsNM234SHebL5hJHpD3KcytqamYwj13eliT3I03/g3Yzta9+cLNwAy8N5q
kI0V67r79IZ2REoC28/1tx4gQkiEhqrveLnb81x4LVu87w+sqf6Im8aYHYsJHOg5ucyY5sGF6ibi
aoGeA+gmJ7abRh7iQey1sSePr+CbmBjm8LWQojjmfjDdlP1oUESnQKyHT0EVmT4CSpbM1VQbi193
jvPRGLw8DBdojNXR2jU4ikCocZDfHWmiu/ThbLhLrwth1oYCr30NqAL5rneAaa6A1Bt3/y5imWWP
8+W6yiIRwCzoNbwxLLfF+uKpUe1evDKof8pPnTKUhQ9X2Y1wR18xgxvL6fP9BeKGvLxK0MipXLO3
xJgY7bw+IGvFH9q/cH+9n6UDMfI7ddXwDdW8ivtMw4d1B47FkiKnWg3tpkqUaWP6V8aXUnmTuWFQ
g/IKZilnMIRJAwHgzUYHIq6AqxVMfKrkXWNhc4mn1tB494GxyqOgZmuQMFDdWXrwlOZWtWhJ/ppg
gGd8WRLvMM2VVaUd8rHOFcdm6rvAIcBw//5O8WNLsAoDFDHZ6rqQQVygN+BPDRQnV0z3RZxDvaa1
Ef8maBKhfk52P4E6bBAe3/pLulGC60L9NpDLIws+TTUBdHbyr+IL9W6N0tAtOfveGFrDYxRVu0gS
YquJvdAxhcnuzoXP7ttRFwDHXoEasPag+vdkfuf+wYUq+gGL/ZboDZDx++J3DiLuYRaneIaYAVk/
/xa7Fv9aOK+1s8+cyftiv90mzmLxLjD375zttmuaN78iAN2KWu7KxAvs2JtAB0N0zz6bIVcV0BD0
00KjzzA+pItnfpGcuSwmWsRLa0JDMr8s02Wxr/bxNt+TE33MvxjBQ05nCs5DtSdqIIWxS+PF/kqA
mIqQsdgUyVpw9fZYUHkd5pFI2m7WBIdjBJ13c16B2/6jPbYf+VfyJtoc7ciKox0xF5rZmnPlUy8J
Qka/QRK57JgsuhJnEt+8E/dS9FX5uJbBdMqQ/ElyjUvv33pColmGSXiiZY5MQJC/NPj/RB5p2bzD
b1Pl3z/+jwmJrDPpwBH3F4cdY9tfxsoKgY3K35mUfxorawwsbI0PU/Dl8VG/jJWJQoN2RGowyCNm
Lv/CiIT/3z/TR/7xtZtCwPnrkORxMbRBuVyUqPJAnYZqeJgLlVf6nuxKUJIqoEcu5BmJ9+8WmaUu
+QtIse7OR06lhASFfiV1Pm5C4fXywF4GQRvNmbmTN2I7hWGd/lVyNPRn3AScjyeWBiHJMZHp4MVG
h8BoAfJHgghNnih1pJ8RBRez09tzac9kjMa7mBQBKfMQVKkL75KO+0l6AH0jr7XFbVrhzWedskPe
++BSgr/bfekrbVHTpIPzHY05L8idncUfd6CSmFkJw+onxUzQfNA+cUM0PaIK3JpjFqjOMD1l45vk
29Y4MDnkmsh8wTKmnObpe/xuzUmVCcspLt1VRh5JvL4ehpc8B4vstwfB3sToh5/vwB/Ot8PoxV7G
C+1HyUx7vhSfIJndHo7xZrJ7V1DbQVlBIH4/LIPdl73gtCEsjHySlTK9gUFBNyeS1exImj5CKRBd
sDLmrr2mLEIUzSAFnXT6zkZp3X4joWMvf4n0I4MLYbxw+Mk+YAe3JPZhQjZ0Qwm8ktbjDZAzZClC
c0g2hllOlGaBuDX+wlqn7Sj761F0Oo9MR/3uhwmwH5JuLKIuKe3oW04MjfFq+Q9wHtu+H7eXFW2v
zpyDNo/hk+mOljdfbFBJ8VqrbwW8t6VUT2AwpVh1JtwIb2EfNvLPBvSIbkUHdEqFhr1gbNRHEJH+
N+oO5HUdqoLWkTyl3VrWKrhGae4BvxSvuoexTa64165REXQfmRQiw4mh2XjZEJx0XnLUaMqsRJtA
W4hBTAyVbn5O4vAyN6Ik2TeBOpehxdRjY2K+DJdZWfilScK7gGxGt9jZGXit6VUND1K2rE1Ln1W/
ys3KW2bAhPPn9vZerD5G9a6B+nifdkf2Dh1saSu47lMyl0oAAC4YDm5JPH+Z1wjqqEfbBTySUctK
KT2Vbf60i3jy0ZABspsgxSCa0q1gRENAklYZgXzPeqxSqudrEHSc8JgwsmWGQmbLJgPKzBpJbI+b
fHmdM7y5koGEiYcsM7ccjkgOYGi+ap8ZFcPmtJPQo3p94+UfxdESjEJkIw7gU+qmdN9gqQ2LY0wf
BMpJ8/J6K9z0I6plmISoTeojjzdXXMioKl4K2EACLugC7rRWAGmqZfdxhc/pS/rblY7o0e+KdtFn
uADL1wEM4IxJQzVQt6C18NDwT1pvsjARUiIgfLlhDwFWfr6wVS3ET1TGFENEA6Gn61fWtvnGULJ6
+uJ+TkHgI0WcEpeCkZCZySeu/mbw3qWwhAr9LtNtI2weIGn6CQMW9lJHyyOiWoYZwYaLIgp5WpDO
bEAN331wAZ/2fVqW47bzkQkOHyOGBcThTGp4NcmSPYdvYJdhZvX+gBhEn/lyOl9W9x11pdD6jCbZ
wl7LZ0ouqnBb6CrP6ZhyGs+M/aYQ6sCspBxbS4r7mLpqxsDlbCzTMSlfjjQ311hnqqv3XfDavwYo
uL12ms8L3HfAbfb4LeFGSBMCy90To5eASgm/DjIhY2pUnhaRd72+YfCC8P346BlXja/2qzRG76bw
RK+HeR71qWckoYLUnDxt+gg/WfAKkzYPc8bso+98XofFuFemI6peVDXDpKgmTGM6BkbPG3oE1iwn
BiNoDnF6jVoURqCaEPxeFgZQJPHmn1/9bjg2j5lEBTaiaVvat/AkGDX5nFbWdMx2FYMNaIzpApUV
7Vj+XmNZTNyrsHY9Xa0eCzqKekajwVCZTmZxP4/eKl/eks8GVr3m/8OzEfWrW4zy8dod0UqeglMk
fXFxtM4qDs8JiFnmN1Ec8sL2bPceNI5Gt7RCDhVY28S3wIh+5Wum/pV7CcoqEsWcj74M+Q6iA0r4
wdVR2fAgkshDcagwwjXIcSpvRJxHvOOdjR8byIYGiF7cQQvPe1qYVDGyrbMJn0+OBnhQ9A2oSbhO
swD61Z0x6U4fkVwF/jSs+8mADZmh2PjBvDJQyYJz+M2O5LcY9nhH92RCoqMH2QtNkrQeybHTDAFs
O3XOpxO5aNgQMRGZaGeYKV2qzWVt8tIlYJmXOmD/BPoc1Bseqn58Tsuvk0jOnIqoPEQ61Mlv2Rkz
OrIY/vrRLYvOrVEDbYpdTdjn/SBQhZeFtDwxNTTc5mvYk0W+6thJvFzJQClnXUmN6Y06KE4Mw3OM
DtjqvtJvfQn6rDtXXG4o+V/hmHHfMeChoej0rvA4Coy9BPmC93FbytPMY6l3ytxvvEfxsn94fKXJ
PPnKqoCI9svHrYikWe9MFrjJ1jgVq3fGl/or+g5p95N99GBSSHB7vkcw0fzIvdhjsM5YVLz64Jkw
XBpzr4MXPIXNwcge9jo/aTPUNNDOIxayQG0HdX5b3VHuf9L3IeWjYiBbRlk92YS+MlKZ8T5N4d9Z
tnzXB8ycAFhQ48+MYplb8Li47nUsXmseM08Zi1Bu/OWnymAVqo29kIgyNtTvnCgEVJ9LmPz2DbGq
yr6i2xdr+lDvvqxNcoeRA2qzfpn7mLTWNS1EMpGEAPBSTU7pUlPfDxoiopKhHV/dXCjaGhApxZg+
aV2E/cfjKL0S5NVj4Yq7gKcJmhFKy+fhsrqNEfQxfCsWIxomwM+pOyCkYv/1w4/JNuXOLKcNTMDv
h5eQ3AqJhhgqWE3gr1Ts7agj+fPRWNiv7EYshhpEBvIFJ4GnIp2h6FqWURKyPmedC9b2y9AiXJc4
UN37NLUYTDmfbLem0iplhkHv3W7LIA1QAPpIjwR/BWw0JD6GxC6InfGVtY8n4CVAnefXDyGlx6Tr
y5ProgaRdThdjvaS9T1qLXXDYMP97qf1vvsagS1jAnxMA2tjbexxsjY7P4NTq3stOy5UR+FpA6mg
Vf7yggDZ8smndtt/b9SIZgLDR9Zia7o++j+3xXi3fu+Ffvv4P3ohBT+Xrau6omHxgg3ySy800hSV
xCp21H/pan5Jd5Et8qUtOp4RYVEywpi/9UIg+Hmg7JhxmFmqpqr/Si/E4ppW57d98a9fus7j+7UV
ym9991TkVoksicl+F8/kPl1WpRXVJtl8lCGlSibvqFjcTWnWPJfdfSuGpZ1BTvHdL9DadoM27rKR
q4EcyOJJ8cQaZV/vW1WMv0bdIdGhFEh9v9QK1Hx1LoeWuIgN01VgV9yNPFTlIpAMrB6xHTVlF9rG
IdONrdGx171lK93k3RR1drO1VWpevh8X9gyjfNqXzEOkRB+PzH0vVa59l4KS2/uTzVC1vWJLN7JD
pXAPIjbxhr6nl5cpxdiFwDuWMre8JrHpc4S62apUT2stTz/trg/kQtVHop2zHrZryYLo9pgOz8w3
crTCjADLW+ON1Ma/FPH4bpJYm1FcQJa4slQ7tRv1YrrkdE2H021zQ9bc3S0n7bM47B441ppq1Hkj
pEfNFfXcPJXQ8+nYqZRua1jnhP2vlj3HHRNxRU6XPUPhnBiny6l7rYuWYewDvKP9mLaI7ePROTNg
LNx5Qm/a5M5goyRUMm8rNioFRlUWvGWNqfhE69M9Gq/sanj/oMhPaebfk5sZJNqVbrROgtxeFTVZ
HTfmbdcEXJ70DAvhaG0xF2s1gNU+Yzh3eqisv+Lq2GWQMQTQquYMKtmM2FOpub+VZnqorTokdXJz
UikB+vxF1rpldUp2+jU7S1nldXYHn4MYBQbmDdLUot8klYYUagMFyOUV8LS5G+BBvFtibzoiEsh6
rsymWj2r2nsYRE9nip/mAO4Z1JW6FCl1/2XVvU0KDlGXsXXHXnW7HLPBIJrsfg9uz1hz6xiOa6Ez
ZOy0OWL8WZbncUDaE0YuLEYAwW28ZyZRhw/D9qzUZD6EHfxkPqcieGvIk3XxFObBVP0YVY+lQUdT
MumF03xuDXTjlu7J+azr5cDQRr2XXp9RD2IhSRnWS1iKjNFCKYewLewJr/3NQBZRTDp5VxF/WKJQ
6mPANjnZsZL2Vt2Vw7/7ZEooWDTVIBKFQdD/GrWloyz5/TRGmfjrx/9xGsuWxmn7iwf3l8mUoRgj
oNuEZ3G4Arv+I2uL0xhGtwWP6Qfw9MdpjHNXBdJE5KA60kb/4mBKF3eDfziN/3joJBz++TROh6fV
arcKgkskHFu3W0CyFDENXzg0ScESwmw7Yg+EnyXjRwqLZX5HDSCshGwxJlZYkXpyCk/hA0X7KBAZ
yCJ1+xJ1Kw21OzSN8vNmBCJ0eHZa99897J5hmrNAxXvwcnozW4dRBsXrMj7cUbY8hMcvGFr+wdO3
BUK6M2b005psWbwMAsEK11iPrr4gYhvuR706cVl3odU3TjrasfHD/kY4KeDNNnyOhYe+Qde3CqpT
+AEdp2jGWDDQBznGjD2HfmNtj7SSnC4u4mbPivnabTOEnLPyfH8totHTOfMrZjzgqkQs4NN1iA95
VmGRBAY5yjsOVj5bhTIUOYruJeR1clEzbHAQEKwfl9C+zuUkMjFdULQnjt5MIRY1TLmJ4aogCkw4
c4m4Jvmu9dg6Ruyp4cCiyATXIthGc96RORCtFbHOAVE1ID/W/ZeNcRfurxpms4MwYYzQhDCN8K9T
KbhFsGYYxzHdDw5wuHUhGWknoOKg41hHMuAhdK9xVSBtb6jE4oUUWcxq6vPlW13kxAgCQXDa7x8s
nzzuPKA/zD5ySuZQPyOOYo/3pmczkxbaaFcU4d8W9TE9AELCeGnSk6IZvAPpPOr9TmgHf37RwSYX
TqV3hvkqjYlNwUyny9/Emx/0vy19sIYvmqaYBV/nq2LWM22LMYOfzsd8O5izk2Ae20uAXGClTAI0
ICmEfQF76DG/rtUWiScr+oLWnBp5+vxoQTBN7OC+1gPizSrPnALUbXF5YA9AOeSC60bDU06AVnns
zMHZGqvrvJsCFnYKLIxlSJPEMBbQbnibF4FpOQ9AI4X4jrsVQpE7SVqmwqz24qdT2SfxGKcF708W
DZaYb3t7Wj+DaobM6zDQWSJrrSPULhF62iqoArwHGhkNN+c6KYAm5UudYVsawZsmVKgZ6wLdjje1
nO9QIc2xqYIjzj1cYP/D3Zl1K6qde/8LvZxBj9zSC/b98sahq0FQARUB+fTnN2uPJJV6M05GbpNa
u3b26lQE5nz+LbnuhFonGjCLLzKcbui+sugNfRx1owNSIIDHpKfDN+EQYoNLkwsjJ/UM7837+Oo8
BKaBHZw/i3SNEuITK1qWXL2rl0/7E+MteaHj6kUZXLMsPPShHC4UxSJWHEPdiZwq2rU5LXwSjxFB
cZ1VuGtvMdfC6kBrL+W9l7mKwIZpleBvxmXicBskaljk9pewQWdDbLNlH8+DkxprnzWGHvZK1ahP
WjqEDVfyC9RM+HpnKfyK5SOfADs540YqhgB/ZGRT60ZDO7mXH1I3ov5PsuZ2PamYqVV0NbR9p9/S
hHYhMspgW7kM8PVLZXyFxuOsuRFFRNBvMULVoRLiw2h43t/beY7WGq8JUBpOrm7ellOl9SxU2Qdp
aqLRRmG8URC82TNu605Pe1KJlNpIRNiWPCQoFFHNM/88YCWUFvVWQ7Mz8BTo7Y0pulvwTkpjap7i
mjK/R8Df9mV5ZVqrv3ElfFNrmi7f9Hv2kbJXbVysQY2xfHtjmp7TNIDcNkd2Kz2WOhfhLewQ5Kal
PRawEFBDZe5zRLtklB2up8YI1fzTzJP6RKg2GFFdxY98KlHTYe5rpsegDI34jXDmgDiYL9bXeTbw
m5O06MvogLN/nCP3qqXkvETFA8NvecXxg7g08iVbAsfC5y5zZzN1aCNyxA2eAfBICNxSxkiZiIEE
km3WbiNG6pa6PsN3WFvIhVE8yshHJvstZY1mJMid2TPIhtkwvQad+059Ui7x237zTnBbz/FATk11
9mgXMKsSmjh1Jv102CJetG+rRK84Ni3fYTbgfYDXAIKARsFBCy8N9dcurX51u02RILiqErC9JR+J
qhqliG67sHqOXmgVpZDfIsU3fCIAJaSqygn1uKPHkzAb1FMVHhJMPjwTtwDos/u4QCMoYWaWWThm
DNgIQhwlczNlQpCDGrxn10Rf8fD3OP7J2sBqI7y3ZCNR/L3Hrld1QxVdphaYwOnljjBb5bva38mY
qaKD9KFcJx3lCOUruah/eXrRGoJPavRVlpQbKrvBYaXBiq448oxEMQDcuiU+NFtfOhJ0WQUlNxSN
TvKQuSc0MCYTthFguZmAACJ7WL5PFS+LaN0364nHpcQDFOPrt0WvdAuoQNYEpG4H8Yu1BxkeEJ54
DqCYaFeRIbpk7WHHGwRAsfC9/DKgHlCsGb/ERyk6U/yj+MkL/Cq/e/YcIjXBzFzRfj0U/dov5Cy5
U/B7nhH+HERF8BbOIwSxCQSrDNuBh/qMcERH0a8HBp0+JH2FekKOEgQB+bKUdPOUsiAqWPjUUHPw
+7hR5R45RU3nQ4bqtWd4la4AvrlfzcXzkYa8jRn2wav/wGAvjgyqFd4/HvQWNN9yomIPZF3zy4hs
NtJ7gMHd9KvzU7QppGjHgGpDwFWfbGaPVNggndlzLmjIb572mgLCtR6oo4YnyWH4MHniMocn86QP
acaBR+jFGQUqiJJWPENe4RprKUf34a5dvZ8QKLAlakCZfM62iuscB+IjpZMKpz9YMzlNA3qDXCs8
5s66WZP+fcOovVzfPLqPnMlou70628mEYi4uO+dHPJ4Erg0X79/qsVDYiHeenkgPyMvjQcXzgQ1x
jiJnQAQAEFYNlCuu+B7nXzqjWpK8glcglCSIRxpL6F7knUyGLS8xGCSpi0VXMOwYIsENAeSowQoN
3kWGeg94jiADi/5IQrI8yuS+zaEScnP186T3BzxQ5x7FpUdXFvh6EZfeI5RPRTuktzkQOgM7flG7
QGfwR8+6g7kDj/+FmPHrRP6lSX6s7Q+OIVCW0CCoFLYLAQlwWDd+Te9kYfPqAUK5J9xP71+eMTzA
yiA5HhCHk8Otk87QkKyGlQY9lbx7Aq//ZCNu7AQJoBrTP6QFthS6AtJYci0SACiq4k826gEdQt4T
F01uUo+x9nEmgc89h0/0DbwDkvcDPCt60bofg0I3g9Y6BU7mMnzvWg8d6a9rhCUpRO0UwsXygsTp
z+keuFKYH+sPEAOSSl7mqn5hSBxI5DwIwi2vmKVRF+Lp8Q5PcmTqgMQXtRldYDdRIihDrWHahzru
BoDXUxnJ7AadiOLUUpDbTkMrDI93iLjk79xnQfHyMT7cc7EQhO4ejKUJ2Ndj/iD8UseZ/lrw2FY9
TG1W2GkO0UnWjN9Cqd6CTAsfDP6vp3Ol32kzOOprdU2RypfSBg0yteKAJwi0AHLCaXmPQmtpUCTL
OIGbkdVvN1bfbut6zSeXA4qRblPjx0YAP7wJpUo2zZbZsiBZSyKslUVF/NNGB1RekT2TyI9Hl44p
iYWbPOyDizpM48LjVmVQg+eWW8ptOB+RUiIoQlCMvA5pJw7ayfm+fzwIzzhv9G7RSxAGzleNMvrU
z0o9RC63aD7urBo2UhuDjVmZXE6Gh/iphZzzWLjtEbhQLQ1V2e3Ar5A/hx1NAw3JC4S4o2Omc6hw
sfUULrAngPoqx3eOjI1zkqW39OEWWsi+ibyQF9qXjNkd9+T2Uvnq4rbFKkk6GcrBypHJe2kZbwB0
3AHdblx7sBG9l4G9Esx5ap/J+zqWutAAcwUYpj92hLL+6b636LwfL0/VoawCmbS7jusff+WF1bpG
aNfNbsmTTss15xlAR0hedDfVaAqinKVyrq1Tefi6qQ/nhP7vBgrwQ4KvUp9NXem/k7AIHcifQMEf
P/83oEAkfA1w+NgGiV2/FCd/h235EuWnNG7rA4OGrn92RgLyKopsaPqvaOl/krAoABLmwP6rU/U/
c/kYujDP/Anb/vbUzT/MNVWqVA82iQAFGlf4YC+THBqn6pipvIEwHSwsy0TsewdBNcn1+LE/9Sd3
WJiuA0EUWgWhpH/fWsKN9JrVRLcwP45y86shkOtGGkHz6MJK/6zQaujwdzpYIhlIpCqxOt7HAyZF
bM/6zR8QinEND6QKZIZISEgjC0X23TBGjxbsgH9KSg4YGrhCPqS9nLD+sLKy7BLctNAYGT9IqhDn
ODIaIZ6psVonmiNKLIl6Yr23PfoK87CiUICL4EN8L51MiycjtTj/RcTBy72x/AIYoBNRhuKK9pi+
J/0s2z4CLnGHyPvU+yJLwQXMNj5gzWzNwZsTUY3nqgvil91zGG2m3LzcL+IUDOdr/rU5s/11Ekqt
HA1rMysAc/t1+Kamh4GGuy+pFYyk1RKpDGoftD7cLs0x8RTO+E4s07gLxq2PABd+8xfBwr95VF8P
zRAxyI/hbA5stqRAOM0hX3nhtfciiwldLbnLZO7nN5E0NX273NY4PIAZkEDzd8QCdnC/Uk8sZuAs
3Hk5otF7W43z+MHW6uxXY/n0+D7P2c2wIRNbDJbzX/scPdDZFrTeO0CYQJEkvga/iCz2AZcwBCFy
Pmvnu3EWdI5umZ6Sz09RadG425btztMTyolnsN2SpyN+2pxSGu5+DNivEbCDCh07Lf9/m85IwPCE
GJ3dKLmrXTjZTtZsfV6iabRwl0ux+RR2+Y3Gu0UlArGP0qp1skC8BKERVD0Z8u2+Er7SmrX3PYo5
Z1jVHbYjrykSbnTYYPoe439wG9ph5SzFHmoZP5xjf2SbzGapZjPezaVve22M1Sldob78VUUPwkF5
Gd4HvOoHudZMPAxBgfxJT9XqPtLZKpGuQJoUG/U5qgDkkg+2TMiXi2PrsVUgSojX+6JyRDx47ZtT
kcbwHMkc2p6gWcS1cwrGfgkt+Z6oQEF7xGJAPyWiqWGJZ4RGcbasjF94EXC1JYchnT9xpeBq4qxA
xRXKzMxDefYKytFd9Z7srEXTl9A5Z6i2Fa8gIE3VZzhMW9z/Jb602UsOSIhonx4dFSwlhD1A5t8g
M2Z5M0wpe2nL8QGUilA2CVCtlBBTFMS1dcS2iVyJ4oVwuW3WstzMcz6Pi6O2guYeVO9xRvxbn6Nj
qTKRnhql+hfbqj7GMLtn0dUIj6veq+yBQn+d3sQoqWMr2sMErU2Ailc/NkrcU2okE0j3X71maaYK
WmwPyHr8pXL8P8FtYZv8Y8368+f/tmZZ/yNrGouMisfU/Muy/xu4Tdu3OiBA4JfTn4XwH+C2gvvU
4umoqki15PH+RjXa/8NvE19kabX/Uze/IusCvf5j0fr9uduCi/zNm2rUxeVyebdKZFLHgn+GG/wC
UwSdjSBNNcZOMrzpK+zR/BrXD03dGDXqSObOOzlOfX7KC5g9SnnZJ6nDXsz3Dnto7ZSxC5ZZAmy2
VM+FTS19S0898EqC3Mkj9SkW+Bz3MHl6iMzR/RMe5xOUpf0gqbskAtFqJzwZAR8eyFfvfNK6VkUO
kBzqIgcH99L5gVlyC/F/nrcJdu2oZ4cGLfYY9YEa6/PB2Fj20zK5s14oH2T13pnR1wW0uzqWggKD
FUPuSZtF5/Fgcl3LJzlq1o+QYGunHT5n4gYhMr/07TvBlDdEJBCoUU+CXT/sbzTMADwpnkxQB3PG
bY2jKyXrNbBt6qtRra2VMws5CsYtA5NIxDowpq2RxuQPhXIkVKGmD7aKyrJQV2ReQrKtOHLtLRpg
BaGyr3PlS/jAeEuP356Uy9F7kporsv5vfQheW8DGiVx5YqmeaOto6LkGT1XYNtC1KPGoic8nW/aV
2zAlfJLiXQIz+dpOXTW3IRsA+3jf3WhoMADyd0WUpfQaTTXy/nQHh8enQSMT0kiKz5wzhw0gfWyR
QRWgK6F+W5tr9Oda0xeh7dSrjTvFpQ9LIFKfwjbQL7RJ0+xraqqL+z0mMV0l5evt1Edr4MpUSrAG
dkQpiHASOlxKh9PMzWYF/quvt0cNUA3QFNoxwDcJ9Wcw5T6oj++AviBo001Hg6+nSYP4HmvRKmPl
lyAhogLM74kHsiVMmXGYb6E3fduDYsGXfr0QoW4By0jaagkz1j5RbaVSgKHj/FMRqDV/j9ERzQZx
sVJ22eSyoZouFi5S1mHU9UM6OVePUTkhDm2IrQ91lMomryRNmyQta0kPJ/jKDh2PCPZrHPzSvXM6
dPM7JySNmGyVlup48GS7REwm7jtlqPe+bDqv3H9zHq4Hs/v3FUHnDipZ4vvyDxF1vzGJgqw5UMCB
u2xzWF936qTKEkVDlHRYEIUNJNuFID3NpCAB7djtLZPNXaCsza08Qoio4zUgV1NYFLKw2HXg3yB2
Gu3vql8VOxuo4Tw8NKTDblV13p6n1/RGtSlSUkd4y4Ti5jUqV/mi3zxX3bH86o8I92XZ126j91EZ
MUWjMtzcRTSFhcUGTdslTnkLpdgUfJZKvwOGNbw96lf3RmmUaOBpe5NEPZLsULraFH0B5zKHC50q
GuKP+mRR3IWhMrR8khebpJbDz44C8qWyJ+1ipM86EIfZYaSyGcpG2aiLrXk5Qsz5KBOK0Fj+AZBp
CXiLcrV2Z4+VOf3Z8t17kMYPXyzskjmF3QVEUdB+6MyfVP+hED/eQBOIiypc+QulZsS+JDEW+kcB
9KH4em150n4wGMrltDT8qt8rr8w/3LgpGUagQoI9goKU2Op+mOSIEizOTCBuDalj+RZnIW3yLY/t
fiL7PJ8WSCzK1glri/9Qv1oNvXW+hZJemF/FSQZSY2EnMBq/JCQAsV/aspASRZ/i3kLBW2VIFPwL
nMhaUBxIGrHHfzNsnKeYUPGXMvSmw/tlBuHXGPjBT0M+q/EbDh5dkU9R6MjpS3kWd65zlLc/oLhz
fkP8V68kQMUAyB+ODmqhdVPaF1vEzAg4fJPJwSDF67OCsuCGcUfMQVL8Y//dISYvItJ8rQXq7Wxs
ztK1JL6f/+KDJvdoACYjU0mgAtUO3LPkP8CmB0gLgzzRbPdaB7SGlTMrbjYp/VEkp5j+8xGTzAHd
1/rmSXrHKt5s6I0Zd6prYmIaw+W5B1gwZuroQLQAIPePFhfEmoCbINL8TN+OukUvJvobpOBx84gn
y1JiH73LOUzrqCNXk+0eFir4XNxYtBf/ID/FrmzOTLLegX7w7oMapEu59gEgL7sKRyDJSmPlsJAx
IKrN98WKs+sqrRP94GGsl74sQH15lQK0v5rJwZja6TBN18/+dOG21qOJL0aXdJylY4JrOVc5R1hT
bBqQOVnjF8hX5uTwGeDIZOaQrTC9HW+klFVDY1ePSPECtcLG9ol3P62imrccIXxMvnpF4KIRPtZF
x3IJ4BZfY0BsM7n66e7y+R7GWKJxnvUc9TLUNjigFWJ8g3ImxQp3DKILv5T6UydT/RAS3JYI76EI
NyB/wF8joQNdzuNzTM3kideZE3MJeEa2V4R2bpbhlJKGgE44E5gkUdwiAAZiIeJAjh5j8aO3gICx
ADX+PivI6nKNdb9/xGZUxA1OpcHpGudxKerK5pfpZVmNizE0ybrdplN79trm6+fJ+MCzhcSQ5ESm
50j6MmZt5d9PJUZ23FnDg3/+fkKqfAhkW5zfTgYBwfRVrevvM7E1wzuzrR00QLiEhIrXVMRmUu+r
+B7cXlScIWhO7tMKK1W9RmCrAj2z5eicXmfpf4fYrc5Yu08yxE/r83k1F+jblCdKahaT36n6purn
fbrA/sncmajgNce4yfD2AeLGL45GeCfZ7erhL+BD37fz9yLdGiuiMFZE/NUs67rsNiB0izegPTHH
YF+oj7zLFvxNCljQFyL3r18K5hpqi+llctBPJIQqYZbRA+GQEUuZn7LHaiwSDP2y8jttkkMTfxUK
Nz2PGutGTK5V7kmsuHLyjIwvI+Nboq9LNlVtIX/tP9SFeDh93GsLm0ghsHGq4JI3Sqo1VPMgeP4q
xFa4sHPiDrQPkAqD42ABDLwveBwQMdGR4kkwsvl/uaZxQBU8s4BiE8j171Q0yr/QNP7x878NGtYA
f5eKE8u2TIGA/TZoaOhn+LKwcAmn1m+DBhkwtKrpKHNMlVL7fwwaaBotS+gZGYlQ4JCO8x/5u0QC
2Z+Dhv6P524bf4ga2zyvi1oGHaNbO3fNl0/M0kd6cLWVOkbr7HfTM0WocY8qA40/rTsULNOGPjjS
vQ3mFEuan1Itc/DlUN/zrZLqllgp13kf3I+ozuwaRydjy/14nnFXvK74S9FGLzkqyfd4Mm2Q2UUk
w3YwOa9l7k6EzjALLOoR1xgZ4y9/vHvQeF6HBgbbvcn1TiZweIdmn5B9PSZI3fCg6DE8gTmAPIAA
3X1tSr6i00+1BCcRKyRMys5e13kkYBnEKYOxTPlnPyY+EWCA3UEEkpSNFIoT+7F0H94fgUq1xGH/
Jqc0PT5b7Nm4qHokjrSZgOBh9lDCFzn6nXfWEfs5RR/AlR+qiXJZSzST3wIb0YyVhvQcYXq1dsPL
t1Z6yjmpBl+v66a47Vqbu+wdsOIwNqfFbXQ57Prhba/P7MXWrqN+mCXaNJOeHl5hUhM/25h+MkLx
YCx3ytQcS9E7xq82bHZqSC31EFZiakwpv8HcTjdrii/BIVufWMQnDM7Tr6udyU1dKBrcYmsOAShy
GY+OtKyNzcve4RpAVYMD6hmfocSXz6NRelrHy5sVWVCOSyRGpp1k3TU6PGcmwqPxpUPAcUmX5CHo
noVEXotvQ9DVFbTiTlh4fEAZ+CZQMxgwkLNv4Ug6B12ED6oGzmFDCQxLfjf55Iw2g8bPiKewF/Yi
D5QtyiMd68H3kxIhPDzoKrQF5TtDLTxPVGKZVgWx9LBp7IdCgcoVp2xcrpWkjNFHEMqAdoZuE0JB
JLLD2Y/g1BripvdztCtIQwJaexHczJskG4s4/3wQ1Ak+8IDcFYvsnW/CkAOCLlzM4xEF90MNGAcZ
bUAnggF5kru97BwoD75u36/huSIDz4XMOsTl5LLoRlicSXP1kbJ2EtRG0m6KVUdM6s21XqH9EgFP
r2dgPbx8pjCMPqnMuyyo+WM6w4DcOucGn1jHGbwQFd7dqQwXOs486k0an4gaDzsXihV1bTTw+IZ6
lFjiyUNrIfoY46dPMoCE3KyZtZPBhiY7IqTrKQcsLOftWtlqW5JzBPHt5rSkY8uOTCSuFoNBXk4H
B/92oULmi/OdnloUVbmHob8zQpGuRPTC+z0djKtfDFg60YQJklOtqsUFURK7z7NpmAVMnmF7iHpL
db/zAz500kOyGsUuAx/L9H01sEkdLkNcA81k/ZcxW1gagL6i4humrAU2PEzxTOVHsX7OHWNMCoAB
QvFGUArivjTGW4INGqoJd+dNz7WBnbNIqJjWaZE2YqwMb25FxmdqQCi67ZQ+aShPGGNhFBPML8mB
hInIAKMfAgV9k3dPUqy5FNqEOs7cbRHdPw+RzDN/+MZ3QY5+ghJVIPNtxB4Lwtn0ZigBoayZu0tf
17x+8iLZP7y4gI3qSr6NiuSNr6nCQQfWyOBO6btLdVNBoQKJBC8P7QkJ/uhk14dydFsDbJr4Zd5h
fx13T0QwHMecWKjew2nZM0XDqBsu74nQg4CSV06LvfKE67DYaotr5V9/DdhvD+RxoTD2o94qkd6U
via7T/J+cYmBwIM58PyZfCy/RYdQe4xcCM8L+L83NGBYsU/Q6OpxX9IQ8PQw4iJ5grwzcAxN73qq
EjM4J4pvbGTM8Jw8m9snO1pioR57optzyy0DI3WzTxvURGg1HnP6/VCaYB10pMbbkrv2Qwz+6Lmz
xgZ/WsXpQ4uwCCr9XOqc8FxV4Z0aLPYvYnwvTjedPrKj/dMTv9AOjc17WXpXFN5mVBGpuNTW4ERj
UWohAmrPYb68IeYheGreKr6mEE3oSQSU+E+q+EhYv/nK1W0IWZh06rfA1EAceiK/suAgJdQhPQAO
4pqVBj+rSxtL790GaFSiy7K8+0234rN8y7NOZPKGJPey5BMDulnSYT4fHKjh9N5xvVbhb3l7GD0r
CttfxY7M5ls6Yji4LAuk3xe/UxMdh2Wg80B3n0vjRu4XXOf++Vya7bfIBKPoJLwSXiSMQdioHyEI
27smOBZlD15jwZTCjrKaFkMKTHyCW37K4WUq43S5TCmnInR/OXi67KzVUwdSwt6UjrzTAfFHiEdN
hFvoW/PUfWe1y0jXjA+nbt2ve7RnbNQ/Of3JN74pGLvUQWx8p58GkFvtXh5xSVCDcxceHYmmEv9Z
u4fKyzS/QvLy04WYtiw0fqRSech+6rXM8eWDpwXgwLacgeXuZ92yHYQdUrez+6Ig2HYeD4ds5vun
PL17GbAZd5FQXnbz9xSqeyJ/ycN+0X7csRpOtIk60xaa7XG7Fa2YnD+nvIwfaGAXPQmar+Awarn2
wRWYxrmeC+KfKz9DrSL+VEdSklgHZ00CspdUW31IbObCPnYLa10htnQpAs9ew5dwedW2OwCIbELJ
ShClINYoSLlri4TEORsAq1k3u3zfpUPFmFwBqJCTcR6JEUSapUtmJdGFQLyDRIg6fQTXfbFv1npC
vsgv5gmZz5nCaDdtktudQg/WLRroH5RiMwIyoFXzlEtEFx/6Vk0eY4Y94s+rcc2lBNGDb9GcXeqk
ILqhjd6IRKXITqMDzFK+Ib+mKhFXuD98N3MyzqdfwxFjGE8tKci7O0zoh+s9vBavSMegxnQD/vLV
ElsKh55SjYfFDPJ+KyqKZr+49v+XVrYE+HvFGOOxUALfaBNWsDdqqRLbMkJHfQjIAOz3SK4nMqJO
XYT6j5TUciwqTMhEBpDmuorx995jsTtrDzN7ORiTONCwx3zcvd1XKVxf55HOegF9iLlRMaJDNx7g
rQTEDjcQYuDCpd/DT81FLvV9O1gcFsW61NEDOndgZLr3mnX3jYmzmouopkZPbAqUm8UguM8uX5ev
flMfwT4JLYIsS2fF8T46TwRvpX6SkjUlZyduEfv1YeZq40/cgrw9/+X8zIAxhaou/idSKP5PfsaA
5Pj/+Jl//vnfxyb5bz4w4RX4fWpSDV3TmZf0AVYDApx/o2cM3VZIq5BNZACCM/kHPUM8syFTRGb9
594DRfkXQ5Nm/v2Z80v/mZ1Rzrmkvp9PJbrA6b996x2QqkM+BIn7FCCDEPaeYgyf77UuTyX2AlaS
lSQOR0QInjNPffspt19Z/aj7CY5n3ZeLhEZWnYkC/zLi8uIDrUsN+xiZZlB9qoRdmHux5X+w8deW
z7ifPmMp0VaHb20FPjHHeQDvXbPaNJ4ZcieCY2cv+UmnqnUVhgeKJ6EZE41SRAJy51cyNqhl1Z3y
krSv6YMFrB047EP4bB9l+ye6fW78MCLr55ot+JkaxwRYNJbXtMIH108Btis4sLjmO+YTmz0tFRNu
fxCx/x079Z0BSPb0+hfpvV7BjQt53MxGcOxcFo8h2YyEEJARjPAbcpWQKwBhMj4uoRbpF9/iNggh
u+ff+AxEYV/IbpZBAeSGte67WrZjCJ3Hrnwc6ynxdoi9K+hUeYm62lKozlaV6euKwOuNnCHiq1qx
126wwf7VZHldDOCpBo8vah1A8x+0GJLHz5tz7737wDE7Dx3YGSg/E8kkFl2GN4bdmblJ1WFQ3iKV
V/384jVrdkRIpnOq5eUV/dhjcug8aSDHxJmsFEKRrsO85wkF+DSyxAKet/Aem9/p+R7nsyY/Uqww
2FsoRbPkPMQxcig+qxnhzORaSd/doohI+likISlmxCpsoZzIaFAWbOR621MWLGlMci/wKOs5MVfX
rbk6b1kUZ+UO+oQPMrKyGumsSqtWTNphlMXZ/mqOn+/4AfZ1Vf3+lJPm9t2f+ojj7fYJwRFLDcgM
QTQ1DBIehAyVKinbbxzKYtfqcGpoiELZPqwtusofUyuxkiqAGrODe/zaW0xfRoIRYGqI6I6Gt4kE
AvSQ8ev7vs7mJJETQs5mEJMBUPbHsN5m35I/GDLbAKs/Th1RCjPk76zeuSs+WyAAgHy4rJvtYXae
YqVZ41Rn6bgur9PL/DmuliLw0j7d4jYUsZeXZHA8bNLcJet6cLQijAr4Ei6YDp5jkYjOT6/T+CAi
DwcfIPWwG2mMYHyazvOA3jiG4AENn0RjhcqpWGax+FHxmk7sFx3NUzwC0Oh4rmaDa1T2eKU/OetT
KuvY+VNtjImB8ll6XT8U2nQzH10As/wUi8LneUdPRMLAduOXvsbPkLP6uZYMNrnULnuXGGsias0z
uLHqd82oolP8RdQ6SH9L/gzAY8HOdbB5P6JbekR48cJocfPpqiGoohDEnfVzD7pxDaB79eFGgttK
i9FqCBHHYJlPyuE5IXeTYg/OvHdov8MLUxTvSA+v4RsIaEyHkhjl6r8QQCEd5971TkjQqOnKItjH
guKJ7kt2IekO2e41Mp9eily3Ip32YYJaRjkYA9OcFaLWfn7Vc0Y+cFhzQe8Lpa1sSZ7GMLNFIm6b
PG/jjO5uFa0TBplu1V1nD+5mILePNbsnTQ3SZkLVkznV7z5PdEDemu3fH6iBIcPYphDWCqbi0rul
cqWvzmp4q31ot3LWbHh83A9vPAsKoM3GlCcchp8cqpPlnpQ4nI4LYjacJm53tHehgbnytSsTuUPH
sjY3l93beQ7IlawW92mHEiizncOSeXFaheypl4etXjsA4jExBfQBEWMHXyq0+k8MJ3DL8M+YONcy
Uafyya6Ek+kN7fjJPZtZiZBKyyGNsPhsUiFkYsuiFS68IGk03ceL7bpOcMidPMDRQYOG7YjMRRSe
DbfSngxNZdPsUdBz4IHCEWWzIVrbMZkZ5wkKa1XxXh9y7dm9gwfjcsPMjwbmRWzIkvfjanjNvBzi
H+C2G1w3Z4jfk7zU4isR7z8y4YKLw9YCv4lr27formG2a40h2+ArsMfN6376MN9y68AOigDnjSfq
C6cpBjP4PNIDX5838ACUukdMwYScFESncHNMrnGTszKKPICczaton3XK2m0RP70DazwYQarjtBER
oQqEIiE0xp6UPkZ9ZY+gGcarXNunmuNzYl88JvLPnNVbMo7TYZYKPMnguK7zCb1A6KbTmTW3MVct
Hj8Qj/ch+/YBt/PNBfbkiKWWiINuwxVjMm8cxiSHwnhbP7ieEQ2RU6r49yVaAfgwE508LCZN3CQc
jkT/su4ZeHeQS6tomZHox9dmnVKpQHCvGcnPGGQCKCKfdFyCh1NuxOpj+qYI5upJ37yafq6E8tTY
97/OPqaRaPAFBZ8v8gV4xWFHlfnG/snw6zVuu7p8WBt9hNN3X+0Hp/vyObW+L1lIS7i4zm90nNyW
t+U7uUz17V8d3oKyEWSNcCTYH7C4kRDL1+GDfDihn+jHQr9/IfnlR3QUg7V0eGi4JD1VnNJI0jNa
23gxGaGnvdNOi2zeFdboau+smgjJkVrNtMN4QBI/PQx3V+YJv04FoQnlsJGhGw4eo2nNjr/svAZ8
5EcJ6hFmNkL/anAxEanUe83QDlgWo/f+Nb8k03ZSs8TyiUD2MWJaDp7vQOiOyXgNjF+ALnBz8KS4
BmEctNqbAm2X6/rs2zGvZolu+CdbmhFBrsGHkH+F+AyW+DWGA9+Yvucbe/U8gSjBEekvV7/sFVof
oCwv0oRieog+bkrQufewGLypa1axyeOVAKNdncewVxCWD2RkhWOjZTiTmrJo1KB5eeDRjyqQ1YuD
K+um4gY5WZeJevfvFMXRXAE5ynX36MYq9V0QXjCmkJyNqyPJuY5wBrwpMqLfaaJDiknldx8rTXQV
v4tV5AJ1dyhjMhChLB9nl1BEInknefqNIJSJUMHkMIBewqFA1StWsubjGt6Rww+CfIzrHP9hauCk
HlKLbaA01xxrprTk6pKlQRrac4urksJADdQAzzrRGNRhywhJurDXYcndzrcOP+dvHr8P+EvNV//d
8w4lL+inLUsXwuZ/M+9o/2Le+ePn/zbvIJS2LY2ov79aDX6fdhR9QObgr0CMX4PQP6Yd8jAoUfj7
SPPbsKMYFsZsTUQW0jmj/EcUkWX+y3aCv79uxG3/PO30ZWXkWsem982OcGztoKWfQ2r6vjKTFOmw
4J6KFWX0GFIAVgOg+uZPr3rZAnw7OLAh2T0akQNaY3fDyHLztLN3/kKTpiI0odMcJdITRVLb7NXJ
e1ESo3b5ISFeNZwWNcUYGXIG93KbMdhbyzoQmuBDyERxHmf0ncqIrp1u0mBAeQSgYy/3wR67nB/6
aYbtLbofrySRExpg7ovPosXEMCQsaS8jfxH4piNdF/KNbhs/PeWjXTW6E3lD0yESNyxn8kSGX8KU
F+DQRcQMaG+q8wO3Xour0b2mi+drDWAu2nZ/3scSYUgRpHqgTZkEozvwJ2bR2+7czRiM4AEQDrDL
z44mm+8Z1ETwWqNBqxX/ST4TpdASxY8JZBl0AEZhy7lt7NSjXNGKuCNpn8xJzefLtXDuRD2gLTFn
pDLhqaByKgCigZP+yrbqvtl1TDUNG3wvRckEOVXHGjKnEpKtRZfXudaHvcr12b1y9fFh/8C8OlGl
rUx948YmCmoBi3/bWqN0AiXxcBEPthBQJYSatBqg2k4UNEA0Ll9AvGq2y2V+h8GXM3X+VEv31ZGv
CCN0cWjFKh+LBlTVkL8tmd3CS+RlA4GFWPUzVD/ssTJPp9d989roItXop5yUJOuzEOTxa3FgnJ4x
QKrX+N77j9fkeqgC9XoipBCRvVF5Pb6351C+xG95bNzHlrZRD0uM/UZgd2Tjehw33jTGV2kQqPkM
7uaRkNfxYyGe1FxrL0/pxLnveoOJhhxeg7pXKHEMx+zoIP+Ru799JqmSPRqFpl5m+fqXPemT9/q9
7ij/xp+MMCfKURi+wjtOQw6GyFYEhFt35O4TSg84yShNqL0w6inH8z2Bq8h8fQRaDVyuutnuyc42
qHD3fBDH/cFu8sxIJUpnjbmSb69GcKCyrPVU9hR3ukn8Fwp4XLmTktF0kU8G6CwRp7xgBlhcikQj
IQ/+hk0omyKiXlnFgAtlhz1iObUKNEX0b+R3n+d1Z2vrKo6wfAu+taG07V0knf6/3J1Zc+JamkV/
kSI0D69CEgIxz/BCGGw0gCYECPHre52srrh5syuqo14rnOGblZW2SUBH37D32r706NOHSCbv8umn
REYOXB4HZ712oEWdPlEyfZ1wCU+qUwV7rUCDjv0fPTvxgj1I0b144LDyS39F+/6kPWaA4tkU8niR
t2yykRNSMovppjlSJnwsupk90iYz5pj/mMq6Sg/+r7s9/1CPRqjNcJ/fuNyJbCbAl+IEnfndcnjX
uinr6WvznRyH9qZqA/PpkWgAB7KZoxE6VHt7owEYJ5agr3/JSkgbj2k4v/d0k85KTCwsOGPkuO3M
C+hiUMWf66iRQwPdDfJVSlkj4AThwiTJ8LoQhoY01H3OLVIXnjj3wafdlvWasQ81MSKu+N1bCdP5
Mj+UV/7dHo8ogY0q7Qc1OViPpUNCBJ7rPQnxabV9six4L+Rk+kk2RTG66bOqGLUPugWH2JXPDKEV
ejhaMAygxdpsR7lO9DsGrOtWClIVC0TpGc+wMnpXvCHgiw/qQYKpaa8lugKsHyN1nlHbwvbGmHtp
fOD8ep/6retxODwvXP/lRlo+QX7xLzYWueQb5+6SzRwOngSNVU4VrY/14/f9JgXJ0WSFPi3oZmje
JHQ+EBRNKA9zJZ7cLPQ/LYHVr8Gz7VnKF8hq4uOJb9o8cLVkiqemyrS+4kTTr9fgIy+Lu4xpxYyu
D3bKGGAEY/X6WRaQPI9s7ilY5jGCnwuVPHEL0L1tdKTszK5+ovrHeEgqGBMTG5Tamw23p5Gcy/uK
TS5ma4gLmjCUv16z7rohGcLaYpfTWIWnRJK+mcvr1LiCd2r+SCr8Uv7rsIIpe8aH2IP5M1mxJxVd
YCuDon6Rt+6ZqAkllY37i0qW5t/ihU4+xPaiu9ylK+mgL+WBsRDvV7HT/vQhVAa3SbaQKEeJ9/GZ
54zjn5g9DJpcnJ9XH3FwRtLWihyMS+yTJQk0Q0wsunUzzg8cKWIKlyEeDetx14ZE9RJlUXWIAXhK
sCZGNInykhUhCL/ENUo6vZwWVMkNVl3eHU2H/Vx+4HjQ25oWibJgCwd3mjD95Zet35bBMbNB7IWs
UI6vuXGPLIxKNBHk6KJEfPoZkQExx2DcbkVeeDZR5IFyaeSZ0XrIBMmPFVPzaTJ5OFSxodWH25iu
jteTpASWxKLcZdEQJPQcjN3HGD7E2dxn02Ew1DB/3s8cFIQ+UPXbMmskWhHmY0U9sG6N7H06JGhm
FeaMP6CivCBb4DJBWFmCRCHU8yijX3L1qXZ3u52DiWkSo1g4o2K+b8Cob7IvIf+81LFvP3pIofMR
etzWK/EAdZgPzxlQjOZpuAwKtItsh0oyViQ/0+ag99+XW/ljIIbmxrspJti+IgsSyuG1LquBApI7
eq6ah08wATueivbssabmLk+ljKVRGt1395E9tPN+xi1oZQC9q3i/nTA8xkoPnyXtvsRaKmb+5+Ig
hXCCwBiDyAvLmdp7XwPcsewnC1UAUBbpNr+NkW91Fexcex1vQIIZZ8gmVBOUUtm+2TTcSC8ghbnf
nrnUBV99jsmWeFZ93vW7xWefR9283NYnHiY6QCYU9Bw4ckfqWNujE+PmjyQ2vbDd0Xk7tS5noJv9
8BA/Cu7ZnjonZvMhXJUIxnKOD+H2zE+Gxq3ebZjWrgUy8fAe34e0SHz7ZI0yjjURJRybI2RoVBax
+mMbz3mho5Z3uiC7Sov4YfQTwnTdurv+ZLAKW9k3EBzZrGzuyDNMe2i9ZzoZHA6zJkSMj1v/sZZm
tGW42LC2MXzQx50dWA8iovwX0z0iANjQ9l8Qb6bHNeKgG3N2edipU0UOEoljoa+tsh/6v4dgGrif
n+LWByr1gHLwYMYJtlSKkMck6TfN1Os1eFRRe1zL+o+wb9k4A6/uu2+CzGDWuqxTP84Yqh1R+HkY
/rV51rgN7qJ6f5S+GK49aUgVmvvXV4nrGfWsyqQYrnqfwA2E4K/Mfz28+DqnoL1LXKJYPlAqi2ca
QY7B27wGguqC1Tkry3tALZxDRpvedrjmgZdAkqRKBVBkBK9P2Dx7mboq+Pow27S7bMPbnl9MJ7Ii
Shv/jerbRQ7D1Ky+76T1R6f0DDQUXNwhxLzjHbTO+MlE5pqWwdNiM+Fe28gYJ0y4mlHSeu8+WQeh
nOKC71Jf8xnpBEJPoQZOX2gpAPFyJu/sXTV5fXUjXtoj1+HXdW8C+WcesEO3fnldkgkRRJSqF3P6
uHD1zm+TZPESup7Jx4L/EsVEvY60IaJxZ+701cC8j5lPJotmdF1Zna8bC8C5XKivDcqcelXO7otu
gPNiKnSj9fSzBsEX8g9CNPru17jruoE0JG1w2GDEt3fOcXL/+OWqJZ37OssBPXSjclav7uR7Qbwm
wbsbJGGDY+6xUS5UTcawHPAfBkUJ9VwT6Lvq0yOHhigP/vhd9PGeMUiKZ8ZQ39nnXBqDAhZ/9o+v
Yw6HQP02eY6eo5qYZfFZpD3iMhzhuufjObhzzJSz54o8cRS/xua+kEe1UACTKdONAOcOq4l4hPWq
mjjDfEZgzSKfdQTa5LP82/hweSDJ9t5pr34RnQQUGKN+436+tM3b9hgofUywLGskMItCgb47qThN
AjPvfb0Kj/mYCXMKopGKTJSoeuLuEKjCOWIh31PMSXw+GgOwG4Y8pCa+oXPrJ0dfEHg5hHkJFI+3
WE4K3R01N2LTmYXmiqOjCxULV+w4HRC1i2kvRI7xLdUH3KqI1CuxiWLn8z7T0xj8ynzGGxw/7KGN
tpfBZqGmBA0C7oHmAd3YoPgRRIq0vUhxyJnDHzBN/Lnbo4JQN+ZYEhodN+xOT84m9BTVdZbEg+6D
CYBlfDxlDFT8xMujRTQDWNo1h6GJDjcNGmpOckF0IjkiQ1vyh9LDMxlkkUEDmJqy8WR8ywt1km7f
s5fmKt+g4y03wrf0KYJ5fBJHopgavfYd7Qylpd258gMO73HfGp1Yw9X4EEr8CJbeBM+LJJmszzAe
cAQoyRcAoYbt3m34OZcPG/Qoo25X2+uLOiJKHdHk57vA4d9MblK/OOf0iHACIJzva1ob/o9n8CgC
+XC9E07h2mz+uBegCyRcjGwvOh5HJAp2RlBvXm9UAi78rOVtZI6RE0YKec7KjEZSmzkjicXjcY1e
5uoaVv+IuDwwkdRkfJiL5oSEHE8I+30NIjDJxNhFysQXLUvrvw8cIrdr9HCmZf5DX8I1rjI6p+4b
vdUhf4+pumN5L/hnm46vWlVuRzJHlO71fKQAayCJ5Zuy/PYtb6QdieCkHgpF3WPwGLwvZr2CMINS
ZJrf56W5cV5TKR7Y8ACKXa36dzuquQO2qm/RkhL7giAEHQWJqlhDJ9ZWXT/awAbQcHh9f5rVfUaH
m4fl/LmGL7RIxyp3IZSXE2mjLs1ltqHx4pLuPFShKwt67SarySiDV7Mb8r76sWbJGubEA54M/AwE
cI+BDDd90O2RtkFqW+AFDqQ1M2XnPV8fDYTiuMjcpep+jdAtkqgnv5ZcURalVoLDL+V+2bPDLGw5
+ByQ7kqfObetshHENsIOpx5R1JBexSE1fKNkoMDnto1UPc4FHO2Zf8dcGHi5KTO26MvBMkDDB/y+
ZZRid94TxQP8iLTzc1QoHytUJAA/3lINq6GKe+u/esCHqFqWdQNcrAab4P8Z8Cns/f8QNPz59f8c
8P1Kj9YsS3GA3xqm+jdFg6popomYQYNRq9h/M5zKmuVolgIHUzZNHbHDPxUNgm1r80WOIOWKweB/
IgN3HL7T/5GB//ZPV/+Y8ZlJYyaJ9lDCZlMfMNbJaOfoy/qKhwa32mmDbNyR7i4P6dBId5fnd6qp
qge2xX8z7rqjqpPCGHsXJxTVB5RFdWFMBYWZmT9W/bbHsKdn975F5geBIZ4gBHR9aAPVeb7Z5DD6
Niyz3GU48SeTEP05xSC1/vdO7nHlgPTr2APYzPK7PhTncXWmhFPJ2xAadYEf2PAm9stInJNx8Suf
HjW7j3er9/QL5o8b9NAVwzMHkwv7HH4gg/eZMsrrSPOajwsrNWiJofxK64gY0hs5OSSubZ4TZgTP
+4xtLqc8Ny2IvSiioLSQOZT8GHshW+c8/AVIEAkkLPEGJkEcdUibGNwD7Cw8XHUsflfh3rc8EsaY
tGdjZ/AMAcBAbnAGVJ78mQhcrXnSTT5rfIekL3iIwuJh+gR8hUju0YCgD4Rn2Q7jjQxAUcjABUgR
AiKKd+AsUCjFZ/gTUyiJa56m244RKZT4206KMjJiiYIDdnkqpghM+OuvGd0k2260AGwn5p+TRMTA
RZu+gxoSG0ISZKH0uCxb+dYWMfV5wPo4J3/q5z5GrNJHbs5r6RE2aiIu7aYPydPt5RXDzpxBS0d9
dR1Y4yaoTin5k05U7GNWXuwbPihHsALMk13bLygS2iD3kZW4tC3MiNIeWzRtHDMeQmc6IHfix6j8
o0JSVq8KjWYS4+LlRCM3nPXpy1NiZP+4s8gaQVeRxoFAHrmRbnr3G01T79HNjje/QixcKezfyeVk
pZf0dCwIrXc8iCHlVCLIbC4P4y/lTEy51tvJrfdAGuLQUMk9aZqt2mnvdbjPPz85sQo1h+ajL6Zq
Yt+OS1mkA+RLZKDMbtCjVf1qXI3TJbD1GQitffvAdWVR0JhME3q1gay66XkFKt/TA6MW74b3kBqn
wVosAJTvbKah3ftH/hUy088vhAUyXgJXemhMq/V9zY/gA1pxJNSAcvgYq1DAbsNySu2GMfo11oFF
9zqEjo6fIFjTXW1ZoS8JGp47vLFcrSOur7vD5USb3+W42m4lyoXVp3VN1LyMoEuZCPIQVyis4oU9
IdWNdyVqvAEopGm+KfBdbni27ixIN5gdMELYF1JUUagyXMGLV0EdGRXv8M7AkekdYTUMBeAC7Q1m
ohN1YmxacWulPSoUiqwgV4dEgjGEYqA00DlMOuJs7LF436Pe3YmYG/YEOMhZ7M342Gst28JnaAHb
hBDPRxmJi0hYTKhbKqghz6G4QhKAoWQfMy6ZUxUtrSUg0OXOHiN6Ph7qiwwU5dwCYuE9RXdBEHLs
S0tryoRtkw0a3l/tEMzomHYkhKcdMLYYVNSqXKvaQBuUoTJ4z7q+PsZYLGDzc32eblhJ8O3tLDSm
mnnaoTkmyOa6scj+iSd4SqDR4olxCKM860jKC9CZdt8RAUIUwMSiG+PnVonDV7tqMc6RKsiJI4oO
e5KNzYm5kFbOt75wVnBBwjpSwTC99+n2uk3RkMu85P63SS+ENYMRNfCJbzFgYJe+NY4wXSgNxC84
MJoYSjjfDVXwyUAdAICMYm4nILnqEElT/zZiW+m+NK8wh3q7j1GypcklR6bBuXp68s3E+ZMMGFrk
RvQIeJOl0iirxswd8y+DOUU5kRQXRKtTD45dyIRZIopn3KwrdqdGaDo9UlijX9L5bsa8vdjemDuz
r+WnAjjFXHz8Vjh76QzYdYQ4XyuUqgtp8kYN9I6SJaoioV/Kpsq2Zukq3P2a0qsxnFx7erZhBQAY
Mo4Hn1dQt6yug9sjas0ZcqY8JjoVw/x1qBCU24y1yNjKOtQqN0HaTKAvVE7LGlLrEgUVMAwsOJ1f
kXTtcZQwkfIKiKUFBOJ2XR4Y2R04SuO49w7fJ+ykRPwskRbx0DhplSgd5uyRjUkXD/iLm2cKuorc
Xfqa4Qe8wLNPaxDcbyNd7csmOyMPK8VzUatMIEBwcs8tdsxHz93CGvGe23K/6j8jZ8bhknrOmSEn
Hya3xge3DCeMt0wSgHixHHJGLegtgxAE0jJSJGEn29cnb7S+lOeeulBmTJUnFQSGfbdAZPj9nn6W
3VxZMkgOn0Nxs6l9eZ5e8HnhLWpQHyGEguKA9IZEJGdZIOQeChkZ94tmXfcHdV8Jn2u9CkCzNn27
ZFtFrc28ub4xYvOlyntA3PFjnIvB/bnkJsBfvQ/vwmrWS87mj2YPkx1/bGOXYJp05s4lv12Z7Yt0
asc8WxlWlB/rZGy1kDAefmxfgox4ekk9JGqd2dNOiNAcXpyltiU9F1vMWiE7Vwf2Kl502x9YfR4t
Xoxf/ouaoRih1u6HvBZstbhiK0IOezk3SvE/vCsyrfbn0SzTg4F9Q+UOCkvBN4DxBAZFP5G3mCkN
77ZEwlXEozLuvYqd3q84g6iquKK1LUu/Qff0yHW+zp/sSfg+195tWeEMOe4fj6j5Zcpp36uKPKrl
nYAP22UeDcAXq07wxI0w5K/wVpK4n+NhQgtGg8WEnNRjZ5xtkNCrsS//+lXlTKDx6GfN6K34iw9N
AaZ55Oi4+JH2sIwxR8gh1srqqQ4kJ0xp/jxlddvH4IALLKcshsrJTffyE7jrjxj7sWYgm0ZKfUaS
2DKi4hpQ9RmuMkWbOrUP5jjdMNBEZODeFSwQvApcHNAP5gVSLffIa3ZGsl0FV+j/GN4PLGoQxL2/
iz0mJRne0N4IlFELse44ugvm6R4R5Loio3OWnTCr/DQth0DfeC/aZNMw0E/rgwxa1r0CVobhh9f9
jmOFZ5twz2r7IX8EV/yvzzJ2GfJ1Ycw9PA3eM9Nt2z/O3iESQC7WrYh9juesbzIi7TlJOEvSQwFo
mUMjYgXmvDdMypu1dWCfxUTaTzZbIl6w2Y8ecI/mEIgY8cEMZeGI3OUYPMEHym3w+oKCtNbwU8ur
hFascl90ZiYS9DjQCczzjoPizvmWT1vo4LfBh1SVmQwWCW/Aa1ICiLr7LxQqu45ROpMe/hnZOEOp
80BE6cdS+HK8FlwCM0EdAhHTsmbVwFi0psh6EwBm2Cl6z8eALhtxX47XsIDRzbPFYOgGeddl/sPA
CawzFQrHzWeiEb9trrAvkW353FNTBJ339QaqmhPOmo9SKJikn63eSJbAXQ8J+uH/Y/+PAQRv+1rV
Q7PY3aDSijzNuHdEQNz/XGyxJGCP38MPtVdX2ljrd4E2ZA42U1EoqVE2v82LYYOP57p790VA5mtt
Rza4LCCmsw8/KZl8wJmuVWDGXPogrSCpMGDrd57JfK/1Gq87Yxx57iXCHVhx4LhpPWZqylczk4iU
5a2Mdw4C+gCPRv92Iv01ehN99IrqMzbElbS4TVsIDBzU6qzZGQd5gDcLdMxtmhCofQweF2tO3nO6
4nW+k55EgQvZpZevdKyc7F+5H7LrnKSn2/jR1xmF1iMcZ+cWMuk6QxxIoPmK1QEvy+W5pYwJqcAU
rwzxcQioaEr6LFrpvgNgegFnMePQcb0LOoArJh1hI2HwgvKnurpHPw64CROMI2heJFV5N1+MOd/A
cjSfMPSI9Ymff7dkXU1wpjKmJVGOdxUPHJCLHgB5LC7aXJ2+h+4zUODJCmxHPGjApTa/fJvGmFc5
/MzTkTEWzxeMMD6ewYfPn+Ftg9uu2HwMG8A22grWHJNfwA/yut4XlFKdL8MgIO+sifv3TT4g3Yw5
sMB/yPAUHkN7CbjjyfbGmLeOu2X9/qA2AkpzADnt3r5uBCMju5zlK2pDFdgMQ69J/BK6vf6TjCUf
yzxR9PaU2ff1MWy13k1dkW/CPlHnxpvXfNvpdRDbA26x6EQf/v1yv0j4bZXhdVCPRKKbU1yaxN/q
Z3sKTXnLDJA0E3JlaUf5LZIFSMXlCM4Rkq9JFY87swnuOAVT7v2g2T7LTD5oiLuBusiMxkFWgy2+
9Rvicc0BD0L3eGLxjbyH0loekEU8sxZUuSgXec8peGDsmTmrAIyQ04FzyVNGNzqnmM244JmlvBDv
kOTDb/Lc+sBecRu4NkYUospA5KHnw66kw5djiUg68Bk2m5i+D3CoTHhLQ/lwwM7xXPF0spZns4UY
+jFDgMH5j9vAvc+3pExNpEndf44Bq80/1FrlGl0yOm3cuQvbU7YPotLOYLpb2NCo0FPCnFb6Htf0
kLKK1hTrXodA1bUJKVb3zkLc/2k61hqo9HQMX0WelQ+ZFDSPkq1mUmvTA1jt4rvpFu3xMboBqnoZ
qzqJaun0QvAPhQ05eHFbN10WNAwZlL3Jcymx7DviAlKmt5GNEXMOYjCwxwByKLcTmgMyGH0pYu4F
+FadkqTmvHrMS59Wr1t0i9f+12D2XYmp6S8UNFMG6mFrRTelT/ItlsFxEzHoJX4qfL/7YPvBH5qU
zXs+/aNL/2Qexm0VrAXiX/Z4WR/5HNK7Gul9AbcWl3BAP8KGzaRzm8r05+46bV285RHMDUwaYFax
0qWEbYnvLAbydvfNOha93SsmwMADaUHvVfdTouLUQJ/TnN13YtKSu7vbAJxkhWAWNzjW4RHRCVRn
pR9FokJzQsF5vFHRbTRmAAiAl2IawLVJx0ft4n1mSI551jlkI72flD22SnzRyJyj/ejJnCAJK5uK
4CtjJvSAbIQFcZAfoPbNITaLPq9cxN1+/9rzPF6XPF2T94/m34dN+N89OkQWaEFBNW14Dkj//q0X
SliK/hwd/vH1v40OIaUy61NtUk5+OZ5+Q0jwo2RT1mRVGJt+Gx0yH4T2iktKkw1FqAD/GB2CsYPZ
asmWrP1H+kBytP7F6PCvh27LIC5+R9XVqvYws6JUwlfZeBK9snzR/c9A3rRfGpMcrMm4aGAAQZFi
4kCVhqoj8zJERwdre/PwnpyOsw8SKuxUQzYZ23hE8S8TCkf90isd/1O4HZ6CsB1riCIoV6Y5gDEt
emLmEK2aEoGB6IsPeo41FfUvAY5ov9jtIihn2EXOBPVfHHbZ7M3en3QuIfo4ci8LnwxeZBRlfffV
wDXG7Yg3mvkMoUZ7vkF84GP+2WbLGscJwACP3YSQ9hRLGoxm3K4bzs1qmrpPvEv3JboNT/5p5u0h
eM2kOeIsbmMJbRzJfXdvBPuq2LDl2V0HuAmxuI4pGJ87u/b02KsdV6bK1nwHa6xzVzEJwwKb1UgA
kl6peP0LN1PT8IHHJOhdmMaNE65oznfqIJp1Cj3EV3CyQk4SRwn0ype+862YhsgTKDHThuhmunT2
xLBBRalmMnJT3Fc/3hEdjp8VvgUDvQTK6caO8mUyL09yX5sy9t2wPlcGnEd10LbLRvLkYlrGzPuY
vhncekbVgKSRcftTqD1I2UVw9Gzv1QO5ztQUSxharmPqfnH7Gj/PdxtETzJP6dBOAlNUuPVrxuvA
4HFqn4za1a8U9R73mo2eerDupA1WLFbaUBis3hlBj/jEWKDHrl9UI9QtryHrWFIDhG1fOIa18WNY
hIZvCcFNX2R9pnzWB/fQ8sXvuPv14XfgcgcwBVkUJEV4HFzHki/BqYAmQQY14zLfJAVX8CsMvo/h
30N1gAZwYGA6ljACIEoLrUW6dibmPv0xkSMcewprezJ8FYCg7oNCPp7FRNSOuhWRW8bbK0o/TaJ8
XwIL8FGgMJwm7xOY03umYp+jWpaDdxx8ZvPYAwML4l6U0GsxUfz+RufGxz3YiGPeG9fudJF4q9V0
x30MYiwLWq/ozaOd4wqWrncRkFdupO7ID8NoPCYxejyeL/mTX3jYZbTxand82B0O09Np6u024XzJ
D1z7ZIfOsUdg0Frg0+FbbcRgWQrziN6W6aPjRRF9jMsnMdHfbKL5cjm/ut+b3Y7yNNgZbhRt5pd5
5M1zd8wtlgn/wxub88Y3+AIocMjomJSVzNaSHuqSBkUmrInzdYMU3cfY1S/AOg63H/ZxOc4S8iTb
M+1nzEY2mT2STSXIS0IeV/qlH08Yz7rSuevtPO8SzufeZkfSTdIbl4CZ3EsUCbowM1R3HD1748P0
w2943PzFXelOxf/pAU8PxTPHFx2iMFp6rDQ+HvUKX0cSzEAMgJE9r16k9qKF3RmxB0VGAU6DJnep
YdFshlc3MtcYX/ripWJKD49G3HtFmKSgI4s7MZi0fs3Y1fAYVu7ZBkB9kkYC1U5LqAh+exkaKzrr
ELUKSw/GxXyPBw5PsTf8rjyKAB24H/U/rwybSf7LPGmsDZjh3XUPNYnGcYsUcwIXz1tWAgJNv+g+
RLgl/GAPv8G+43fQlxncg0tmLTEQD+g9xT6w60Tnzo8VD7Lrg4UHF8VDPwk8dNbbIOv79VYwxzT9
75k8EeNVFhWRSN0UPwpDah9lid+hyJYneaR8qxMCW9MtehcCozKPV1H5Zsx0/HrjY5X78aUxPVbZ
YmMBt2v0HDJpDO44zrkE7z6Um7M0Lf0d5Pv4ZK95RFgWvgXqgDoJ2QCuF6H2yIYgbxjDmr41+6+u
RDSAU3DVgTk5ssGO8t9WIjarvj8qkT+//rdKhN2loqg4rG3nj4BOhXBOxdIpU0REJ96Iv4wKiq45
Or4CRYOfa/wGs4Kaq7ExBRGvgs9V2G/+J1tM419UIpoOLcvC6E3l82clkmuJ9VacBH9iTA4PovyU
qasdfhLPxg2QL4sBhw3XfCxyBDAoqc+JxHuWtCTvgeuPKOsTRHWOE4ISyojeu4wsdnTWHpJTZTPw
Z1BSISi/+Z8HVwGalHihSMPjxUj9ZP/cVAnbAgRqxrnt08lu5dnsQSshrx3mLLLzTRt+ev4QfjVO
Ts8jI69LiyiMrvRC84ti5s0MGM6VLDgYzDTokosNf0M/dxw3RnDl9iP57zJSE2IuKW16aCcQO2LR
7PAWfKk7ddcFAlDAkm98DIrIXGmL7EdaZf0mkirXGEieFwdsmLpTsc5aX7fnZC5jvoAPcTNRo7GC
gk4BdqdXrGmB180W6Yuyt1jTLNC+cIhwtLD/RJPCAaPs+bN8y9bvCC6B8K5XgOwOpxEiPy37LyYj
iOgCmWLd4rOw6LBt/7fXoPaHkOBffP1f16Cmmppi2hoXONG2XAN/dQOGjOcHLJyNYEA26UF+uwYh
U8t8AcG9XIJ81T+FBMQyEuYI1FqXZZsA3f/wGuSH/E1I8MdDNxE6/N4N3NqkOGavjxp2RnF+SPW6
UtCk6UcFv57JQpK0UclCnKwfnydN/2pfJZAy7Jm6ZU+PL8X73MmTasowzqTpjQzd21h1apAz6LZU
8z19ovQhdz7B6GC+3j8qWtrnFRBdrl9X2cvqt3wrx0LEvc6N+qDGz/O7odE3f1LVGXdH1Lttxvqh
7e57idH9nblDnlV+oiOXlcA3P4AzlWryJR0pauW8pdg/Enyj1ZvyY8FKjNswSWX4x8p7JD3zxr1+
6tp720j1SomqADU7I1YFFI7kzLXH9Vsvs1XxuB+ShJtly0LyCQq0hoegJrP7g9jzW0pQVjF9sB1/
WUF2lHsZ8qe71i6vDHKvzX2syOXIuRO6V7WL2CKJW2W5b6QRgIztp0hmTkO/n2qndwqnri7kMJaI
0Hl+BvYnjlSFOG91EbffWbdvSmN9L++BYWuzm/IIPp9q/nzJWL91I1Kfid/q+kjmStYrZIZa008/
ZNQl3cy4Nf2WncjVaFGp5nrulUUJpUbFx3lsYAjH/ScYGKyRzcurNWlWymyCNR1KQIK3orMgpFXF
VHsn3+2HQbPDnrenKdq3ZEjk4Gl55Bxhp5m38GM8+o66e+VkwWbmZ5deKc6PnIJW26KfLi2sww/u
++rdoQy7KqB7WnnVdjWEug6R413d/nff+01x75MVWTZwB/4/545Dr/7nvf+Pr//r3JFtWzbIhP2V
pfJ3kKWMoMjS9f+NgPnbvV/WVR03Il+KfknckX87d5ha2CTHmKqI7db+o3u/+S9SXrTfHrotzqXf
gPmycbVqu2MK0W4ehF1cGoRBCwwp8Ogeo/uovWhpkGLOqsUvASBkHB+ZNIlomm6rhGxEphNtNnmF
wl50/gVHydfHmT34IEZifuDHa5Wh3J43oHOuSd5c0UxN3248hjN1O8Fiu1ZB+pOORbfbecnUKr1Y
jB1yNP+Z98J3J0EXcHOYmERRA5eFnlD7Eg67p4fqcM+yombhf2Bj5IzrM/RBGNI8VlThff1FKquH
UaMkFqlmJcq8uV60/W4NVAMPIGbpicjUQAa+UkT01gJs+8fnsHhOj6cXXAb2b9P0XBwIN03YY0Fo
yCLnFRY/HXaxLXoVrNtVgi7x0w5kfJdrE0rdPKsWJlORxdXyS6Y4q4zpY+GvHbXfA0D8a5cxspHA
YIEfc87+0hMk8P0SIAMpvL/vzlJ7/+XXI+I8maBiTVX/31rcpFD4P9fj37/+n9cjjmFTFfH2iu0I
1zDv97/qAJn4JIvoDPufJcJvdQCMW/zEzv8ajf+6GhVVUQ1ZIdL5P64CKPj/qAIcmUrkrwdu/TkT
fOq1ml1rJbwxMOkbJjdNt5RqhCcE2SVrZkmVIuDD3DLQEiDOIpKCMQA4WPMGxse7kr6Gmy0JGgeK
6RyDnGRfJFzBaRG+q8Nn1j03el8ZxPr4ifulw94/drY6e9tkhAoWWAHW0l4+LOeyyPUUubq4GRmX
Q2UaG6wXT88kLN+gPvO3W5Jrej0YuFfyecZ2ghiMOzE28ejO5OyAe6+8TW4B2gIS7S2ycvmdDKGE
QKEfqenlc+OEvS+fW3D0etb2yZSyBVGLLoAB3tCwbj0dWLvPJzKEUbTVQ+vETa9+uzePW+L2Khxe
CkYTGgKhFnk05D8dB/df211nYg9iSDkDi9PJl3tm356/6/k194qEeapf3AK5nDndxBBSvV39+rJS
VrlLREwt+qYtezj0RWPsL4xYkoFDtqC+fjW+M73BP4i/juMy93WLbh227509Rh3Bv/aZPBDyAB1J
cmkKdNrtVesqs+NXAQaPQOttahDx23jIUWAnOhAlXy/958r1r8xR4olCYCYdh425S0jdY2W+Q9I0
RXauP4VpKVldN90w3chzOL7rjOBtne1Fsau8+5nHiV4v0X39YB9AMmoP4vbsQ4dnhXnR3Flioram
xUBaIvI2gUd91V+a8X2jR8PnZJxB5SpngrsymFiN/zkXyyNRg6U56WxfzqI6OVuPb0Im7Pcsy5ZS
NiYNm4Fnffw2wYm3NIX7+0OHqx8kgOYgw9cj8+oF4/EdMTaZw2CVDkoe4B4lPezFW4t56rMHELjq
IoUhYagaSOvmjQmV7/tNGCev3pfI7CVpOI6OTXAlVtPpP+ds2CQGtLyhCy+lt/rKv0WqAzr14RVm
Tyb8v+kgH4nEJetQEnrI0+UllyT3Z0c4ttx6FC9XiYMZ8s9BCUmvqX+3ZFfB3pNoNZlwgjxegeKj
d0X1oc+MRRWpgyIy/Pe8ObP5v9vL2O5fmdMT5yL+k9r9M0qGHLcr0s7xbXO/qA5ZDcelNDaOAkAT
g6pNPJnXrJu8rkM79o25xRoO0C0cnRohiuXJDFnJKium/GW2vFrX21qf8cNPnMnDgEUTCMkU/ERP
kZj79PCCV0iQ3q6CX4X+VSZBJO56KEWOGyeyP31bWMdvBLw61O/S/NkSo+ZqJjkB+uSB47xdWj/U
7TEaVCWfPKdsGkOof1uxbn+t8XMJ1v4BoaThCTN0SeDzKAdkzw69ONT8dezl0+fydQixvqgCckM/
HFZ5mJK10iNzhlHnmf17My2GeoTqMxJBq9Vr+nj3tCf+w1lZYTNSo5atZ2zQ/TZBO8o6LTDujO2Y
Gm6qXTcHp0Uc5pSIN2xcieJVQwhDA8Pu/PpKJOL81Y0fxbCtdm9raRb0Mzi3iBOt4R0dvxxd8pzU
u72In16oCOKQHbajckrIq5+Ft8kD/4+GDjNDc3TY4i73jMlr2O1I9/IoOchTP1Qbwdzct9+kONvh
6/L2cb8i/XLL/Z0ksAe0BUZs2Fl95fIYVj12snXwxG5K4MLr6jvpN7TSguqhBQTSK3T38mJHw8Ep
z8t4w9KyvPdV5X+Yu5feNq4YCsD/pfum855RgXaTPrIoirRIF82mcG0hNeDYgS0D9r/vxxmplmZk
o8rN4sJZxYI8oi7Jcw55ydfF33FJx2pGDZlv6z8fyp8+Gtf7S+HHHN83D79evWn/8E3qSnl4f9u/
/sfQKY0JN7ELzNCqv25/zgAxfHP+8O2H9c0PVjX/eL253Dz+dr++ffx9fXd/tbnbqVjx27c3l9eb
dzZhfs6LXn6jLVZ49/hp/d1XZxcfLwWKu83t5flmH0ZUhWGJMyIwPtT4xC+9x9WZZ76/8Oa1cmKr
xNhK7AEPAshf3Vx/2P766757hXNUKzrfFljQO/ZM9JwRXv58kzVffs3B83+6uducmYB+sd43QMig
BTUUKmpWtc1diwH/z5hj/+0ObYEFDS5ygFm4C9B2YAvLxYqmAaamAZVbFpaVNfD5qsC53DxpF3M7
T7MGDbcraE6FjWnTTZS5Naq+AUULl1WIwEEcszsbRobSzYYeMA7B6kCrO9UaavG6AIau7au46bM8
G6b20MFLSHuq2OdmjVa/QGjoXYm1z2ccnWwNqmNZ1oMuBPx/7ilIjHJBpzIwXYnKyhQzJXMh4p5q
Cq5W8YJiVdbFEFWQWdBQuTDrCWvrirbZOmVmQYOfD+SfqvKlJrqJGlGj+FOV3XFrCE8qStYD9wo6
0diS1dkIflv3lRabrq7te0x1k3Jl1yQ3Getj8WlnZ6Nq5K4Q7nHqDE0xm2qWFD8rp/+/fdGRO2em
kLX86LTq9TflmE1qCEjZh4/QYVOzianaQ6mSqUwqmRB5ZtbQ4RX/bOCOu6PTMcwraBSdsrDv1Gzj
xcS8U0NopcPOBxV9Bv4C1M6sUalwwaDkNsXkwKi5BQ1LYylvit3CWuvbTPIUVoBBjUIfRj1vYQ3R
U9wAyWnwuxCV19nQLOD5/EgqqSFUy0OMO3TWtq0Js7NRVuqisIjgMpVNczsbtZ1fQ4GclA0WlXg2
OIle0ehG3YKJmTVwuaE1t5+ArDydYdwYPaWvXH+PTJtkDdzVUjfRmHmjTVbxe2aN2LamvNUWcG+W
DEWt3yOW/BhuSo0b3kZawefrlZLEEmxYiz2y5C7Q3jABvazihmEIJqIKer7QdCAKXsqeK84wdiAd
no2RoSijqI54XY7gCywMFIpe85bUoxFNK1HJrXdU/cBRGGMMnpnaQQFrwKxsZ496VFJqtZHddA16
wEjG5kCDHSyPt+d9N7J3/GtZuUgddAJCtvPEjJBEa8icmOmArVUw91LSIACJrgyvBSDLZBKdAeQM
uBCpT/YRCzul1ahvRhl1mUxAMhBjtAWr5Hc2yKHRcRnE4gsIPEir1Fm59jL1lR1EDFIoKUOFOmBN
3DjJzBpxHFbK19zEwGxfbKKnlLrr9Of1u3bWw2TSv6olEfGaVD5W4DOzxlS1R5zsSgKGFu1Dp9I1
QUM3AVL2TNzwF1otDO42hRYKlmUHyfc6ipKtURDd8bWnLui5pziKZSF3RZDNUthoOggDoTCnagsL
n4pgJ58NM+rVDCDv4zJ5aOSFzvCMySuYRNsgNdD5U+NG1fQqMvIGhaNeEpQSHPH/fTPi0Bw9BfGu
oHIpxX7qRGtEnzKipmw07i9YZFjxmr2CpgQ/mfJ5XuiLio9dxY7uXc5L8BRQjhf0tJxpFfg8bnRa
t0UMQ+RogRkq5R6dzBC+3JLzU89GUwKjEYLGu6uLs6Fu4AQiuLud6rnlFCUeW91XznbVVqnInMKH
BK+02IbOM+cphg46hzQvCC3QTYZxY0spYqmKbzXxbJSoK+LjlEVSmfOUYK+SL6ekBomnOXqKZgIE
S1+BR0w7GyF6ORbq/Nq2lRuXOUXTNvWHCkgOypKn7K3YlGUTzwaAX2EoHKEoYiXOHJnLOR2ZZ5RD
s7QG1qY6qEeXJpqYYZ0NJpA2fNCxR2VpjcH9QRWsqYchwww7n7OapPYQEak9TkAogIvWJlG07muo
hl9u5y9kl1MoUZhsVJBJVkmeEo1eUUfBU73XseamKKEQiIt2d6MjO2s8TaNYDuI4jaeEp3RRUKw1
ZtRA2MJTAN6p2Jhnm9cLF4FPs0Rc1VVlJuREf9DRskHv5OjzYa0qhopkyOafbiQsrmJ8jjW0+Slg
HmNssIYbGNQgOmGQ+Rwj6DBAh+VKDkjVvXhJ56Y5MY2HHFeI4TxVlkJXRKbF1y+qbfjaFWBDVZzK
iTPGBpzyEDd3CEInecr/ILl6j+NV51frs9vv/wUAAP//</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142A6-8F18-4D4A-A15A-5CC104397C9D}"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469B1-4E21-496D-9BFC-87E67BB8A337}" type="slidenum">
              <a:rPr lang="en-US" smtClean="0"/>
              <a:t>‹#›</a:t>
            </a:fld>
            <a:endParaRPr lang="en-US"/>
          </a:p>
        </p:txBody>
      </p:sp>
    </p:spTree>
    <p:extLst>
      <p:ext uri="{BB962C8B-B14F-4D97-AF65-F5344CB8AC3E}">
        <p14:creationId xmlns:p14="http://schemas.microsoft.com/office/powerpoint/2010/main" val="37819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469B1-4E21-496D-9BFC-87E67BB8A337}" type="slidenum">
              <a:rPr lang="en-US" smtClean="0"/>
              <a:t>1</a:t>
            </a:fld>
            <a:endParaRPr lang="en-US"/>
          </a:p>
        </p:txBody>
      </p:sp>
    </p:spTree>
    <p:extLst>
      <p:ext uri="{BB962C8B-B14F-4D97-AF65-F5344CB8AC3E}">
        <p14:creationId xmlns:p14="http://schemas.microsoft.com/office/powerpoint/2010/main" val="240475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CAP-approved customers are automatically enrolled in the BRF Exemption Program.</a:t>
            </a:r>
          </a:p>
          <a:p>
            <a:r>
              <a:rPr lang="en-US" dirty="0"/>
              <a:t>Customers must re-enroll in CAP at the start of every fiscal year. Program year is from July 1 – June 30. </a:t>
            </a:r>
          </a:p>
        </p:txBody>
      </p:sp>
      <p:sp>
        <p:nvSpPr>
          <p:cNvPr id="4" name="Slide Number Placeholder 3"/>
          <p:cNvSpPr>
            <a:spLocks noGrp="1"/>
          </p:cNvSpPr>
          <p:nvPr>
            <p:ph type="sldNum" sz="quarter" idx="5"/>
          </p:nvPr>
        </p:nvSpPr>
        <p:spPr/>
        <p:txBody>
          <a:bodyPr/>
          <a:lstStyle/>
          <a:p>
            <a:fld id="{7D2469B1-4E21-496D-9BFC-87E67BB8A337}" type="slidenum">
              <a:rPr lang="en-US" smtClean="0"/>
              <a:t>8</a:t>
            </a:fld>
            <a:endParaRPr lang="en-US"/>
          </a:p>
        </p:txBody>
      </p:sp>
    </p:spTree>
    <p:extLst>
      <p:ext uri="{BB962C8B-B14F-4D97-AF65-F5344CB8AC3E}">
        <p14:creationId xmlns:p14="http://schemas.microsoft.com/office/powerpoint/2010/main" val="240740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469B1-4E21-496D-9BFC-87E67BB8A337}" type="slidenum">
              <a:rPr lang="en-US" smtClean="0"/>
              <a:t>12</a:t>
            </a:fld>
            <a:endParaRPr lang="en-US"/>
          </a:p>
        </p:txBody>
      </p:sp>
    </p:spTree>
    <p:extLst>
      <p:ext uri="{BB962C8B-B14F-4D97-AF65-F5344CB8AC3E}">
        <p14:creationId xmlns:p14="http://schemas.microsoft.com/office/powerpoint/2010/main" val="198151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Poverty Guidelines are updated every January</a:t>
            </a:r>
          </a:p>
        </p:txBody>
      </p:sp>
      <p:sp>
        <p:nvSpPr>
          <p:cNvPr id="4" name="Slide Number Placeholder 3"/>
          <p:cNvSpPr>
            <a:spLocks noGrp="1"/>
          </p:cNvSpPr>
          <p:nvPr>
            <p:ph type="sldNum" sz="quarter" idx="5"/>
          </p:nvPr>
        </p:nvSpPr>
        <p:spPr/>
        <p:txBody>
          <a:bodyPr/>
          <a:lstStyle/>
          <a:p>
            <a:fld id="{7D2469B1-4E21-496D-9BFC-87E67BB8A337}" type="slidenum">
              <a:rPr lang="en-US" smtClean="0"/>
              <a:t>15</a:t>
            </a:fld>
            <a:endParaRPr lang="en-US"/>
          </a:p>
        </p:txBody>
      </p:sp>
    </p:spTree>
    <p:extLst>
      <p:ext uri="{BB962C8B-B14F-4D97-AF65-F5344CB8AC3E}">
        <p14:creationId xmlns:p14="http://schemas.microsoft.com/office/powerpoint/2010/main" val="395669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2469B1-4E21-496D-9BFC-87E67BB8A337}" type="slidenum">
              <a:rPr lang="en-US" smtClean="0"/>
              <a:t>24</a:t>
            </a:fld>
            <a:endParaRPr lang="en-US"/>
          </a:p>
        </p:txBody>
      </p:sp>
    </p:spTree>
    <p:extLst>
      <p:ext uri="{BB962C8B-B14F-4D97-AF65-F5344CB8AC3E}">
        <p14:creationId xmlns:p14="http://schemas.microsoft.com/office/powerpoint/2010/main" val="2508478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3249A6-2775-4A2D-82CE-B59495FE0D3A}" type="datetime1">
              <a:rPr lang="en-US" smtClean="0"/>
              <a:t>4/6/2021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3</a:t>
            </a:r>
          </a:p>
        </p:txBody>
      </p:sp>
      <p:sp>
        <p:nvSpPr>
          <p:cNvPr id="6" name="Slide Number Placeholder 5"/>
          <p:cNvSpPr>
            <a:spLocks noGrp="1"/>
          </p:cNvSpPr>
          <p:nvPr>
            <p:ph type="sldNum" sz="quarter" idx="12"/>
          </p:nvPr>
        </p:nvSpPr>
        <p:spPr/>
        <p:txBody>
          <a:bodyPr/>
          <a:lstStyle/>
          <a:p>
            <a:fld id="{EE2866B1-0BC7-D942-B5F2-DF16F5DDBF7A}" type="slidenum">
              <a:rPr lang="en-US" smtClean="0"/>
              <a:t>‹#›</a:t>
            </a:fld>
            <a:endParaRPr lang="en-US"/>
          </a:p>
        </p:txBody>
      </p:sp>
      <p:sp>
        <p:nvSpPr>
          <p:cNvPr id="8" name="Rectangle 7">
            <a:extLst>
              <a:ext uri="{FF2B5EF4-FFF2-40B4-BE49-F238E27FC236}">
                <a16:creationId xmlns:a16="http://schemas.microsoft.com/office/drawing/2014/main" id="{59308316-25B5-274E-B0FD-B891C12663F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748FB2-1EBB-DF40-A179-D847993F031F}"/>
              </a:ext>
            </a:extLst>
          </p:cNvPr>
          <p:cNvPicPr>
            <a:picLocks noChangeAspect="1"/>
          </p:cNvPicPr>
          <p:nvPr userDrawn="1"/>
        </p:nvPicPr>
        <p:blipFill>
          <a:blip r:embed="rId2"/>
          <a:stretch>
            <a:fillRect/>
          </a:stretch>
        </p:blipFill>
        <p:spPr>
          <a:xfrm>
            <a:off x="1585865" y="238025"/>
            <a:ext cx="9020270" cy="5010150"/>
          </a:xfrm>
          <a:prstGeom prst="rect">
            <a:avLst/>
          </a:prstGeom>
        </p:spPr>
      </p:pic>
      <p:sp>
        <p:nvSpPr>
          <p:cNvPr id="2" name="Title 1"/>
          <p:cNvSpPr>
            <a:spLocks noGrp="1"/>
          </p:cNvSpPr>
          <p:nvPr>
            <p:ph type="ctrTitle"/>
          </p:nvPr>
        </p:nvSpPr>
        <p:spPr>
          <a:xfrm>
            <a:off x="320842" y="5492356"/>
            <a:ext cx="4597667" cy="485056"/>
          </a:xfrm>
        </p:spPr>
        <p:txBody>
          <a:bodyPr anchor="t">
            <a:normAutofit/>
          </a:bodyPr>
          <a:lstStyle>
            <a:lvl1pPr algn="l">
              <a:defRPr sz="2800"/>
            </a:lvl1pPr>
          </a:lstStyle>
          <a:p>
            <a:r>
              <a:rPr lang="en-US"/>
              <a:t>Click to edit Master title style</a:t>
            </a:r>
          </a:p>
        </p:txBody>
      </p:sp>
      <p:cxnSp>
        <p:nvCxnSpPr>
          <p:cNvPr id="14" name="Straight Connector 13">
            <a:extLst>
              <a:ext uri="{FF2B5EF4-FFF2-40B4-BE49-F238E27FC236}">
                <a16:creationId xmlns:a16="http://schemas.microsoft.com/office/drawing/2014/main" id="{9483E3C5-2809-2C46-A1D1-739BBDFABDEE}"/>
              </a:ext>
            </a:extLst>
          </p:cNvPr>
          <p:cNvCxnSpPr/>
          <p:nvPr userDrawn="1"/>
        </p:nvCxnSpPr>
        <p:spPr>
          <a:xfrm>
            <a:off x="320842" y="5967668"/>
            <a:ext cx="11498981" cy="0"/>
          </a:xfrm>
          <a:prstGeom prst="line">
            <a:avLst/>
          </a:prstGeom>
          <a:ln w="15875">
            <a:solidFill>
              <a:srgbClr val="3B49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41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BD7F40-37DF-488E-82EC-17D07955D1DB}" type="datetime1">
              <a:rPr lang="en-US" smtClean="0"/>
              <a:t>4/6/2021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3</a:t>
            </a:r>
          </a:p>
        </p:txBody>
      </p:sp>
      <p:sp>
        <p:nvSpPr>
          <p:cNvPr id="7" name="Slide Number Placeholder 6"/>
          <p:cNvSpPr>
            <a:spLocks noGrp="1"/>
          </p:cNvSpPr>
          <p:nvPr>
            <p:ph type="sldNum" sz="quarter" idx="12"/>
          </p:nvPr>
        </p:nvSpPr>
        <p:spPr/>
        <p:txBody>
          <a:bodyPr/>
          <a:lstStyle/>
          <a:p>
            <a:fld id="{EE2866B1-0BC7-D942-B5F2-DF16F5DDBF7A}" type="slidenum">
              <a:rPr lang="en-US" smtClean="0"/>
              <a:t>‹#›</a:t>
            </a:fld>
            <a:endParaRPr lang="en-US"/>
          </a:p>
        </p:txBody>
      </p:sp>
    </p:spTree>
    <p:extLst>
      <p:ext uri="{BB962C8B-B14F-4D97-AF65-F5344CB8AC3E}">
        <p14:creationId xmlns:p14="http://schemas.microsoft.com/office/powerpoint/2010/main" val="263827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9B30AA-35DD-4638-9B69-BEEDE1CE6637}" type="datetime1">
              <a:rPr lang="en-US" smtClean="0"/>
              <a:t>4/6/2021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3</a:t>
            </a:r>
          </a:p>
        </p:txBody>
      </p:sp>
      <p:sp>
        <p:nvSpPr>
          <p:cNvPr id="6" name="Slide Number Placeholder 5"/>
          <p:cNvSpPr>
            <a:spLocks noGrp="1"/>
          </p:cNvSpPr>
          <p:nvPr>
            <p:ph type="sldNum" sz="quarter" idx="12"/>
          </p:nvPr>
        </p:nvSpPr>
        <p:spPr/>
        <p:txBody>
          <a:bodyPr/>
          <a:lstStyle/>
          <a:p>
            <a:fld id="{EE2866B1-0BC7-D942-B5F2-DF16F5DDBF7A}" type="slidenum">
              <a:rPr lang="en-US" smtClean="0"/>
              <a:t>‹#›</a:t>
            </a:fld>
            <a:endParaRPr lang="en-US"/>
          </a:p>
        </p:txBody>
      </p:sp>
    </p:spTree>
    <p:extLst>
      <p:ext uri="{BB962C8B-B14F-4D97-AF65-F5344CB8AC3E}">
        <p14:creationId xmlns:p14="http://schemas.microsoft.com/office/powerpoint/2010/main" val="4059422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F6C02-73E2-4788-864D-1C9C826B740C}" type="datetime1">
              <a:rPr lang="en-US" smtClean="0"/>
              <a:t>4/6/2021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3</a:t>
            </a:r>
          </a:p>
        </p:txBody>
      </p:sp>
      <p:sp>
        <p:nvSpPr>
          <p:cNvPr id="6" name="Slide Number Placeholder 5"/>
          <p:cNvSpPr>
            <a:spLocks noGrp="1"/>
          </p:cNvSpPr>
          <p:nvPr>
            <p:ph type="sldNum" sz="quarter" idx="12"/>
          </p:nvPr>
        </p:nvSpPr>
        <p:spPr/>
        <p:txBody>
          <a:bodyPr/>
          <a:lstStyle/>
          <a:p>
            <a:fld id="{EE2866B1-0BC7-D942-B5F2-DF16F5DDBF7A}" type="slidenum">
              <a:rPr lang="en-US" smtClean="0"/>
              <a:t>‹#›</a:t>
            </a:fld>
            <a:endParaRPr lang="en-US"/>
          </a:p>
        </p:txBody>
      </p:sp>
    </p:spTree>
    <p:extLst>
      <p:ext uri="{BB962C8B-B14F-4D97-AF65-F5344CB8AC3E}">
        <p14:creationId xmlns:p14="http://schemas.microsoft.com/office/powerpoint/2010/main" val="289064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965841-0F41-4533-A8C7-61456197EEA5}" type="datetime1">
              <a:rPr lang="en-US" smtClean="0"/>
              <a:t>4/6/2021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3</a:t>
            </a:r>
          </a:p>
        </p:txBody>
      </p:sp>
      <p:sp>
        <p:nvSpPr>
          <p:cNvPr id="6" name="Slide Number Placeholder 5"/>
          <p:cNvSpPr>
            <a:spLocks noGrp="1"/>
          </p:cNvSpPr>
          <p:nvPr>
            <p:ph type="sldNum" sz="quarter" idx="12"/>
          </p:nvPr>
        </p:nvSpPr>
        <p:spPr/>
        <p:txBody>
          <a:bodyPr/>
          <a:lstStyle/>
          <a:p>
            <a:fld id="{EE2866B1-0BC7-D942-B5F2-DF16F5DDBF7A}" type="slidenum">
              <a:rPr lang="en-US" smtClean="0"/>
              <a:t>‹#›</a:t>
            </a:fld>
            <a:endParaRPr lang="en-US"/>
          </a:p>
        </p:txBody>
      </p:sp>
    </p:spTree>
    <p:extLst>
      <p:ext uri="{BB962C8B-B14F-4D97-AF65-F5344CB8AC3E}">
        <p14:creationId xmlns:p14="http://schemas.microsoft.com/office/powerpoint/2010/main" val="268214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64DD2-6691-4E17-8DEC-548B60AE2E27}" type="datetime1">
              <a:rPr lang="en-US" smtClean="0"/>
              <a:t>4/6/2021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3</a:t>
            </a:r>
          </a:p>
        </p:txBody>
      </p:sp>
      <p:sp>
        <p:nvSpPr>
          <p:cNvPr id="6" name="Slide Number Placeholder 5"/>
          <p:cNvSpPr>
            <a:spLocks noGrp="1"/>
          </p:cNvSpPr>
          <p:nvPr>
            <p:ph type="sldNum" sz="quarter" idx="12"/>
          </p:nvPr>
        </p:nvSpPr>
        <p:spPr/>
        <p:txBody>
          <a:bodyPr/>
          <a:lstStyle/>
          <a:p>
            <a:fld id="{EE2866B1-0BC7-D942-B5F2-DF16F5DDBF7A}" type="slidenum">
              <a:rPr lang="en-US" smtClean="0"/>
              <a:t>‹#›</a:t>
            </a:fld>
            <a:endParaRPr lang="en-US"/>
          </a:p>
        </p:txBody>
      </p:sp>
      <p:pic>
        <p:nvPicPr>
          <p:cNvPr id="7" name="Picture 6">
            <a:extLst>
              <a:ext uri="{FF2B5EF4-FFF2-40B4-BE49-F238E27FC236}">
                <a16:creationId xmlns:a16="http://schemas.microsoft.com/office/drawing/2014/main" id="{AD14E9D7-ACD1-1D46-9551-27FB916D0E6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3392901"/>
            <a:ext cx="12192000" cy="3474721"/>
          </a:xfrm>
          <a:prstGeom prst="rect">
            <a:avLst/>
          </a:prstGeom>
        </p:spPr>
      </p:pic>
    </p:spTree>
    <p:extLst>
      <p:ext uri="{BB962C8B-B14F-4D97-AF65-F5344CB8AC3E}">
        <p14:creationId xmlns:p14="http://schemas.microsoft.com/office/powerpoint/2010/main" val="98910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1B6F75-BBD6-4A6D-B678-67A74FFE84BC}" type="datetime1">
              <a:rPr lang="en-US" smtClean="0"/>
              <a:t>4/6/2021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3</a:t>
            </a:r>
          </a:p>
        </p:txBody>
      </p:sp>
      <p:sp>
        <p:nvSpPr>
          <p:cNvPr id="6" name="Slide Number Placeholder 5"/>
          <p:cNvSpPr>
            <a:spLocks noGrp="1"/>
          </p:cNvSpPr>
          <p:nvPr>
            <p:ph type="sldNum" sz="quarter" idx="12"/>
          </p:nvPr>
        </p:nvSpPr>
        <p:spPr/>
        <p:txBody>
          <a:bodyPr/>
          <a:lstStyle/>
          <a:p>
            <a:fld id="{EE2866B1-0BC7-D942-B5F2-DF16F5DDBF7A}" type="slidenum">
              <a:rPr lang="en-US" smtClean="0"/>
              <a:t>‹#›</a:t>
            </a:fld>
            <a:endParaRPr lang="en-US"/>
          </a:p>
        </p:txBody>
      </p:sp>
    </p:spTree>
    <p:extLst>
      <p:ext uri="{BB962C8B-B14F-4D97-AF65-F5344CB8AC3E}">
        <p14:creationId xmlns:p14="http://schemas.microsoft.com/office/powerpoint/2010/main" val="854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6940A6-D0B5-4476-BECA-E7CDED96310B}" type="datetime1">
              <a:rPr lang="en-US" smtClean="0"/>
              <a:t>4/6/2021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3</a:t>
            </a:r>
          </a:p>
        </p:txBody>
      </p:sp>
      <p:sp>
        <p:nvSpPr>
          <p:cNvPr id="7" name="Slide Number Placeholder 6"/>
          <p:cNvSpPr>
            <a:spLocks noGrp="1"/>
          </p:cNvSpPr>
          <p:nvPr>
            <p:ph type="sldNum" sz="quarter" idx="12"/>
          </p:nvPr>
        </p:nvSpPr>
        <p:spPr/>
        <p:txBody>
          <a:bodyPr/>
          <a:lstStyle/>
          <a:p>
            <a:fld id="{EE2866B1-0BC7-D942-B5F2-DF16F5DDBF7A}" type="slidenum">
              <a:rPr lang="en-US" smtClean="0"/>
              <a:t>‹#›</a:t>
            </a:fld>
            <a:endParaRPr lang="en-US"/>
          </a:p>
        </p:txBody>
      </p:sp>
    </p:spTree>
    <p:extLst>
      <p:ext uri="{BB962C8B-B14F-4D97-AF65-F5344CB8AC3E}">
        <p14:creationId xmlns:p14="http://schemas.microsoft.com/office/powerpoint/2010/main" val="207199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E94C02-C5B0-4B95-BB45-696EE3E7A7E5}" type="datetime1">
              <a:rPr lang="en-US" smtClean="0"/>
              <a:t>4/6/2021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3</a:t>
            </a:r>
          </a:p>
        </p:txBody>
      </p:sp>
      <p:sp>
        <p:nvSpPr>
          <p:cNvPr id="9" name="Slide Number Placeholder 8"/>
          <p:cNvSpPr>
            <a:spLocks noGrp="1"/>
          </p:cNvSpPr>
          <p:nvPr>
            <p:ph type="sldNum" sz="quarter" idx="12"/>
          </p:nvPr>
        </p:nvSpPr>
        <p:spPr/>
        <p:txBody>
          <a:bodyPr/>
          <a:lstStyle/>
          <a:p>
            <a:fld id="{EE2866B1-0BC7-D942-B5F2-DF16F5DDBF7A}" type="slidenum">
              <a:rPr lang="en-US" smtClean="0"/>
              <a:t>‹#›</a:t>
            </a:fld>
            <a:endParaRPr lang="en-US"/>
          </a:p>
        </p:txBody>
      </p:sp>
    </p:spTree>
    <p:extLst>
      <p:ext uri="{BB962C8B-B14F-4D97-AF65-F5344CB8AC3E}">
        <p14:creationId xmlns:p14="http://schemas.microsoft.com/office/powerpoint/2010/main" val="147353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4F7554-356A-476C-8BFE-2811934D5790}" type="datetime1">
              <a:rPr lang="en-US" smtClean="0"/>
              <a:t>4/6/2021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3</a:t>
            </a:r>
          </a:p>
        </p:txBody>
      </p:sp>
      <p:sp>
        <p:nvSpPr>
          <p:cNvPr id="5" name="Slide Number Placeholder 4"/>
          <p:cNvSpPr>
            <a:spLocks noGrp="1"/>
          </p:cNvSpPr>
          <p:nvPr>
            <p:ph type="sldNum" sz="quarter" idx="12"/>
          </p:nvPr>
        </p:nvSpPr>
        <p:spPr/>
        <p:txBody>
          <a:bodyPr/>
          <a:lstStyle/>
          <a:p>
            <a:fld id="{EE2866B1-0BC7-D942-B5F2-DF16F5DDBF7A}" type="slidenum">
              <a:rPr lang="en-US" smtClean="0"/>
              <a:t>‹#›</a:t>
            </a:fld>
            <a:endParaRPr lang="en-US"/>
          </a:p>
        </p:txBody>
      </p:sp>
    </p:spTree>
    <p:extLst>
      <p:ext uri="{BB962C8B-B14F-4D97-AF65-F5344CB8AC3E}">
        <p14:creationId xmlns:p14="http://schemas.microsoft.com/office/powerpoint/2010/main" val="391656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192A1-D56F-4B48-8EDF-7714361571C8}" type="datetime1">
              <a:rPr lang="en-US" smtClean="0"/>
              <a:t>4/6/2021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a:t>3</a:t>
            </a:r>
          </a:p>
        </p:txBody>
      </p:sp>
      <p:sp>
        <p:nvSpPr>
          <p:cNvPr id="4" name="Slide Number Placeholder 3"/>
          <p:cNvSpPr>
            <a:spLocks noGrp="1"/>
          </p:cNvSpPr>
          <p:nvPr>
            <p:ph type="sldNum" sz="quarter" idx="12"/>
          </p:nvPr>
        </p:nvSpPr>
        <p:spPr/>
        <p:txBody>
          <a:bodyPr/>
          <a:lstStyle/>
          <a:p>
            <a:fld id="{EE2866B1-0BC7-D942-B5F2-DF16F5DDBF7A}" type="slidenum">
              <a:rPr lang="en-US" smtClean="0"/>
              <a:t>‹#›</a:t>
            </a:fld>
            <a:endParaRPr lang="en-US"/>
          </a:p>
        </p:txBody>
      </p:sp>
    </p:spTree>
    <p:extLst>
      <p:ext uri="{BB962C8B-B14F-4D97-AF65-F5344CB8AC3E}">
        <p14:creationId xmlns:p14="http://schemas.microsoft.com/office/powerpoint/2010/main" val="92960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1699AD-317B-498B-8B63-54CA11E10795}" type="datetime1">
              <a:rPr lang="en-US" smtClean="0"/>
              <a:t>4/6/2021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3</a:t>
            </a:r>
          </a:p>
        </p:txBody>
      </p:sp>
      <p:sp>
        <p:nvSpPr>
          <p:cNvPr id="7" name="Slide Number Placeholder 6"/>
          <p:cNvSpPr>
            <a:spLocks noGrp="1"/>
          </p:cNvSpPr>
          <p:nvPr>
            <p:ph type="sldNum" sz="quarter" idx="12"/>
          </p:nvPr>
        </p:nvSpPr>
        <p:spPr/>
        <p:txBody>
          <a:bodyPr/>
          <a:lstStyle/>
          <a:p>
            <a:fld id="{EE2866B1-0BC7-D942-B5F2-DF16F5DDBF7A}" type="slidenum">
              <a:rPr lang="en-US" smtClean="0"/>
              <a:t>‹#›</a:t>
            </a:fld>
            <a:endParaRPr lang="en-US"/>
          </a:p>
        </p:txBody>
      </p:sp>
    </p:spTree>
    <p:extLst>
      <p:ext uri="{BB962C8B-B14F-4D97-AF65-F5344CB8AC3E}">
        <p14:creationId xmlns:p14="http://schemas.microsoft.com/office/powerpoint/2010/main" val="128908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9641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22578"/>
            <a:ext cx="10515600" cy="47543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B8402-0AE2-4A9B-B6A7-A7EDA12CBDD4}" type="datetime1">
              <a:rPr lang="en-US" smtClean="0"/>
              <a:t>4/6/2021</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866B1-0BC7-D942-B5F2-DF16F5DDBF7A}" type="slidenum">
              <a:rPr lang="en-US" smtClean="0"/>
              <a:t>‹#›</a:t>
            </a:fld>
            <a:endParaRPr lang="en-US"/>
          </a:p>
        </p:txBody>
      </p:sp>
      <p:cxnSp>
        <p:nvCxnSpPr>
          <p:cNvPr id="8" name="Straight Connector 7">
            <a:extLst>
              <a:ext uri="{FF2B5EF4-FFF2-40B4-BE49-F238E27FC236}">
                <a16:creationId xmlns:a16="http://schemas.microsoft.com/office/drawing/2014/main" id="{A5BE0773-1458-1E4B-A9A1-01F9D979B5C3}"/>
              </a:ext>
            </a:extLst>
          </p:cNvPr>
          <p:cNvCxnSpPr>
            <a:cxnSpLocks/>
          </p:cNvCxnSpPr>
          <p:nvPr userDrawn="1"/>
        </p:nvCxnSpPr>
        <p:spPr>
          <a:xfrm>
            <a:off x="7044523" y="6449690"/>
            <a:ext cx="2291982"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DA2B14C-135E-174D-B8BE-31918756C5B3}"/>
              </a:ext>
            </a:extLst>
          </p:cNvPr>
          <p:cNvPicPr>
            <a:picLocks noChangeAspect="1"/>
          </p:cNvPicPr>
          <p:nvPr userDrawn="1"/>
        </p:nvPicPr>
        <p:blipFill>
          <a:blip r:embed="rId14"/>
          <a:stretch>
            <a:fillRect/>
          </a:stretch>
        </p:blipFill>
        <p:spPr>
          <a:xfrm>
            <a:off x="5360333" y="5970456"/>
            <a:ext cx="1265490" cy="702894"/>
          </a:xfrm>
          <a:prstGeom prst="rect">
            <a:avLst/>
          </a:prstGeom>
        </p:spPr>
      </p:pic>
      <p:cxnSp>
        <p:nvCxnSpPr>
          <p:cNvPr id="14" name="Straight Connector 13">
            <a:extLst>
              <a:ext uri="{FF2B5EF4-FFF2-40B4-BE49-F238E27FC236}">
                <a16:creationId xmlns:a16="http://schemas.microsoft.com/office/drawing/2014/main" id="{E8C66F86-E593-744E-AA42-A9AF54A4D0FA}"/>
              </a:ext>
            </a:extLst>
          </p:cNvPr>
          <p:cNvCxnSpPr>
            <a:cxnSpLocks/>
          </p:cNvCxnSpPr>
          <p:nvPr userDrawn="1"/>
        </p:nvCxnSpPr>
        <p:spPr>
          <a:xfrm>
            <a:off x="2721176" y="6449690"/>
            <a:ext cx="229198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842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ctr" defTabSz="914400" rtl="0" eaLnBrk="1" latinLnBrk="0" hangingPunct="1">
        <a:lnSpc>
          <a:spcPct val="90000"/>
        </a:lnSpc>
        <a:spcBef>
          <a:spcPct val="0"/>
        </a:spcBef>
        <a:buNone/>
        <a:defRPr sz="4400" b="0" i="0" kern="1200">
          <a:solidFill>
            <a:srgbClr val="3B4982"/>
          </a:solidFill>
          <a:latin typeface="Gill Sans" panose="020B0502020104020203" pitchFamily="34" charset="-79"/>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B4982"/>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B4982"/>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B4982"/>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B4982"/>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B4982"/>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salvationarmynca.org/gethel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1.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14/relationships/chartEx" Target="../charts/chartEx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E17DB-FC8B-2C4F-B590-BC7D79D7CAF7}"/>
              </a:ext>
            </a:extLst>
          </p:cNvPr>
          <p:cNvSpPr>
            <a:spLocks noGrp="1"/>
          </p:cNvSpPr>
          <p:nvPr>
            <p:ph type="ctrTitle"/>
          </p:nvPr>
        </p:nvSpPr>
        <p:spPr>
          <a:xfrm>
            <a:off x="40566" y="5492356"/>
            <a:ext cx="7703133" cy="485056"/>
          </a:xfrm>
        </p:spPr>
        <p:txBody>
          <a:bodyPr>
            <a:normAutofit/>
          </a:bodyPr>
          <a:lstStyle/>
          <a:p>
            <a:r>
              <a:rPr lang="en-US" dirty="0">
                <a:latin typeface="Gill Sans MT"/>
                <a:cs typeface="Gill Sans"/>
              </a:rPr>
              <a:t>Customer Financial Assistance Programs </a:t>
            </a:r>
            <a:endParaRPr lang="en-US" dirty="0">
              <a:latin typeface="Gill Sans MT" panose="020B0502020104020203" pitchFamily="34" charset="0"/>
            </a:endParaRPr>
          </a:p>
        </p:txBody>
      </p:sp>
      <p:sp>
        <p:nvSpPr>
          <p:cNvPr id="6" name="TextBox 5">
            <a:extLst>
              <a:ext uri="{FF2B5EF4-FFF2-40B4-BE49-F238E27FC236}">
                <a16:creationId xmlns:a16="http://schemas.microsoft.com/office/drawing/2014/main" id="{5061B7F2-78DB-4E4D-BE10-BB3395D385DA}"/>
              </a:ext>
            </a:extLst>
          </p:cNvPr>
          <p:cNvSpPr txBox="1"/>
          <p:nvPr/>
        </p:nvSpPr>
        <p:spPr>
          <a:xfrm>
            <a:off x="390756" y="5956240"/>
            <a:ext cx="8219844" cy="707886"/>
          </a:xfrm>
          <a:prstGeom prst="rect">
            <a:avLst/>
          </a:prstGeom>
          <a:noFill/>
        </p:spPr>
        <p:txBody>
          <a:bodyPr wrap="square" rtlCol="0" anchor="t">
            <a:spAutoFit/>
          </a:bodyPr>
          <a:lstStyle/>
          <a:p>
            <a:r>
              <a:rPr lang="en-US" sz="2000" dirty="0">
                <a:solidFill>
                  <a:srgbClr val="0991CD"/>
                </a:solidFill>
                <a:latin typeface="Gill Sans MT"/>
              </a:rPr>
              <a:t>Kelly Caplan, Customer Engagement &amp; Advocacy Division Manager, Kelly.Caplan@WSSCWater.com</a:t>
            </a:r>
          </a:p>
        </p:txBody>
      </p:sp>
      <p:sp>
        <p:nvSpPr>
          <p:cNvPr id="2" name="Slide Number Placeholder 1">
            <a:extLst>
              <a:ext uri="{FF2B5EF4-FFF2-40B4-BE49-F238E27FC236}">
                <a16:creationId xmlns:a16="http://schemas.microsoft.com/office/drawing/2014/main" id="{DD9E246F-9453-403C-AB76-61948BFD3BB5}"/>
              </a:ext>
            </a:extLst>
          </p:cNvPr>
          <p:cNvSpPr>
            <a:spLocks noGrp="1"/>
          </p:cNvSpPr>
          <p:nvPr>
            <p:ph type="sldNum" sz="quarter" idx="12"/>
          </p:nvPr>
        </p:nvSpPr>
        <p:spPr/>
        <p:txBody>
          <a:bodyPr/>
          <a:lstStyle/>
          <a:p>
            <a:fld id="{EE2866B1-0BC7-D942-B5F2-DF16F5DDBF7A}" type="slidenum">
              <a:rPr lang="en-US" smtClean="0"/>
              <a:t>1</a:t>
            </a:fld>
            <a:endParaRPr lang="en-US"/>
          </a:p>
        </p:txBody>
      </p:sp>
      <p:sp>
        <p:nvSpPr>
          <p:cNvPr id="5" name="TextBox 4">
            <a:extLst>
              <a:ext uri="{FF2B5EF4-FFF2-40B4-BE49-F238E27FC236}">
                <a16:creationId xmlns:a16="http://schemas.microsoft.com/office/drawing/2014/main" id="{D413BF7E-93C2-4E0E-AEB3-6B34C76A1B36}"/>
              </a:ext>
            </a:extLst>
          </p:cNvPr>
          <p:cNvSpPr txBox="1"/>
          <p:nvPr/>
        </p:nvSpPr>
        <p:spPr>
          <a:xfrm>
            <a:off x="8764151" y="5973961"/>
            <a:ext cx="2093220" cy="400110"/>
          </a:xfrm>
          <a:prstGeom prst="rect">
            <a:avLst/>
          </a:prstGeom>
          <a:noFill/>
        </p:spPr>
        <p:txBody>
          <a:bodyPr wrap="square" rtlCol="0" anchor="t">
            <a:spAutoFit/>
          </a:bodyPr>
          <a:lstStyle/>
          <a:p>
            <a:r>
              <a:rPr lang="en-US" sz="2000" dirty="0">
                <a:solidFill>
                  <a:srgbClr val="0991CD"/>
                </a:solidFill>
                <a:latin typeface="Gill Sans MT"/>
              </a:rPr>
              <a:t>April 7, 2021 </a:t>
            </a:r>
          </a:p>
        </p:txBody>
      </p:sp>
    </p:spTree>
    <p:extLst>
      <p:ext uri="{BB962C8B-B14F-4D97-AF65-F5344CB8AC3E}">
        <p14:creationId xmlns:p14="http://schemas.microsoft.com/office/powerpoint/2010/main" val="3184605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9126-0972-4CCD-AD4F-7C9709630DF7}"/>
              </a:ext>
            </a:extLst>
          </p:cNvPr>
          <p:cNvSpPr>
            <a:spLocks noGrp="1"/>
          </p:cNvSpPr>
          <p:nvPr>
            <p:ph type="title"/>
          </p:nvPr>
        </p:nvSpPr>
        <p:spPr/>
        <p:txBody>
          <a:bodyPr/>
          <a:lstStyle/>
          <a:p>
            <a:r>
              <a:rPr lang="en-US" b="1" dirty="0">
                <a:latin typeface="Gill Sans MT" panose="020B0502020104020203" pitchFamily="34" charset="0"/>
              </a:rPr>
              <a:t>OHEP Income Eligibility for CAP</a:t>
            </a:r>
            <a:endParaRPr lang="en-US" dirty="0"/>
          </a:p>
        </p:txBody>
      </p:sp>
      <p:graphicFrame>
        <p:nvGraphicFramePr>
          <p:cNvPr id="5" name="Content Placeholder 4">
            <a:extLst>
              <a:ext uri="{FF2B5EF4-FFF2-40B4-BE49-F238E27FC236}">
                <a16:creationId xmlns:a16="http://schemas.microsoft.com/office/drawing/2014/main" id="{9CCE5472-5EA0-4155-B5AB-D7B8810E26E4}"/>
              </a:ext>
            </a:extLst>
          </p:cNvPr>
          <p:cNvGraphicFramePr>
            <a:graphicFrameLocks noGrp="1"/>
          </p:cNvGraphicFramePr>
          <p:nvPr>
            <p:ph idx="1"/>
            <p:extLst>
              <p:ext uri="{D42A27DB-BD31-4B8C-83A1-F6EECF244321}">
                <p14:modId xmlns:p14="http://schemas.microsoft.com/office/powerpoint/2010/main" val="2347067439"/>
              </p:ext>
            </p:extLst>
          </p:nvPr>
        </p:nvGraphicFramePr>
        <p:xfrm>
          <a:off x="1036320" y="1366491"/>
          <a:ext cx="10566400" cy="5298150"/>
        </p:xfrm>
        <a:graphic>
          <a:graphicData uri="http://schemas.openxmlformats.org/drawingml/2006/table">
            <a:tbl>
              <a:tblPr/>
              <a:tblGrid>
                <a:gridCol w="3383765">
                  <a:extLst>
                    <a:ext uri="{9D8B030D-6E8A-4147-A177-3AD203B41FA5}">
                      <a16:colId xmlns:a16="http://schemas.microsoft.com/office/drawing/2014/main" val="438725535"/>
                    </a:ext>
                  </a:extLst>
                </a:gridCol>
                <a:gridCol w="1767355">
                  <a:extLst>
                    <a:ext uri="{9D8B030D-6E8A-4147-A177-3AD203B41FA5}">
                      <a16:colId xmlns:a16="http://schemas.microsoft.com/office/drawing/2014/main" val="1344960474"/>
                    </a:ext>
                  </a:extLst>
                </a:gridCol>
                <a:gridCol w="5415280">
                  <a:extLst>
                    <a:ext uri="{9D8B030D-6E8A-4147-A177-3AD203B41FA5}">
                      <a16:colId xmlns:a16="http://schemas.microsoft.com/office/drawing/2014/main" val="3949754462"/>
                    </a:ext>
                  </a:extLst>
                </a:gridCol>
              </a:tblGrid>
              <a:tr h="798275">
                <a:tc gridSpan="3">
                  <a:txBody>
                    <a:bodyPr/>
                    <a:lstStyle/>
                    <a:p>
                      <a:pPr algn="ctr" fontAlgn="b"/>
                      <a:r>
                        <a:rPr lang="en-US" sz="2000" b="1" dirty="0">
                          <a:solidFill>
                            <a:srgbClr val="FFFFFF"/>
                          </a:solidFill>
                          <a:effectLst/>
                          <a:latin typeface="Gill Sans MT" panose="020B0502020104020203" pitchFamily="34" charset="0"/>
                        </a:rPr>
                        <a:t>2021 ELIGIBILTY GUIDELINES</a:t>
                      </a:r>
                      <a:br>
                        <a:rPr lang="en-US" sz="2000" b="1" dirty="0">
                          <a:solidFill>
                            <a:srgbClr val="FFFFFF"/>
                          </a:solidFill>
                          <a:effectLst/>
                          <a:latin typeface="Gill Sans MT" panose="020B0502020104020203" pitchFamily="34" charset="0"/>
                        </a:rPr>
                      </a:br>
                      <a:r>
                        <a:rPr lang="en-US" sz="2000" b="1" dirty="0">
                          <a:solidFill>
                            <a:srgbClr val="FFFFFF"/>
                          </a:solidFill>
                          <a:effectLst/>
                          <a:latin typeface="Gill Sans MT" panose="020B0502020104020203" pitchFamily="34" charset="0"/>
                        </a:rPr>
                        <a:t>based on 175% of the federal poverty guidelines</a:t>
                      </a:r>
                      <a:endParaRPr lang="en-US" sz="2000" b="0" dirty="0">
                        <a:solidFill>
                          <a:srgbClr val="FFFFFF"/>
                        </a:solidFill>
                        <a:effectLst/>
                        <a:latin typeface="Gill Sans MT" panose="020B0502020104020203" pitchFamily="34" charset="0"/>
                      </a:endParaRPr>
                    </a:p>
                  </a:txBody>
                  <a:tcPr marL="43861" marR="43861" marT="43861" marB="43861" anchor="b">
                    <a:lnL>
                      <a:noFill/>
                    </a:lnL>
                    <a:lnR>
                      <a:noFill/>
                    </a:lnR>
                    <a:lnT>
                      <a:noFill/>
                    </a:lnT>
                    <a:lnB w="12700" cap="flat" cmpd="sng" algn="ctr">
                      <a:solidFill>
                        <a:srgbClr val="DDDDDD"/>
                      </a:solidFill>
                      <a:prstDash val="solid"/>
                      <a:round/>
                      <a:headEnd type="none" w="med" len="med"/>
                      <a:tailEnd type="none" w="med" len="med"/>
                    </a:lnB>
                    <a:solidFill>
                      <a:srgbClr val="3071B2"/>
                    </a:solidFill>
                  </a:tcPr>
                </a:tc>
                <a:tc hMerge="1">
                  <a:txBody>
                    <a:bodyPr/>
                    <a:lstStyle/>
                    <a:p>
                      <a:endParaRPr lang="en-US"/>
                    </a:p>
                  </a:txBody>
                  <a:tcPr/>
                </a:tc>
                <a:tc hMerge="1">
                  <a:txBody>
                    <a:bodyPr/>
                    <a:lstStyle/>
                    <a:p>
                      <a:pPr algn="ctr" fontAlgn="b"/>
                      <a:endParaRPr lang="en-US" sz="1600" b="0">
                        <a:solidFill>
                          <a:srgbClr val="FFFFFF"/>
                        </a:solidFill>
                        <a:effectLst/>
                        <a:latin typeface="inherit"/>
                      </a:endParaRPr>
                    </a:p>
                  </a:txBody>
                  <a:tcPr marL="43861" marR="43861" marT="43861" marB="43861" anchor="b">
                    <a:lnL>
                      <a:noFill/>
                    </a:lnL>
                    <a:lnR>
                      <a:noFill/>
                    </a:lnR>
                    <a:lnT>
                      <a:noFill/>
                    </a:lnT>
                    <a:lnB w="12700" cap="flat" cmpd="sng" algn="ctr">
                      <a:solidFill>
                        <a:srgbClr val="DDDDDD"/>
                      </a:solidFill>
                      <a:prstDash val="solid"/>
                      <a:round/>
                      <a:headEnd type="none" w="med" len="med"/>
                      <a:tailEnd type="none" w="med" len="med"/>
                    </a:lnB>
                    <a:solidFill>
                      <a:srgbClr val="3071B2"/>
                    </a:solidFill>
                  </a:tcPr>
                </a:tc>
                <a:extLst>
                  <a:ext uri="{0D108BD9-81ED-4DB2-BD59-A6C34878D82A}">
                    <a16:rowId xmlns:a16="http://schemas.microsoft.com/office/drawing/2014/main" val="485951055"/>
                  </a:ext>
                </a:extLst>
              </a:tr>
              <a:tr h="561424">
                <a:tc gridSpan="2">
                  <a:txBody>
                    <a:bodyPr/>
                    <a:lstStyle/>
                    <a:p>
                      <a:pPr algn="ctr" fontAlgn="b"/>
                      <a:r>
                        <a:rPr lang="en-US" sz="2000" b="1" dirty="0">
                          <a:solidFill>
                            <a:srgbClr val="FFFFFF"/>
                          </a:solidFill>
                          <a:effectLst/>
                          <a:latin typeface="Gill Sans MT" panose="020B0502020104020203" pitchFamily="34" charset="0"/>
                        </a:rPr>
                        <a:t>Household Size</a:t>
                      </a:r>
                      <a:endParaRPr lang="en-US" sz="2000" b="0" dirty="0">
                        <a:solidFill>
                          <a:srgbClr val="FFFFFF"/>
                        </a:solidFill>
                        <a:effectLst/>
                        <a:latin typeface="Gill Sans MT" panose="020B0502020104020203" pitchFamily="34" charset="0"/>
                      </a:endParaRPr>
                    </a:p>
                  </a:txBody>
                  <a:tcPr marL="43861" marR="43861" marT="43861" marB="43861" anchor="b">
                    <a:lnL>
                      <a:noFill/>
                    </a:lnL>
                    <a:lnR>
                      <a:noFill/>
                    </a:lnR>
                    <a:lnT w="1270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3071B2"/>
                    </a:solidFill>
                  </a:tcPr>
                </a:tc>
                <a:tc hMerge="1">
                  <a:txBody>
                    <a:bodyPr/>
                    <a:lstStyle/>
                    <a:p>
                      <a:pPr algn="ctr" fontAlgn="b"/>
                      <a:r>
                        <a:rPr lang="en-US" sz="1600" b="1">
                          <a:solidFill>
                            <a:srgbClr val="FFFFFF"/>
                          </a:solidFill>
                          <a:effectLst/>
                          <a:latin typeface="inherit"/>
                        </a:rPr>
                        <a:t>Household Annual Gross Income</a:t>
                      </a:r>
                      <a:endParaRPr lang="en-US" sz="1600" b="0">
                        <a:solidFill>
                          <a:srgbClr val="FFFFFF"/>
                        </a:solidFill>
                        <a:effectLst/>
                        <a:latin typeface="inherit"/>
                      </a:endParaRPr>
                    </a:p>
                  </a:txBody>
                  <a:tcPr marL="43861" marR="43861" marT="43861" marB="43861" anchor="b">
                    <a:lnL>
                      <a:noFill/>
                    </a:lnL>
                    <a:lnR>
                      <a:noFill/>
                    </a:lnR>
                    <a:lnT w="1270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3071B2"/>
                    </a:solidFill>
                  </a:tcPr>
                </a:tc>
                <a:tc>
                  <a:txBody>
                    <a:bodyPr/>
                    <a:lstStyle/>
                    <a:p>
                      <a:pPr algn="ctr" fontAlgn="b"/>
                      <a:r>
                        <a:rPr lang="en-US" sz="2000" b="1" dirty="0">
                          <a:solidFill>
                            <a:srgbClr val="FFFFFF"/>
                          </a:solidFill>
                          <a:effectLst/>
                          <a:latin typeface="Gill Sans MT" panose="020B0502020104020203" pitchFamily="34" charset="0"/>
                        </a:rPr>
                        <a:t>Household Annual Gross Income</a:t>
                      </a:r>
                      <a:endParaRPr lang="en-US" sz="2000" b="0" dirty="0">
                        <a:solidFill>
                          <a:srgbClr val="FFFFFF"/>
                        </a:solidFill>
                        <a:effectLst/>
                        <a:latin typeface="Gill Sans MT" panose="020B0502020104020203" pitchFamily="34" charset="0"/>
                      </a:endParaRPr>
                    </a:p>
                  </a:txBody>
                  <a:tcPr marL="43861" marR="43861" marT="43861" marB="43861" anchor="b">
                    <a:lnL>
                      <a:noFill/>
                    </a:lnL>
                    <a:lnR>
                      <a:noFill/>
                    </a:lnR>
                    <a:lnT w="1270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3071B2"/>
                    </a:solidFill>
                  </a:tcPr>
                </a:tc>
                <a:extLst>
                  <a:ext uri="{0D108BD9-81ED-4DB2-BD59-A6C34878D82A}">
                    <a16:rowId xmlns:a16="http://schemas.microsoft.com/office/drawing/2014/main" val="652799271"/>
                  </a:ext>
                </a:extLst>
              </a:tr>
              <a:tr h="798275">
                <a:tc gridSpan="3">
                  <a:txBody>
                    <a:bodyPr/>
                    <a:lstStyle/>
                    <a:p>
                      <a:pPr algn="ctr" fontAlgn="t"/>
                      <a:r>
                        <a:rPr lang="en-US" sz="2000" b="0" dirty="0">
                          <a:effectLst/>
                          <a:latin typeface="Gill Sans MT" panose="020B0502020104020203" pitchFamily="34" charset="0"/>
                        </a:rPr>
                        <a:t>For families/households with more than 8 persons, add $7,840 for each additional person.</a:t>
                      </a: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ctr" fontAlgn="t"/>
                      <a:endParaRPr lang="en-US" sz="1600" b="0" dirty="0">
                        <a:effectLst/>
                        <a:latin typeface="inherit"/>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09687433"/>
                  </a:ext>
                </a:extLst>
              </a:tr>
              <a:tr h="324573">
                <a:tc>
                  <a:txBody>
                    <a:bodyPr/>
                    <a:lstStyle/>
                    <a:p>
                      <a:pPr algn="ctr" fontAlgn="t"/>
                      <a:r>
                        <a:rPr lang="en-US" sz="2000" b="1" dirty="0">
                          <a:effectLst/>
                          <a:latin typeface="Gill Sans MT" panose="020B0502020104020203" pitchFamily="34" charset="0"/>
                        </a:rPr>
                        <a:t>1</a:t>
                      </a:r>
                      <a:endParaRPr lang="en-US" sz="2000" b="0" dirty="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gridSpan="2">
                  <a:txBody>
                    <a:bodyPr/>
                    <a:lstStyle/>
                    <a:p>
                      <a:pPr algn="ctr" fontAlgn="t"/>
                      <a:r>
                        <a:rPr lang="en-US" sz="2000" b="1" dirty="0">
                          <a:effectLst/>
                          <a:latin typeface="Gill Sans MT" panose="020B0502020104020203" pitchFamily="34" charset="0"/>
                        </a:rPr>
                        <a:t>$22,230</a:t>
                      </a:r>
                      <a:endParaRPr lang="en-US" sz="2000" b="0" dirty="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hMerge="1">
                  <a:txBody>
                    <a:bodyPr/>
                    <a:lstStyle/>
                    <a:p>
                      <a:pPr algn="ctr" fontAlgn="t"/>
                      <a:endParaRPr lang="en-US" sz="1600" b="0">
                        <a:effectLst/>
                        <a:latin typeface="inherit"/>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118145256"/>
                  </a:ext>
                </a:extLst>
              </a:tr>
              <a:tr h="324573">
                <a:tc>
                  <a:txBody>
                    <a:bodyPr/>
                    <a:lstStyle/>
                    <a:p>
                      <a:pPr algn="ctr" fontAlgn="t"/>
                      <a:r>
                        <a:rPr lang="en-US" sz="2000" b="1" dirty="0">
                          <a:effectLst/>
                          <a:latin typeface="Gill Sans MT" panose="020B0502020104020203" pitchFamily="34" charset="0"/>
                        </a:rPr>
                        <a:t>2</a:t>
                      </a:r>
                      <a:endParaRPr lang="en-US" sz="2000" b="0" dirty="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gridSpan="2">
                  <a:txBody>
                    <a:bodyPr/>
                    <a:lstStyle/>
                    <a:p>
                      <a:pPr algn="ctr" fontAlgn="t"/>
                      <a:r>
                        <a:rPr lang="en-US" sz="2000" b="1" dirty="0">
                          <a:effectLst/>
                          <a:latin typeface="Gill Sans MT" panose="020B0502020104020203" pitchFamily="34" charset="0"/>
                        </a:rPr>
                        <a:t>$30,170</a:t>
                      </a:r>
                      <a:endParaRPr lang="en-US" sz="2000" b="0" dirty="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hMerge="1">
                  <a:txBody>
                    <a:bodyPr/>
                    <a:lstStyle/>
                    <a:p>
                      <a:pPr algn="ctr" fontAlgn="t"/>
                      <a:endParaRPr lang="en-US" sz="1600" b="0">
                        <a:effectLst/>
                        <a:latin typeface="inherit"/>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85273405"/>
                  </a:ext>
                </a:extLst>
              </a:tr>
              <a:tr h="324573">
                <a:tc>
                  <a:txBody>
                    <a:bodyPr/>
                    <a:lstStyle/>
                    <a:p>
                      <a:pPr algn="ctr" fontAlgn="t"/>
                      <a:r>
                        <a:rPr lang="en-US" sz="2000" b="1">
                          <a:effectLst/>
                          <a:latin typeface="Gill Sans MT" panose="020B0502020104020203" pitchFamily="34" charset="0"/>
                        </a:rPr>
                        <a:t>3</a:t>
                      </a:r>
                      <a:endParaRPr lang="en-US" sz="2000" b="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gridSpan="2">
                  <a:txBody>
                    <a:bodyPr/>
                    <a:lstStyle/>
                    <a:p>
                      <a:pPr algn="ctr" fontAlgn="t"/>
                      <a:r>
                        <a:rPr lang="en-US" sz="2000" b="1" dirty="0">
                          <a:effectLst/>
                          <a:latin typeface="Gill Sans MT" panose="020B0502020104020203" pitchFamily="34" charset="0"/>
                        </a:rPr>
                        <a:t>$38,010</a:t>
                      </a:r>
                      <a:endParaRPr lang="en-US" sz="2000" b="0" dirty="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hMerge="1">
                  <a:txBody>
                    <a:bodyPr/>
                    <a:lstStyle/>
                    <a:p>
                      <a:pPr algn="ctr" fontAlgn="t"/>
                      <a:endParaRPr lang="en-US" sz="1600" b="0">
                        <a:effectLst/>
                        <a:latin typeface="inherit"/>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866580977"/>
                  </a:ext>
                </a:extLst>
              </a:tr>
              <a:tr h="324573">
                <a:tc>
                  <a:txBody>
                    <a:bodyPr/>
                    <a:lstStyle/>
                    <a:p>
                      <a:pPr algn="ctr" fontAlgn="t"/>
                      <a:r>
                        <a:rPr lang="en-US" sz="2000" b="1">
                          <a:effectLst/>
                          <a:latin typeface="Gill Sans MT" panose="020B0502020104020203" pitchFamily="34" charset="0"/>
                        </a:rPr>
                        <a:t>4</a:t>
                      </a:r>
                      <a:endParaRPr lang="en-US" sz="2000" b="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gridSpan="2">
                  <a:txBody>
                    <a:bodyPr/>
                    <a:lstStyle/>
                    <a:p>
                      <a:pPr algn="ctr" fontAlgn="t"/>
                      <a:r>
                        <a:rPr lang="en-US" sz="2000" b="1" dirty="0">
                          <a:effectLst/>
                          <a:latin typeface="Gill Sans MT" panose="020B0502020104020203" pitchFamily="34" charset="0"/>
                        </a:rPr>
                        <a:t>$45,850</a:t>
                      </a:r>
                      <a:endParaRPr lang="en-US" sz="2000" b="0" dirty="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hMerge="1">
                  <a:txBody>
                    <a:bodyPr/>
                    <a:lstStyle/>
                    <a:p>
                      <a:pPr algn="ctr" fontAlgn="t"/>
                      <a:endParaRPr lang="en-US" sz="1600" b="0">
                        <a:effectLst/>
                        <a:latin typeface="inherit"/>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86017093"/>
                  </a:ext>
                </a:extLst>
              </a:tr>
              <a:tr h="324573">
                <a:tc>
                  <a:txBody>
                    <a:bodyPr/>
                    <a:lstStyle/>
                    <a:p>
                      <a:pPr algn="ctr" fontAlgn="t"/>
                      <a:r>
                        <a:rPr lang="en-US" sz="2000" b="1">
                          <a:effectLst/>
                          <a:latin typeface="Gill Sans MT" panose="020B0502020104020203" pitchFamily="34" charset="0"/>
                        </a:rPr>
                        <a:t>5</a:t>
                      </a:r>
                      <a:endParaRPr lang="en-US" sz="2000" b="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gridSpan="2">
                  <a:txBody>
                    <a:bodyPr/>
                    <a:lstStyle/>
                    <a:p>
                      <a:pPr algn="ctr" fontAlgn="t"/>
                      <a:r>
                        <a:rPr lang="en-US" sz="2000" b="1" dirty="0">
                          <a:effectLst/>
                          <a:latin typeface="Gill Sans MT" panose="020B0502020104020203" pitchFamily="34" charset="0"/>
                        </a:rPr>
                        <a:t>$53,690</a:t>
                      </a:r>
                      <a:endParaRPr lang="en-US" sz="2000" b="0" dirty="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hMerge="1">
                  <a:txBody>
                    <a:bodyPr/>
                    <a:lstStyle/>
                    <a:p>
                      <a:pPr algn="ctr" fontAlgn="t"/>
                      <a:endParaRPr lang="en-US" sz="1600" b="0">
                        <a:effectLst/>
                        <a:latin typeface="inherit"/>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707688971"/>
                  </a:ext>
                </a:extLst>
              </a:tr>
              <a:tr h="324573">
                <a:tc>
                  <a:txBody>
                    <a:bodyPr/>
                    <a:lstStyle/>
                    <a:p>
                      <a:pPr algn="ctr" fontAlgn="t"/>
                      <a:r>
                        <a:rPr lang="en-US" sz="2000" b="1">
                          <a:effectLst/>
                          <a:latin typeface="Gill Sans MT" panose="020B0502020104020203" pitchFamily="34" charset="0"/>
                        </a:rPr>
                        <a:t>6</a:t>
                      </a:r>
                      <a:endParaRPr lang="en-US" sz="2000" b="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gridSpan="2">
                  <a:txBody>
                    <a:bodyPr/>
                    <a:lstStyle/>
                    <a:p>
                      <a:pPr algn="ctr" fontAlgn="t"/>
                      <a:r>
                        <a:rPr lang="en-US" sz="2000" b="1" dirty="0">
                          <a:effectLst/>
                          <a:latin typeface="Gill Sans MT" panose="020B0502020104020203" pitchFamily="34" charset="0"/>
                        </a:rPr>
                        <a:t>$ 61,530</a:t>
                      </a:r>
                      <a:endParaRPr lang="en-US" sz="2000" b="0" dirty="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hMerge="1">
                  <a:txBody>
                    <a:bodyPr/>
                    <a:lstStyle/>
                    <a:p>
                      <a:pPr algn="ctr" fontAlgn="t"/>
                      <a:endParaRPr lang="en-US" sz="1600" b="0">
                        <a:effectLst/>
                        <a:latin typeface="inherit"/>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23990355"/>
                  </a:ext>
                </a:extLst>
              </a:tr>
              <a:tr h="324573">
                <a:tc>
                  <a:txBody>
                    <a:bodyPr/>
                    <a:lstStyle/>
                    <a:p>
                      <a:pPr algn="ctr" fontAlgn="t"/>
                      <a:r>
                        <a:rPr lang="en-US" sz="2000" b="1">
                          <a:effectLst/>
                          <a:latin typeface="Gill Sans MT" panose="020B0502020104020203" pitchFamily="34" charset="0"/>
                        </a:rPr>
                        <a:t>7</a:t>
                      </a:r>
                      <a:endParaRPr lang="en-US" sz="2000" b="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gridSpan="2">
                  <a:txBody>
                    <a:bodyPr/>
                    <a:lstStyle/>
                    <a:p>
                      <a:pPr algn="ctr" fontAlgn="t"/>
                      <a:r>
                        <a:rPr lang="en-US" sz="2000" b="1" dirty="0">
                          <a:effectLst/>
                          <a:latin typeface="Gill Sans MT" panose="020B0502020104020203" pitchFamily="34" charset="0"/>
                        </a:rPr>
                        <a:t>$ 69,370</a:t>
                      </a:r>
                      <a:endParaRPr lang="en-US" sz="2000" b="0" dirty="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hMerge="1">
                  <a:txBody>
                    <a:bodyPr/>
                    <a:lstStyle/>
                    <a:p>
                      <a:pPr algn="ctr" fontAlgn="t"/>
                      <a:endParaRPr lang="en-US" sz="1600" b="0">
                        <a:effectLst/>
                        <a:latin typeface="inherit"/>
                      </a:endParaRPr>
                    </a:p>
                  </a:txBody>
                  <a:tcPr marL="43861" marR="43861" marT="43861" marB="43861">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846146790"/>
                  </a:ext>
                </a:extLst>
              </a:tr>
              <a:tr h="324573">
                <a:tc>
                  <a:txBody>
                    <a:bodyPr/>
                    <a:lstStyle/>
                    <a:p>
                      <a:pPr algn="ctr" fontAlgn="t"/>
                      <a:r>
                        <a:rPr lang="en-US" sz="2000" b="1">
                          <a:effectLst/>
                          <a:latin typeface="Gill Sans MT" panose="020B0502020104020203" pitchFamily="34" charset="0"/>
                        </a:rPr>
                        <a:t>8</a:t>
                      </a:r>
                      <a:endParaRPr lang="en-US" sz="2000" b="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a:noFill/>
                    </a:lnB>
                    <a:solidFill>
                      <a:srgbClr val="FFFFFF"/>
                    </a:solidFill>
                  </a:tcPr>
                </a:tc>
                <a:tc gridSpan="2">
                  <a:txBody>
                    <a:bodyPr/>
                    <a:lstStyle/>
                    <a:p>
                      <a:pPr algn="ctr" fontAlgn="t"/>
                      <a:r>
                        <a:rPr lang="en-US" sz="2000" b="1" dirty="0">
                          <a:effectLst/>
                          <a:latin typeface="Gill Sans MT" panose="020B0502020104020203" pitchFamily="34" charset="0"/>
                        </a:rPr>
                        <a:t>$77,210</a:t>
                      </a:r>
                      <a:endParaRPr lang="en-US" sz="2000" b="0" dirty="0">
                        <a:effectLst/>
                        <a:latin typeface="Gill Sans MT" panose="020B0502020104020203" pitchFamily="34" charset="0"/>
                      </a:endParaRPr>
                    </a:p>
                  </a:txBody>
                  <a:tcPr marL="43861" marR="43861" marT="43861" marB="43861">
                    <a:lnL>
                      <a:noFill/>
                    </a:lnL>
                    <a:lnR>
                      <a:noFill/>
                    </a:lnR>
                    <a:lnT w="6350" cap="flat" cmpd="sng" algn="ctr">
                      <a:solidFill>
                        <a:srgbClr val="DDDDDD"/>
                      </a:solidFill>
                      <a:prstDash val="solid"/>
                      <a:round/>
                      <a:headEnd type="none" w="med" len="med"/>
                      <a:tailEnd type="none" w="med" len="med"/>
                    </a:lnT>
                    <a:lnB>
                      <a:noFill/>
                    </a:lnB>
                    <a:solidFill>
                      <a:srgbClr val="FFFFFF"/>
                    </a:solidFill>
                  </a:tcPr>
                </a:tc>
                <a:tc hMerge="1">
                  <a:txBody>
                    <a:bodyPr/>
                    <a:lstStyle/>
                    <a:p>
                      <a:pPr algn="ctr" fontAlgn="t"/>
                      <a:endParaRPr lang="en-US" sz="1600" b="0" dirty="0">
                        <a:effectLst/>
                        <a:latin typeface="inherit"/>
                      </a:endParaRPr>
                    </a:p>
                  </a:txBody>
                  <a:tcPr marL="43861" marR="43861" marT="43861" marB="43861">
                    <a:lnL>
                      <a:noFill/>
                    </a:lnL>
                    <a:lnR>
                      <a:noFill/>
                    </a:lnR>
                    <a:lnT w="635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83262703"/>
                  </a:ext>
                </a:extLst>
              </a:tr>
            </a:tbl>
          </a:graphicData>
        </a:graphic>
      </p:graphicFrame>
      <p:sp>
        <p:nvSpPr>
          <p:cNvPr id="4" name="Slide Number Placeholder 3">
            <a:extLst>
              <a:ext uri="{FF2B5EF4-FFF2-40B4-BE49-F238E27FC236}">
                <a16:creationId xmlns:a16="http://schemas.microsoft.com/office/drawing/2014/main" id="{9283F6C3-2479-4448-AD45-F3D6386984DF}"/>
              </a:ext>
            </a:extLst>
          </p:cNvPr>
          <p:cNvSpPr>
            <a:spLocks noGrp="1"/>
          </p:cNvSpPr>
          <p:nvPr>
            <p:ph type="sldNum" sz="quarter" idx="12"/>
          </p:nvPr>
        </p:nvSpPr>
        <p:spPr/>
        <p:txBody>
          <a:bodyPr/>
          <a:lstStyle/>
          <a:p>
            <a:fld id="{EE2866B1-0BC7-D942-B5F2-DF16F5DDBF7A}" type="slidenum">
              <a:rPr lang="en-US" smtClean="0"/>
              <a:t>10</a:t>
            </a:fld>
            <a:endParaRPr lang="en-US"/>
          </a:p>
        </p:txBody>
      </p:sp>
      <p:sp>
        <p:nvSpPr>
          <p:cNvPr id="6" name="Rectangle 1">
            <a:extLst>
              <a:ext uri="{FF2B5EF4-FFF2-40B4-BE49-F238E27FC236}">
                <a16:creationId xmlns:a16="http://schemas.microsoft.com/office/drawing/2014/main" id="{D6632A00-4C03-4DB7-98AB-A9FB60F8E36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22222"/>
                </a:solidFill>
                <a:effectLst/>
                <a:latin typeface="Helvetica Neue"/>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8101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2A3C-EBFB-4C05-A01D-3E5FDD26969B}"/>
              </a:ext>
            </a:extLst>
          </p:cNvPr>
          <p:cNvSpPr>
            <a:spLocks noGrp="1"/>
          </p:cNvSpPr>
          <p:nvPr>
            <p:ph type="title"/>
          </p:nvPr>
        </p:nvSpPr>
        <p:spPr/>
        <p:txBody>
          <a:bodyPr/>
          <a:lstStyle/>
          <a:p>
            <a:r>
              <a:rPr lang="en-US" b="1" dirty="0">
                <a:latin typeface="Gill Sans MT" panose="020B0502020104020203" pitchFamily="34" charset="0"/>
              </a:rPr>
              <a:t>Total CAP Participants FY16 - FY21</a:t>
            </a:r>
            <a:endParaRPr lang="en-US" dirty="0"/>
          </a:p>
        </p:txBody>
      </p:sp>
      <p:sp>
        <p:nvSpPr>
          <p:cNvPr id="3" name="Content Placeholder 2">
            <a:extLst>
              <a:ext uri="{FF2B5EF4-FFF2-40B4-BE49-F238E27FC236}">
                <a16:creationId xmlns:a16="http://schemas.microsoft.com/office/drawing/2014/main" id="{E091C954-09DB-4E6D-8B9A-A96A88C99D9B}"/>
              </a:ext>
            </a:extLst>
          </p:cNvPr>
          <p:cNvSpPr>
            <a:spLocks noGrp="1"/>
          </p:cNvSpPr>
          <p:nvPr>
            <p:ph idx="1"/>
          </p:nvPr>
        </p:nvSpPr>
        <p:spPr>
          <a:xfrm>
            <a:off x="254000" y="1422579"/>
            <a:ext cx="11775440" cy="4023182"/>
          </a:xfrm>
        </p:spPr>
        <p:txBody>
          <a:bodyPr>
            <a:normAutofit/>
          </a:bodyPr>
          <a:lstStyle/>
          <a:p>
            <a:pPr marL="0" indent="0" algn="ctr">
              <a:buNone/>
            </a:pPr>
            <a:r>
              <a:rPr lang="en-US" dirty="0"/>
              <a:t>   </a:t>
            </a:r>
            <a:endParaRPr lang="en-US" sz="3600" dirty="0"/>
          </a:p>
        </p:txBody>
      </p:sp>
      <p:sp>
        <p:nvSpPr>
          <p:cNvPr id="4" name="Slide Number Placeholder 3">
            <a:extLst>
              <a:ext uri="{FF2B5EF4-FFF2-40B4-BE49-F238E27FC236}">
                <a16:creationId xmlns:a16="http://schemas.microsoft.com/office/drawing/2014/main" id="{60358158-2BA4-4DE9-917A-37A92EFC774B}"/>
              </a:ext>
            </a:extLst>
          </p:cNvPr>
          <p:cNvSpPr>
            <a:spLocks noGrp="1"/>
          </p:cNvSpPr>
          <p:nvPr>
            <p:ph type="sldNum" sz="quarter" idx="12"/>
          </p:nvPr>
        </p:nvSpPr>
        <p:spPr/>
        <p:txBody>
          <a:bodyPr/>
          <a:lstStyle/>
          <a:p>
            <a:fld id="{EE2866B1-0BC7-D942-B5F2-DF16F5DDBF7A}" type="slidenum">
              <a:rPr lang="en-US" smtClean="0"/>
              <a:t>11</a:t>
            </a:fld>
            <a:endParaRPr lang="en-US"/>
          </a:p>
        </p:txBody>
      </p:sp>
      <p:graphicFrame>
        <p:nvGraphicFramePr>
          <p:cNvPr id="5" name="Chart 4">
            <a:extLst>
              <a:ext uri="{FF2B5EF4-FFF2-40B4-BE49-F238E27FC236}">
                <a16:creationId xmlns:a16="http://schemas.microsoft.com/office/drawing/2014/main" id="{E5C4304E-B2DA-43FF-B5A9-4FC2DC106630}"/>
              </a:ext>
            </a:extLst>
          </p:cNvPr>
          <p:cNvGraphicFramePr>
            <a:graphicFrameLocks/>
          </p:cNvGraphicFramePr>
          <p:nvPr/>
        </p:nvGraphicFramePr>
        <p:xfrm>
          <a:off x="838201" y="1468877"/>
          <a:ext cx="10883630" cy="4338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909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2A79-FC7A-476F-B89B-ACC3A3CBD9E1}"/>
              </a:ext>
            </a:extLst>
          </p:cNvPr>
          <p:cNvSpPr>
            <a:spLocks noGrp="1"/>
          </p:cNvSpPr>
          <p:nvPr>
            <p:ph type="title"/>
          </p:nvPr>
        </p:nvSpPr>
        <p:spPr>
          <a:xfrm>
            <a:off x="0" y="-136556"/>
            <a:ext cx="4654294" cy="6994555"/>
          </a:xfrm>
          <a:solidFill>
            <a:schemeClr val="accent1">
              <a:lumMod val="75000"/>
            </a:schemeClr>
          </a:solidFill>
        </p:spPr>
        <p:txBody>
          <a:bodyPr>
            <a:normAutofit/>
          </a:bodyPr>
          <a:lstStyle/>
          <a:p>
            <a:r>
              <a:rPr lang="en-US" b="1" dirty="0">
                <a:solidFill>
                  <a:schemeClr val="bg1"/>
                </a:solidFill>
                <a:latin typeface="Gill Sans MT" panose="020B0502020104020203" pitchFamily="34" charset="0"/>
              </a:rPr>
              <a:t>Bay Restoration Fund (BRF) Exemption</a:t>
            </a:r>
            <a:endParaRPr lang="en-US" dirty="0">
              <a:solidFill>
                <a:schemeClr val="bg1"/>
              </a:solidFill>
              <a:latin typeface="Gill Sans MT" panose="020B0502020104020203" pitchFamily="34" charset="0"/>
            </a:endParaRPr>
          </a:p>
        </p:txBody>
      </p:sp>
      <p:sp>
        <p:nvSpPr>
          <p:cNvPr id="4" name="Slide Number Placeholder 3">
            <a:extLst>
              <a:ext uri="{FF2B5EF4-FFF2-40B4-BE49-F238E27FC236}">
                <a16:creationId xmlns:a16="http://schemas.microsoft.com/office/drawing/2014/main" id="{18A12062-B6C3-4F3E-B6C1-36337BCAA79B}"/>
              </a:ext>
            </a:extLst>
          </p:cNvPr>
          <p:cNvSpPr>
            <a:spLocks noGrp="1"/>
          </p:cNvSpPr>
          <p:nvPr>
            <p:ph type="sldNum" sz="quarter" idx="12"/>
          </p:nvPr>
        </p:nvSpPr>
        <p:spPr>
          <a:xfrm>
            <a:off x="10251024" y="6356350"/>
            <a:ext cx="1102776" cy="365125"/>
          </a:xfrm>
        </p:spPr>
        <p:txBody>
          <a:bodyPr>
            <a:normAutofit/>
          </a:bodyPr>
          <a:lstStyle/>
          <a:p>
            <a:pPr>
              <a:spcAft>
                <a:spcPts val="600"/>
              </a:spcAft>
            </a:pPr>
            <a:fld id="{EE2866B1-0BC7-D942-B5F2-DF16F5DDBF7A}" type="slidenum">
              <a:rPr lang="en-US">
                <a:solidFill>
                  <a:schemeClr val="tx1">
                    <a:alpha val="80000"/>
                  </a:schemeClr>
                </a:solidFill>
              </a:rPr>
              <a:pPr>
                <a:spcAft>
                  <a:spcPts val="600"/>
                </a:spcAft>
              </a:pPr>
              <a:t>12</a:t>
            </a:fld>
            <a:endParaRPr lang="en-US">
              <a:solidFill>
                <a:schemeClr val="tx1">
                  <a:alpha val="80000"/>
                </a:schemeClr>
              </a:solidFill>
            </a:endParaRPr>
          </a:p>
        </p:txBody>
      </p:sp>
      <p:graphicFrame>
        <p:nvGraphicFramePr>
          <p:cNvPr id="5" name="Content Placeholder 4">
            <a:extLst>
              <a:ext uri="{FF2B5EF4-FFF2-40B4-BE49-F238E27FC236}">
                <a16:creationId xmlns:a16="http://schemas.microsoft.com/office/drawing/2014/main" id="{29E84D25-EEEB-47AB-8469-BB7477DC2A7A}"/>
              </a:ext>
            </a:extLst>
          </p:cNvPr>
          <p:cNvGraphicFramePr>
            <a:graphicFrameLocks noGrp="1"/>
          </p:cNvGraphicFramePr>
          <p:nvPr>
            <p:ph idx="1"/>
            <p:extLst>
              <p:ext uri="{D42A27DB-BD31-4B8C-83A1-F6EECF244321}">
                <p14:modId xmlns:p14="http://schemas.microsoft.com/office/powerpoint/2010/main" val="2959582536"/>
              </p:ext>
            </p:extLst>
          </p:nvPr>
        </p:nvGraphicFramePr>
        <p:xfrm>
          <a:off x="4654294" y="-3"/>
          <a:ext cx="7537706" cy="6993827"/>
        </p:xfrm>
        <a:graphic>
          <a:graphicData uri="http://schemas.openxmlformats.org/drawingml/2006/table">
            <a:tbl>
              <a:tblPr>
                <a:tableStyleId>{5C22544A-7EE6-4342-B048-85BDC9FD1C3A}</a:tableStyleId>
              </a:tblPr>
              <a:tblGrid>
                <a:gridCol w="7537706">
                  <a:extLst>
                    <a:ext uri="{9D8B030D-6E8A-4147-A177-3AD203B41FA5}">
                      <a16:colId xmlns:a16="http://schemas.microsoft.com/office/drawing/2014/main" val="411796674"/>
                    </a:ext>
                  </a:extLst>
                </a:gridCol>
              </a:tblGrid>
              <a:tr h="6858000">
                <a:tc>
                  <a:txBody>
                    <a:bodyPr/>
                    <a:lstStyle/>
                    <a:p>
                      <a:pPr marL="457200" marR="0" indent="-457200" algn="l">
                        <a:lnSpc>
                          <a:spcPct val="107000"/>
                        </a:lnSpc>
                        <a:spcBef>
                          <a:spcPts val="5"/>
                        </a:spcBef>
                        <a:spcAft>
                          <a:spcPts val="600"/>
                        </a:spcAft>
                        <a:buFont typeface="Courier New" panose="02070309020205020404" pitchFamily="49" charset="0"/>
                        <a:buChar char="o"/>
                      </a:pPr>
                      <a:endParaRPr lang="en-US" sz="2400" u="none" dirty="0">
                        <a:solidFill>
                          <a:srgbClr val="3B4982"/>
                        </a:solidFill>
                        <a:effectLst/>
                        <a:latin typeface="Gill Sans MT" panose="020B0502020104020203" pitchFamily="34" charset="0"/>
                      </a:endParaRPr>
                    </a:p>
                    <a:p>
                      <a:pPr marL="457200" marR="0" indent="-457200" algn="l">
                        <a:lnSpc>
                          <a:spcPct val="107000"/>
                        </a:lnSpc>
                        <a:spcBef>
                          <a:spcPts val="5"/>
                        </a:spcBef>
                        <a:spcAft>
                          <a:spcPts val="600"/>
                        </a:spcAft>
                        <a:buFont typeface="Courier New" panose="02070309020205020404" pitchFamily="49" charset="0"/>
                        <a:buChar char="o"/>
                      </a:pPr>
                      <a:r>
                        <a:rPr lang="en-US" sz="2500" u="none" dirty="0">
                          <a:solidFill>
                            <a:srgbClr val="3B4982"/>
                          </a:solidFill>
                          <a:effectLst/>
                          <a:latin typeface="Gill Sans MT" panose="020B0502020104020203" pitchFamily="34" charset="0"/>
                        </a:rPr>
                        <a:t>Exemption program </a:t>
                      </a:r>
                      <a:r>
                        <a:rPr lang="en-US" sz="2500" u="none" spc="-5" dirty="0">
                          <a:solidFill>
                            <a:srgbClr val="3B4982"/>
                          </a:solidFill>
                          <a:effectLst/>
                          <a:latin typeface="Gill Sans MT" panose="020B0502020104020203" pitchFamily="34" charset="0"/>
                        </a:rPr>
                        <a:t>w</a:t>
                      </a:r>
                      <a:r>
                        <a:rPr lang="en-US" sz="2500" u="none" dirty="0">
                          <a:solidFill>
                            <a:srgbClr val="3B4982"/>
                          </a:solidFill>
                          <a:effectLst/>
                          <a:latin typeface="Gill Sans MT" panose="020B0502020104020203" pitchFamily="34" charset="0"/>
                        </a:rPr>
                        <a:t>a</a:t>
                      </a:r>
                      <a:r>
                        <a:rPr lang="en-US" sz="2500" u="none" spc="-5" dirty="0">
                          <a:solidFill>
                            <a:srgbClr val="3B4982"/>
                          </a:solidFill>
                          <a:effectLst/>
                          <a:latin typeface="Gill Sans MT" panose="020B0502020104020203" pitchFamily="34" charset="0"/>
                        </a:rPr>
                        <a:t>i</a:t>
                      </a:r>
                      <a:r>
                        <a:rPr lang="en-US" sz="2500" u="none" spc="10" dirty="0">
                          <a:solidFill>
                            <a:srgbClr val="3B4982"/>
                          </a:solidFill>
                          <a:effectLst/>
                          <a:latin typeface="Gill Sans MT" panose="020B0502020104020203" pitchFamily="34" charset="0"/>
                        </a:rPr>
                        <a:t>ving </a:t>
                      </a:r>
                      <a:r>
                        <a:rPr lang="en-US" sz="2500" u="none" spc="5" dirty="0">
                          <a:solidFill>
                            <a:srgbClr val="3B4982"/>
                          </a:solidFill>
                          <a:effectLst/>
                          <a:latin typeface="Gill Sans MT" panose="020B0502020104020203" pitchFamily="34" charset="0"/>
                        </a:rPr>
                        <a:t>s</a:t>
                      </a:r>
                      <a:r>
                        <a:rPr lang="en-US" sz="2500" u="none" dirty="0">
                          <a:solidFill>
                            <a:srgbClr val="3B4982"/>
                          </a:solidFill>
                          <a:effectLst/>
                          <a:latin typeface="Gill Sans MT" panose="020B0502020104020203" pitchFamily="34" charset="0"/>
                        </a:rPr>
                        <a:t>tat</a:t>
                      </a:r>
                      <a:r>
                        <a:rPr lang="en-US" sz="2500" u="none" spc="-10" dirty="0">
                          <a:solidFill>
                            <a:srgbClr val="3B4982"/>
                          </a:solidFill>
                          <a:effectLst/>
                          <a:latin typeface="Gill Sans MT" panose="020B0502020104020203" pitchFamily="34" charset="0"/>
                        </a:rPr>
                        <a:t>e</a:t>
                      </a:r>
                      <a:r>
                        <a:rPr lang="en-US" sz="2500" u="none" spc="5" dirty="0">
                          <a:solidFill>
                            <a:srgbClr val="3B4982"/>
                          </a:solidFill>
                          <a:effectLst/>
                          <a:latin typeface="Gill Sans MT" panose="020B0502020104020203" pitchFamily="34" charset="0"/>
                        </a:rPr>
                        <a:t>-</a:t>
                      </a:r>
                      <a:r>
                        <a:rPr lang="en-US" sz="2500" u="none" spc="-5" dirty="0">
                          <a:solidFill>
                            <a:srgbClr val="3B4982"/>
                          </a:solidFill>
                          <a:effectLst/>
                          <a:latin typeface="Gill Sans MT" panose="020B0502020104020203" pitchFamily="34" charset="0"/>
                        </a:rPr>
                        <a:t>m</a:t>
                      </a:r>
                      <a:r>
                        <a:rPr lang="en-US" sz="2500" u="none" dirty="0">
                          <a:solidFill>
                            <a:srgbClr val="3B4982"/>
                          </a:solidFill>
                          <a:effectLst/>
                          <a:latin typeface="Gill Sans MT" panose="020B0502020104020203" pitchFamily="34" charset="0"/>
                        </a:rPr>
                        <a:t>a</a:t>
                      </a:r>
                      <a:r>
                        <a:rPr lang="en-US" sz="2500" u="none" spc="-15" dirty="0">
                          <a:solidFill>
                            <a:srgbClr val="3B4982"/>
                          </a:solidFill>
                          <a:effectLst/>
                          <a:latin typeface="Gill Sans MT" panose="020B0502020104020203" pitchFamily="34" charset="0"/>
                        </a:rPr>
                        <a:t>n</a:t>
                      </a:r>
                      <a:r>
                        <a:rPr lang="en-US" sz="2500" u="none" spc="-10" dirty="0">
                          <a:solidFill>
                            <a:srgbClr val="3B4982"/>
                          </a:solidFill>
                          <a:effectLst/>
                          <a:latin typeface="Gill Sans MT" panose="020B0502020104020203" pitchFamily="34" charset="0"/>
                        </a:rPr>
                        <a:t>d</a:t>
                      </a:r>
                      <a:r>
                        <a:rPr lang="en-US" sz="2500" u="none" dirty="0">
                          <a:solidFill>
                            <a:srgbClr val="3B4982"/>
                          </a:solidFill>
                          <a:effectLst/>
                          <a:latin typeface="Gill Sans MT" panose="020B0502020104020203" pitchFamily="34" charset="0"/>
                        </a:rPr>
                        <a:t>ated</a:t>
                      </a:r>
                      <a:r>
                        <a:rPr lang="en-US" sz="2500" u="none" spc="-15" dirty="0">
                          <a:solidFill>
                            <a:srgbClr val="3B4982"/>
                          </a:solidFill>
                          <a:effectLst/>
                          <a:latin typeface="Gill Sans MT" panose="020B0502020104020203" pitchFamily="34" charset="0"/>
                        </a:rPr>
                        <a:t> </a:t>
                      </a:r>
                      <a:r>
                        <a:rPr lang="en-US" sz="2500" u="none" dirty="0">
                          <a:solidFill>
                            <a:srgbClr val="3B4982"/>
                          </a:solidFill>
                          <a:effectLst/>
                          <a:latin typeface="Gill Sans MT" panose="020B0502020104020203" pitchFamily="34" charset="0"/>
                        </a:rPr>
                        <a:t>BR</a:t>
                      </a:r>
                      <a:r>
                        <a:rPr lang="en-US" sz="2500" u="none" spc="5" dirty="0">
                          <a:solidFill>
                            <a:srgbClr val="3B4982"/>
                          </a:solidFill>
                          <a:effectLst/>
                          <a:latin typeface="Gill Sans MT" panose="020B0502020104020203" pitchFamily="34" charset="0"/>
                        </a:rPr>
                        <a:t>F</a:t>
                      </a:r>
                      <a:r>
                        <a:rPr lang="en-US" sz="2500" u="none" spc="-10" dirty="0">
                          <a:solidFill>
                            <a:srgbClr val="3B4982"/>
                          </a:solidFill>
                          <a:effectLst/>
                          <a:latin typeface="Gill Sans MT" panose="020B0502020104020203" pitchFamily="34" charset="0"/>
                        </a:rPr>
                        <a:t> fee (up to $15/quarter; $60/year)</a:t>
                      </a:r>
                    </a:p>
                    <a:p>
                      <a:pPr marL="457200" marR="0" indent="-457200" algn="l">
                        <a:lnSpc>
                          <a:spcPct val="107000"/>
                        </a:lnSpc>
                        <a:spcBef>
                          <a:spcPts val="5"/>
                        </a:spcBef>
                        <a:spcAft>
                          <a:spcPts val="600"/>
                        </a:spcAft>
                        <a:buFont typeface="Courier New" panose="02070309020205020404" pitchFamily="49" charset="0"/>
                        <a:buChar char="o"/>
                      </a:pPr>
                      <a:r>
                        <a:rPr lang="en-US" sz="2500" u="none" spc="-10" dirty="0">
                          <a:solidFill>
                            <a:srgbClr val="3B4982"/>
                          </a:solidFill>
                          <a:effectLst/>
                          <a:latin typeface="Gill Sans MT" panose="020B0502020104020203" pitchFamily="34" charset="0"/>
                        </a:rPr>
                        <a:t>C</a:t>
                      </a:r>
                      <a:r>
                        <a:rPr lang="en-US" sz="2500" u="none" dirty="0">
                          <a:solidFill>
                            <a:srgbClr val="3B4982"/>
                          </a:solidFill>
                          <a:effectLst/>
                          <a:latin typeface="Gill Sans MT" panose="020B0502020104020203" pitchFamily="34" charset="0"/>
                        </a:rPr>
                        <a:t>u</a:t>
                      </a:r>
                      <a:r>
                        <a:rPr lang="en-US" sz="2500" u="none" spc="5" dirty="0">
                          <a:solidFill>
                            <a:srgbClr val="3B4982"/>
                          </a:solidFill>
                          <a:effectLst/>
                          <a:latin typeface="Gill Sans MT" panose="020B0502020104020203" pitchFamily="34" charset="0"/>
                        </a:rPr>
                        <a:t>s</a:t>
                      </a:r>
                      <a:r>
                        <a:rPr lang="en-US" sz="2500" u="none" dirty="0">
                          <a:solidFill>
                            <a:srgbClr val="3B4982"/>
                          </a:solidFill>
                          <a:effectLst/>
                          <a:latin typeface="Gill Sans MT" panose="020B0502020104020203" pitchFamily="34" charset="0"/>
                        </a:rPr>
                        <a:t>t</a:t>
                      </a:r>
                      <a:r>
                        <a:rPr lang="en-US" sz="2500" u="none" spc="-15" dirty="0">
                          <a:solidFill>
                            <a:srgbClr val="3B4982"/>
                          </a:solidFill>
                          <a:effectLst/>
                          <a:latin typeface="Gill Sans MT" panose="020B0502020104020203" pitchFamily="34" charset="0"/>
                        </a:rPr>
                        <a:t>o</a:t>
                      </a:r>
                      <a:r>
                        <a:rPr lang="en-US" sz="2500" u="none" spc="-5" dirty="0">
                          <a:solidFill>
                            <a:srgbClr val="3B4982"/>
                          </a:solidFill>
                          <a:effectLst/>
                          <a:latin typeface="Gill Sans MT" panose="020B0502020104020203" pitchFamily="34" charset="0"/>
                        </a:rPr>
                        <a:t>m</a:t>
                      </a:r>
                      <a:r>
                        <a:rPr lang="en-US" sz="2500" u="none" dirty="0">
                          <a:solidFill>
                            <a:srgbClr val="3B4982"/>
                          </a:solidFill>
                          <a:effectLst/>
                          <a:latin typeface="Gill Sans MT" panose="020B0502020104020203" pitchFamily="34" charset="0"/>
                        </a:rPr>
                        <a:t>e</a:t>
                      </a:r>
                      <a:r>
                        <a:rPr lang="en-US" sz="2500" u="none" spc="5" dirty="0">
                          <a:solidFill>
                            <a:srgbClr val="3B4982"/>
                          </a:solidFill>
                          <a:effectLst/>
                          <a:latin typeface="Gill Sans MT" panose="020B0502020104020203" pitchFamily="34" charset="0"/>
                        </a:rPr>
                        <a:t>r</a:t>
                      </a:r>
                      <a:r>
                        <a:rPr lang="en-US" sz="2500" u="none" dirty="0">
                          <a:solidFill>
                            <a:srgbClr val="3B4982"/>
                          </a:solidFill>
                          <a:effectLst/>
                          <a:latin typeface="Gill Sans MT" panose="020B0502020104020203" pitchFamily="34" charset="0"/>
                        </a:rPr>
                        <a:t>s</a:t>
                      </a:r>
                      <a:r>
                        <a:rPr lang="en-US" sz="2500" u="none" spc="15" dirty="0">
                          <a:solidFill>
                            <a:srgbClr val="3B4982"/>
                          </a:solidFill>
                          <a:effectLst/>
                          <a:latin typeface="Gill Sans MT" panose="020B0502020104020203" pitchFamily="34" charset="0"/>
                        </a:rPr>
                        <a:t> </a:t>
                      </a:r>
                      <a:r>
                        <a:rPr lang="en-US" sz="2500" u="none" spc="-5" dirty="0">
                          <a:solidFill>
                            <a:srgbClr val="3B4982"/>
                          </a:solidFill>
                          <a:effectLst/>
                          <a:latin typeface="Gill Sans MT" panose="020B0502020104020203" pitchFamily="34" charset="0"/>
                        </a:rPr>
                        <a:t>c</a:t>
                      </a:r>
                      <a:r>
                        <a:rPr lang="en-US" sz="2500" u="none" dirty="0">
                          <a:solidFill>
                            <a:srgbClr val="3B4982"/>
                          </a:solidFill>
                          <a:effectLst/>
                          <a:latin typeface="Gill Sans MT" panose="020B0502020104020203" pitchFamily="34" charset="0"/>
                        </a:rPr>
                        <a:t>e</a:t>
                      </a:r>
                      <a:r>
                        <a:rPr lang="en-US" sz="2500" u="none" spc="5" dirty="0">
                          <a:solidFill>
                            <a:srgbClr val="3B4982"/>
                          </a:solidFill>
                          <a:effectLst/>
                          <a:latin typeface="Gill Sans MT" panose="020B0502020104020203" pitchFamily="34" charset="0"/>
                        </a:rPr>
                        <a:t>r</a:t>
                      </a:r>
                      <a:r>
                        <a:rPr lang="en-US" sz="2500" u="none" spc="-15" dirty="0">
                          <a:solidFill>
                            <a:srgbClr val="3B4982"/>
                          </a:solidFill>
                          <a:effectLst/>
                          <a:latin typeface="Gill Sans MT" panose="020B0502020104020203" pitchFamily="34" charset="0"/>
                        </a:rPr>
                        <a:t>t</a:t>
                      </a:r>
                      <a:r>
                        <a:rPr lang="en-US" sz="2500" u="none" spc="5" dirty="0">
                          <a:solidFill>
                            <a:srgbClr val="3B4982"/>
                          </a:solidFill>
                          <a:effectLst/>
                          <a:latin typeface="Gill Sans MT" panose="020B0502020104020203" pitchFamily="34" charset="0"/>
                        </a:rPr>
                        <a:t>i</a:t>
                      </a:r>
                      <a:r>
                        <a:rPr lang="en-US" sz="2500" u="none" spc="-10" dirty="0">
                          <a:solidFill>
                            <a:srgbClr val="3B4982"/>
                          </a:solidFill>
                          <a:effectLst/>
                          <a:latin typeface="Gill Sans MT" panose="020B0502020104020203" pitchFamily="34" charset="0"/>
                        </a:rPr>
                        <a:t>f</a:t>
                      </a:r>
                      <a:r>
                        <a:rPr lang="en-US" sz="2500" u="none" spc="5" dirty="0">
                          <a:solidFill>
                            <a:srgbClr val="3B4982"/>
                          </a:solidFill>
                          <a:effectLst/>
                          <a:latin typeface="Gill Sans MT" panose="020B0502020104020203" pitchFamily="34" charset="0"/>
                        </a:rPr>
                        <a:t>i</a:t>
                      </a:r>
                      <a:r>
                        <a:rPr lang="en-US" sz="2500" u="none" dirty="0">
                          <a:solidFill>
                            <a:srgbClr val="3B4982"/>
                          </a:solidFill>
                          <a:effectLst/>
                          <a:latin typeface="Gill Sans MT" panose="020B0502020104020203" pitchFamily="34" charset="0"/>
                        </a:rPr>
                        <a:t>ed for CAP </a:t>
                      </a:r>
                      <a:r>
                        <a:rPr lang="en-US" sz="2500" u="none" spc="20" dirty="0">
                          <a:solidFill>
                            <a:srgbClr val="3B4982"/>
                          </a:solidFill>
                          <a:effectLst/>
                          <a:latin typeface="Gill Sans MT" panose="020B0502020104020203" pitchFamily="34" charset="0"/>
                        </a:rPr>
                        <a:t>automatically enrolled</a:t>
                      </a:r>
                    </a:p>
                    <a:p>
                      <a:pPr marL="457200" marR="0" indent="-457200" algn="l">
                        <a:lnSpc>
                          <a:spcPct val="107000"/>
                        </a:lnSpc>
                        <a:spcBef>
                          <a:spcPts val="5"/>
                        </a:spcBef>
                        <a:spcAft>
                          <a:spcPts val="600"/>
                        </a:spcAft>
                        <a:buFont typeface="Courier New" panose="02070309020205020404" pitchFamily="49" charset="0"/>
                        <a:buChar char="o"/>
                      </a:pPr>
                      <a:r>
                        <a:rPr lang="en-US" sz="2500" u="none" spc="20" dirty="0">
                          <a:solidFill>
                            <a:srgbClr val="3B4982"/>
                          </a:solidFill>
                          <a:effectLst/>
                          <a:latin typeface="Gill Sans MT" panose="020B0502020104020203" pitchFamily="34" charset="0"/>
                        </a:rPr>
                        <a:t>To enroll separately, customer must </a:t>
                      </a:r>
                      <a:r>
                        <a:rPr lang="en-US" sz="2500" u="none" spc="-5" dirty="0">
                          <a:solidFill>
                            <a:srgbClr val="3B4982"/>
                          </a:solidFill>
                          <a:effectLst/>
                          <a:latin typeface="Gill Sans MT" panose="020B0502020104020203" pitchFamily="34" charset="0"/>
                        </a:rPr>
                        <a:t>m</a:t>
                      </a:r>
                      <a:r>
                        <a:rPr lang="en-US" sz="2500" u="none" dirty="0">
                          <a:solidFill>
                            <a:srgbClr val="3B4982"/>
                          </a:solidFill>
                          <a:effectLst/>
                          <a:latin typeface="Gill Sans MT" panose="020B0502020104020203" pitchFamily="34" charset="0"/>
                        </a:rPr>
                        <a:t>eet</a:t>
                      </a:r>
                      <a:r>
                        <a:rPr lang="en-US" sz="2500" u="none" spc="15" dirty="0">
                          <a:solidFill>
                            <a:srgbClr val="3B4982"/>
                          </a:solidFill>
                          <a:effectLst/>
                          <a:latin typeface="Gill Sans MT" panose="020B0502020104020203" pitchFamily="34" charset="0"/>
                        </a:rPr>
                        <a:t> 2 of  4 criteria:</a:t>
                      </a:r>
                      <a:endParaRPr lang="en-US" sz="2500" u="none" dirty="0">
                        <a:solidFill>
                          <a:srgbClr val="3B4982"/>
                        </a:solidFill>
                        <a:effectLst/>
                        <a:latin typeface="Gill Sans MT" panose="020B0502020104020203" pitchFamily="34" charset="0"/>
                      </a:endParaRPr>
                    </a:p>
                    <a:p>
                      <a:pPr marL="457200" marR="0" lvl="0" indent="-457200" algn="l" fontAlgn="base">
                        <a:lnSpc>
                          <a:spcPct val="107000"/>
                        </a:lnSpc>
                        <a:spcBef>
                          <a:spcPts val="0"/>
                        </a:spcBef>
                        <a:spcAft>
                          <a:spcPts val="600"/>
                        </a:spcAft>
                        <a:buClr>
                          <a:srgbClr val="000000"/>
                        </a:buClr>
                        <a:buSzPts val="1200"/>
                        <a:buFont typeface="Wingdings" panose="05000000000000000000" pitchFamily="2" charset="2"/>
                        <a:buChar char="§"/>
                      </a:pPr>
                      <a:r>
                        <a:rPr lang="en-US" sz="2500" u="none" strike="noStrike" kern="1200" dirty="0">
                          <a:solidFill>
                            <a:srgbClr val="3B4982"/>
                          </a:solidFill>
                          <a:effectLst/>
                          <a:uFill>
                            <a:solidFill>
                              <a:srgbClr val="000000"/>
                            </a:solidFill>
                          </a:uFill>
                          <a:latin typeface="Gill Sans MT" panose="020B0502020104020203" pitchFamily="34" charset="0"/>
                          <a:ea typeface="+mn-ea"/>
                          <a:cs typeface="+mn-cs"/>
                        </a:rPr>
                        <a:t>Received assistance from WSSC Water Fund in past 12 months</a:t>
                      </a:r>
                    </a:p>
                    <a:p>
                      <a:pPr marL="457200" marR="0" lvl="0" indent="-457200" algn="l" fontAlgn="base">
                        <a:lnSpc>
                          <a:spcPct val="107000"/>
                        </a:lnSpc>
                        <a:spcBef>
                          <a:spcPts val="0"/>
                        </a:spcBef>
                        <a:spcAft>
                          <a:spcPts val="600"/>
                        </a:spcAft>
                        <a:buClr>
                          <a:srgbClr val="000000"/>
                        </a:buClr>
                        <a:buSzPts val="1200"/>
                        <a:buFont typeface="Wingdings" panose="05000000000000000000" pitchFamily="2" charset="2"/>
                        <a:buChar char="§"/>
                      </a:pPr>
                      <a:r>
                        <a:rPr lang="en-US" sz="2500" u="none" strike="noStrike" kern="1200" dirty="0">
                          <a:solidFill>
                            <a:srgbClr val="3B4982"/>
                          </a:solidFill>
                          <a:effectLst/>
                          <a:uFill>
                            <a:solidFill>
                              <a:srgbClr val="000000"/>
                            </a:solidFill>
                          </a:uFill>
                          <a:latin typeface="Gill Sans MT" panose="020B0502020104020203" pitchFamily="34" charset="0"/>
                          <a:ea typeface="+mn-ea"/>
                          <a:cs typeface="+mn-cs"/>
                        </a:rPr>
                        <a:t>Recipient of food stamps or receive public assistance</a:t>
                      </a:r>
                    </a:p>
                    <a:p>
                      <a:pPr marL="457200" marR="0" lvl="0" indent="-457200" algn="l" fontAlgn="base">
                        <a:lnSpc>
                          <a:spcPct val="107000"/>
                        </a:lnSpc>
                        <a:spcBef>
                          <a:spcPts val="0"/>
                        </a:spcBef>
                        <a:spcAft>
                          <a:spcPts val="600"/>
                        </a:spcAft>
                        <a:buClr>
                          <a:srgbClr val="000000"/>
                        </a:buClr>
                        <a:buSzPts val="1200"/>
                        <a:buFont typeface="Wingdings" panose="05000000000000000000" pitchFamily="2" charset="2"/>
                        <a:buChar char="§"/>
                      </a:pPr>
                      <a:r>
                        <a:rPr lang="en-US" sz="2500" u="none" strike="noStrike" kern="1200" dirty="0">
                          <a:solidFill>
                            <a:srgbClr val="3B4982"/>
                          </a:solidFill>
                          <a:effectLst/>
                          <a:uFill>
                            <a:solidFill>
                              <a:srgbClr val="000000"/>
                            </a:solidFill>
                          </a:uFill>
                          <a:latin typeface="Gill Sans MT" panose="020B0502020104020203" pitchFamily="34" charset="0"/>
                          <a:ea typeface="+mn-ea"/>
                          <a:cs typeface="+mn-cs"/>
                        </a:rPr>
                        <a:t>Recipient of Veteran’s Disability or Social Security Disability benefits</a:t>
                      </a:r>
                    </a:p>
                    <a:p>
                      <a:pPr marL="457200" marR="0" lvl="0" indent="-457200" algn="l" fontAlgn="base">
                        <a:lnSpc>
                          <a:spcPct val="107000"/>
                        </a:lnSpc>
                        <a:spcBef>
                          <a:spcPts val="0"/>
                        </a:spcBef>
                        <a:spcAft>
                          <a:spcPts val="600"/>
                        </a:spcAft>
                        <a:buClr>
                          <a:srgbClr val="000000"/>
                        </a:buClr>
                        <a:buSzPts val="1200"/>
                        <a:buFont typeface="Wingdings" panose="05000000000000000000" pitchFamily="2" charset="2"/>
                        <a:buChar char="§"/>
                      </a:pPr>
                      <a:r>
                        <a:rPr lang="en-US" sz="2500" u="none" strike="noStrike" kern="1200" dirty="0">
                          <a:solidFill>
                            <a:srgbClr val="3B4982"/>
                          </a:solidFill>
                          <a:effectLst/>
                          <a:uFill>
                            <a:solidFill>
                              <a:srgbClr val="000000"/>
                            </a:solidFill>
                          </a:uFill>
                          <a:latin typeface="Gill Sans MT" panose="020B0502020104020203" pitchFamily="34" charset="0"/>
                          <a:ea typeface="+mn-ea"/>
                          <a:cs typeface="+mn-cs"/>
                        </a:rPr>
                        <a:t>Meet income requirements based on current tax return</a:t>
                      </a:r>
                    </a:p>
                    <a:p>
                      <a:pPr marL="457200" marR="0" lvl="0" indent="-457200" algn="l" fontAlgn="base">
                        <a:lnSpc>
                          <a:spcPct val="107000"/>
                        </a:lnSpc>
                        <a:spcBef>
                          <a:spcPts val="0"/>
                        </a:spcBef>
                        <a:spcAft>
                          <a:spcPts val="600"/>
                        </a:spcAft>
                        <a:buClr>
                          <a:srgbClr val="000000"/>
                        </a:buClr>
                        <a:buSzPts val="1200"/>
                        <a:buFont typeface="Wingdings" panose="05000000000000000000" pitchFamily="2" charset="2"/>
                        <a:buChar char="§"/>
                      </a:pPr>
                      <a:r>
                        <a:rPr lang="en-US" sz="2500" u="none" strike="noStrike" dirty="0">
                          <a:solidFill>
                            <a:srgbClr val="3B4982"/>
                          </a:solidFill>
                          <a:effectLst/>
                          <a:uFill>
                            <a:solidFill>
                              <a:srgbClr val="000000"/>
                            </a:solidFill>
                          </a:uFill>
                          <a:latin typeface="Gill Sans MT" panose="020B0502020104020203" pitchFamily="34" charset="0"/>
                        </a:rPr>
                        <a:t>More information: </a:t>
                      </a:r>
                      <a:r>
                        <a:rPr lang="en-US" sz="2500" b="1" u="none" strike="noStrike" dirty="0">
                          <a:effectLst/>
                          <a:uFill>
                            <a:solidFill>
                              <a:srgbClr val="000000"/>
                            </a:solidFill>
                          </a:uFill>
                          <a:latin typeface="Gill Sans MT" panose="020B0502020104020203" pitchFamily="34" charset="0"/>
                          <a:hlinkClick r:id="rId3"/>
                        </a:rPr>
                        <a:t>wsscwater.com/bayexempt</a:t>
                      </a:r>
                      <a:endParaRPr lang="en-US" sz="2500" b="1" u="none" strike="noStrike" dirty="0">
                        <a:effectLst/>
                        <a:uFill>
                          <a:solidFill>
                            <a:srgbClr val="000000"/>
                          </a:solidFill>
                        </a:uFill>
                        <a:latin typeface="Gill Sans MT" panose="020B0502020104020203" pitchFamily="34" charset="0"/>
                      </a:endParaRPr>
                    </a:p>
                    <a:p>
                      <a:pPr marL="457200" marR="0" lvl="0" indent="-457200" algn="l" fontAlgn="base">
                        <a:lnSpc>
                          <a:spcPct val="107000"/>
                        </a:lnSpc>
                        <a:spcBef>
                          <a:spcPts val="0"/>
                        </a:spcBef>
                        <a:spcAft>
                          <a:spcPts val="600"/>
                        </a:spcAft>
                        <a:buClr>
                          <a:srgbClr val="000000"/>
                        </a:buClr>
                        <a:buSzPts val="1200"/>
                        <a:buFont typeface="Courier New" panose="02070309020205020404" pitchFamily="49" charset="0"/>
                        <a:buChar char="o"/>
                      </a:pPr>
                      <a:endParaRPr lang="en-US" sz="1500" u="none" strike="noStrike" dirty="0">
                        <a:effectLst/>
                        <a:uFill>
                          <a:solidFill>
                            <a:srgbClr val="000000"/>
                          </a:solidFill>
                        </a:uFill>
                      </a:endParaRPr>
                    </a:p>
                    <a:p>
                      <a:pPr marL="457200" marR="0" lvl="0" indent="-457200" algn="l" fontAlgn="base">
                        <a:lnSpc>
                          <a:spcPct val="107000"/>
                        </a:lnSpc>
                        <a:spcBef>
                          <a:spcPts val="0"/>
                        </a:spcBef>
                        <a:spcAft>
                          <a:spcPts val="600"/>
                        </a:spcAft>
                        <a:buClr>
                          <a:srgbClr val="000000"/>
                        </a:buClr>
                        <a:buSzPts val="1200"/>
                        <a:buFont typeface="Courier New" panose="02070309020205020404" pitchFamily="49" charset="0"/>
                        <a:buChar char="o"/>
                      </a:pPr>
                      <a:endParaRPr lang="en-US" sz="1900" u="none" strike="noStrike" dirty="0">
                        <a:effectLst/>
                        <a:uFill>
                          <a:solidFill>
                            <a:srgbClr val="000000"/>
                          </a:solidFill>
                        </a:uFill>
                      </a:endParaRPr>
                    </a:p>
                  </a:txBody>
                  <a:tcPr marL="71527" marR="71527" marT="0" marB="0"/>
                </a:tc>
                <a:extLst>
                  <a:ext uri="{0D108BD9-81ED-4DB2-BD59-A6C34878D82A}">
                    <a16:rowId xmlns:a16="http://schemas.microsoft.com/office/drawing/2014/main" val="4179331002"/>
                  </a:ext>
                </a:extLst>
              </a:tr>
            </a:tbl>
          </a:graphicData>
        </a:graphic>
      </p:graphicFrame>
    </p:spTree>
    <p:extLst>
      <p:ext uri="{BB962C8B-B14F-4D97-AF65-F5344CB8AC3E}">
        <p14:creationId xmlns:p14="http://schemas.microsoft.com/office/powerpoint/2010/main" val="4036799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EE15-2058-4906-AC63-D68AB88C0DE1}"/>
              </a:ext>
            </a:extLst>
          </p:cNvPr>
          <p:cNvSpPr>
            <a:spLocks noGrp="1"/>
          </p:cNvSpPr>
          <p:nvPr>
            <p:ph type="title"/>
          </p:nvPr>
        </p:nvSpPr>
        <p:spPr>
          <a:xfrm>
            <a:off x="838200" y="136526"/>
            <a:ext cx="10515600" cy="777874"/>
          </a:xfrm>
        </p:spPr>
        <p:txBody>
          <a:bodyPr>
            <a:normAutofit/>
          </a:bodyPr>
          <a:lstStyle/>
          <a:p>
            <a:r>
              <a:rPr lang="en-US" b="1" dirty="0">
                <a:latin typeface="Gill Sans MT" panose="020B0502020104020203" pitchFamily="34" charset="0"/>
              </a:rPr>
              <a:t>The Water Fund</a:t>
            </a:r>
          </a:p>
        </p:txBody>
      </p:sp>
      <p:sp>
        <p:nvSpPr>
          <p:cNvPr id="3" name="Content Placeholder 2">
            <a:extLst>
              <a:ext uri="{FF2B5EF4-FFF2-40B4-BE49-F238E27FC236}">
                <a16:creationId xmlns:a16="http://schemas.microsoft.com/office/drawing/2014/main" id="{76B2F6DE-6C45-4270-A37C-167A6A267F62}"/>
              </a:ext>
            </a:extLst>
          </p:cNvPr>
          <p:cNvSpPr>
            <a:spLocks noGrp="1"/>
          </p:cNvSpPr>
          <p:nvPr>
            <p:ph idx="1"/>
          </p:nvPr>
        </p:nvSpPr>
        <p:spPr>
          <a:xfrm>
            <a:off x="142240" y="1003956"/>
            <a:ext cx="11958319" cy="5173008"/>
          </a:xfrm>
        </p:spPr>
        <p:txBody>
          <a:bodyPr/>
          <a:lstStyle/>
          <a:p>
            <a:r>
              <a:rPr lang="en-US" sz="3600" dirty="0">
                <a:latin typeface="Gill Sans MT" panose="020B0502020104020203" pitchFamily="34" charset="0"/>
              </a:rPr>
              <a:t>Flagship program offering direct financial assistance </a:t>
            </a:r>
          </a:p>
          <a:p>
            <a:r>
              <a:rPr lang="en-US" sz="3600" dirty="0">
                <a:latin typeface="Gill Sans MT" panose="020B0502020104020203" pitchFamily="34" charset="0"/>
              </a:rPr>
              <a:t>Established in 1994 by WSSC Water employees </a:t>
            </a:r>
          </a:p>
          <a:p>
            <a:r>
              <a:rPr lang="en-US" sz="3600" dirty="0">
                <a:latin typeface="Gill Sans MT" panose="020B0502020104020203" pitchFamily="34" charset="0"/>
              </a:rPr>
              <a:t>Funded by donations from WSSC Water customers, employees &amp; community partners</a:t>
            </a:r>
          </a:p>
          <a:p>
            <a:r>
              <a:rPr lang="en-US" sz="3600" dirty="0">
                <a:latin typeface="Gill Sans MT" panose="020B0502020104020203" pitchFamily="34" charset="0"/>
              </a:rPr>
              <a:t>Grassroots non-profit administered by The Salvation Army</a:t>
            </a:r>
          </a:p>
          <a:p>
            <a:r>
              <a:rPr lang="en-US" sz="3600" dirty="0">
                <a:latin typeface="Gill Sans MT" panose="020B0502020104020203" pitchFamily="34" charset="0"/>
              </a:rPr>
              <a:t>WSSC Water pays all administrative costs  </a:t>
            </a:r>
          </a:p>
          <a:p>
            <a:r>
              <a:rPr lang="en-US" sz="3600" dirty="0">
                <a:latin typeface="Gill Sans MT" panose="020B0502020104020203" pitchFamily="34" charset="0"/>
              </a:rPr>
              <a:t>100% of donations go to water bill assistance</a:t>
            </a:r>
          </a:p>
          <a:p>
            <a:endParaRPr lang="en-US" sz="2500" dirty="0">
              <a:latin typeface="Gill Sans MT" panose="020B0502020104020203" pitchFamily="34" charset="0"/>
              <a:hlinkClick r:id="rId2"/>
            </a:endParaRPr>
          </a:p>
          <a:p>
            <a:pPr marL="0" indent="0">
              <a:buNone/>
            </a:pP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83EFBAC-FA82-427C-B4E6-F7F11EE87707}"/>
              </a:ext>
            </a:extLst>
          </p:cNvPr>
          <p:cNvSpPr>
            <a:spLocks noGrp="1"/>
          </p:cNvSpPr>
          <p:nvPr>
            <p:ph type="sldNum" sz="quarter" idx="12"/>
          </p:nvPr>
        </p:nvSpPr>
        <p:spPr/>
        <p:txBody>
          <a:bodyPr/>
          <a:lstStyle/>
          <a:p>
            <a:fld id="{EE2866B1-0BC7-D942-B5F2-DF16F5DDBF7A}" type="slidenum">
              <a:rPr lang="en-US" smtClean="0"/>
              <a:t>13</a:t>
            </a:fld>
            <a:endParaRPr lang="en-US"/>
          </a:p>
        </p:txBody>
      </p:sp>
      <p:pic>
        <p:nvPicPr>
          <p:cNvPr id="6" name="Content Placeholder 5" descr="Logo, company name&#10;&#10;Description automatically generated">
            <a:extLst>
              <a:ext uri="{FF2B5EF4-FFF2-40B4-BE49-F238E27FC236}">
                <a16:creationId xmlns:a16="http://schemas.microsoft.com/office/drawing/2014/main" id="{F985CF95-1055-4371-8548-040EF4CD3B52}"/>
              </a:ext>
            </a:extLst>
          </p:cNvPr>
          <p:cNvPicPr>
            <a:picLocks noChangeAspect="1"/>
          </p:cNvPicPr>
          <p:nvPr/>
        </p:nvPicPr>
        <p:blipFill>
          <a:blip r:embed="rId3"/>
          <a:stretch>
            <a:fillRect/>
          </a:stretch>
        </p:blipFill>
        <p:spPr>
          <a:xfrm>
            <a:off x="9377001" y="4302146"/>
            <a:ext cx="2276518" cy="2054204"/>
          </a:xfrm>
          <a:prstGeom prst="rect">
            <a:avLst/>
          </a:prstGeom>
        </p:spPr>
      </p:pic>
    </p:spTree>
    <p:extLst>
      <p:ext uri="{BB962C8B-B14F-4D97-AF65-F5344CB8AC3E}">
        <p14:creationId xmlns:p14="http://schemas.microsoft.com/office/powerpoint/2010/main" val="108858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43D0-865B-4570-91FF-75BD7108613E}"/>
              </a:ext>
            </a:extLst>
          </p:cNvPr>
          <p:cNvSpPr>
            <a:spLocks noGrp="1"/>
          </p:cNvSpPr>
          <p:nvPr>
            <p:ph type="title"/>
          </p:nvPr>
        </p:nvSpPr>
        <p:spPr/>
        <p:txBody>
          <a:bodyPr/>
          <a:lstStyle/>
          <a:p>
            <a:r>
              <a:rPr lang="en-US" b="1" dirty="0">
                <a:latin typeface="Gill Sans MT" panose="020B0502020104020203" pitchFamily="34" charset="0"/>
              </a:rPr>
              <a:t>The Water Fund</a:t>
            </a:r>
          </a:p>
        </p:txBody>
      </p:sp>
      <p:sp>
        <p:nvSpPr>
          <p:cNvPr id="3" name="Content Placeholder 2">
            <a:extLst>
              <a:ext uri="{FF2B5EF4-FFF2-40B4-BE49-F238E27FC236}">
                <a16:creationId xmlns:a16="http://schemas.microsoft.com/office/drawing/2014/main" id="{12A04864-3E2B-4FF8-9694-364F14AAFA18}"/>
              </a:ext>
            </a:extLst>
          </p:cNvPr>
          <p:cNvSpPr>
            <a:spLocks noGrp="1"/>
          </p:cNvSpPr>
          <p:nvPr>
            <p:ph idx="1"/>
          </p:nvPr>
        </p:nvSpPr>
        <p:spPr>
          <a:xfrm>
            <a:off x="188536" y="1422578"/>
            <a:ext cx="11717518" cy="4754385"/>
          </a:xfrm>
        </p:spPr>
        <p:txBody>
          <a:bodyPr>
            <a:normAutofit/>
          </a:bodyPr>
          <a:lstStyle/>
          <a:p>
            <a:r>
              <a:rPr lang="en-US" sz="3600" dirty="0">
                <a:latin typeface="Gill Sans MT" panose="020B0502020104020203" pitchFamily="34" charset="0"/>
              </a:rPr>
              <a:t>Allows </a:t>
            </a:r>
            <a:r>
              <a:rPr lang="en-US" sz="3600" i="1" dirty="0">
                <a:latin typeface="Gill Sans MT" panose="020B0502020104020203" pitchFamily="34" charset="0"/>
              </a:rPr>
              <a:t>for multiple requests </a:t>
            </a:r>
            <a:r>
              <a:rPr lang="en-US" sz="3600" dirty="0">
                <a:latin typeface="Gill Sans MT" panose="020B0502020104020203" pitchFamily="34" charset="0"/>
              </a:rPr>
              <a:t>for </a:t>
            </a:r>
            <a:r>
              <a:rPr lang="en-US" sz="3600" b="1" dirty="0">
                <a:latin typeface="Gill Sans MT" panose="020B0502020104020203" pitchFamily="34" charset="0"/>
              </a:rPr>
              <a:t>emergency assistance </a:t>
            </a:r>
            <a:r>
              <a:rPr lang="en-US" sz="3600" dirty="0">
                <a:latin typeface="Gill Sans MT" panose="020B0502020104020203" pitchFamily="34" charset="0"/>
              </a:rPr>
              <a:t>with water/sewer bills, up to </a:t>
            </a:r>
            <a:r>
              <a:rPr lang="en-US" sz="3600" b="1" dirty="0">
                <a:latin typeface="Gill Sans MT" panose="020B0502020104020203" pitchFamily="34" charset="0"/>
              </a:rPr>
              <a:t>$500/year</a:t>
            </a:r>
          </a:p>
          <a:p>
            <a:r>
              <a:rPr lang="en-US" sz="3600" dirty="0">
                <a:latin typeface="Gill Sans MT" panose="020B0502020104020203" pitchFamily="34" charset="0"/>
              </a:rPr>
              <a:t>Customers also can get assistance with food, clothing, energy bills &amp; mortgage or rent</a:t>
            </a:r>
          </a:p>
          <a:p>
            <a:r>
              <a:rPr lang="en-US" sz="3600" dirty="0">
                <a:latin typeface="Gill Sans MT" panose="020B0502020104020203" pitchFamily="34" charset="0"/>
              </a:rPr>
              <a:t>Eligibility is based on </a:t>
            </a:r>
            <a:r>
              <a:rPr lang="en-US" sz="3600" b="1" dirty="0">
                <a:latin typeface="Gill Sans MT" panose="020B0502020104020203" pitchFamily="34" charset="0"/>
              </a:rPr>
              <a:t>200% of federal poverty guidelines</a:t>
            </a:r>
          </a:p>
          <a:p>
            <a:r>
              <a:rPr lang="en-US" sz="3600" dirty="0">
                <a:latin typeface="Gill Sans MT" panose="020B0502020104020203" pitchFamily="34" charset="0"/>
              </a:rPr>
              <a:t>Application:</a:t>
            </a:r>
            <a:r>
              <a:rPr lang="en-US" sz="3600" b="1" dirty="0">
                <a:latin typeface="Gill Sans MT" panose="020B0502020104020203" pitchFamily="34" charset="0"/>
              </a:rPr>
              <a:t> </a:t>
            </a:r>
            <a:r>
              <a:rPr lang="en-US" sz="3600" b="1" dirty="0">
                <a:latin typeface="Gill Sans MT" panose="020B0502020104020203" pitchFamily="34" charset="0"/>
                <a:hlinkClick r:id="rId2"/>
              </a:rPr>
              <a:t>salvationarmynca.org/</a:t>
            </a:r>
            <a:r>
              <a:rPr lang="en-US" sz="3600" b="1" dirty="0" err="1">
                <a:latin typeface="Gill Sans MT" panose="020B0502020104020203" pitchFamily="34" charset="0"/>
                <a:hlinkClick r:id="rId2"/>
              </a:rPr>
              <a:t>gethelp</a:t>
            </a:r>
            <a:endParaRPr lang="en-US" sz="3600" dirty="0">
              <a:latin typeface="Gill Sans MT" panose="020B0502020104020203" pitchFamily="34" charset="0"/>
            </a:endParaRPr>
          </a:p>
          <a:p>
            <a:pPr indent="0">
              <a:lnSpc>
                <a:spcPct val="107000"/>
              </a:lnSpc>
              <a:spcBef>
                <a:spcPts val="0"/>
              </a:spcBef>
              <a:spcAft>
                <a:spcPts val="600"/>
              </a:spcAft>
              <a:buNone/>
              <a:tabLst>
                <a:tab pos="1943735" algn="l"/>
              </a:tabLst>
            </a:pPr>
            <a:endParaRPr lang="en-US" sz="2600" b="1" dirty="0">
              <a:latin typeface="Gill Sans MT" panose="020B0502020104020203" pitchFamily="34" charset="0"/>
            </a:endParaRPr>
          </a:p>
          <a:p>
            <a:endParaRPr lang="en-US" dirty="0">
              <a:latin typeface="Gill Sans MT" panose="020B0502020104020203" pitchFamily="34" charset="0"/>
            </a:endParaRPr>
          </a:p>
        </p:txBody>
      </p:sp>
      <p:sp>
        <p:nvSpPr>
          <p:cNvPr id="4" name="Slide Number Placeholder 3">
            <a:extLst>
              <a:ext uri="{FF2B5EF4-FFF2-40B4-BE49-F238E27FC236}">
                <a16:creationId xmlns:a16="http://schemas.microsoft.com/office/drawing/2014/main" id="{5FC9DAC2-BD15-48ED-8366-C3A251D31F8F}"/>
              </a:ext>
            </a:extLst>
          </p:cNvPr>
          <p:cNvSpPr>
            <a:spLocks noGrp="1"/>
          </p:cNvSpPr>
          <p:nvPr>
            <p:ph type="sldNum" sz="quarter" idx="12"/>
          </p:nvPr>
        </p:nvSpPr>
        <p:spPr/>
        <p:txBody>
          <a:bodyPr/>
          <a:lstStyle/>
          <a:p>
            <a:fld id="{EE2866B1-0BC7-D942-B5F2-DF16F5DDBF7A}" type="slidenum">
              <a:rPr lang="en-US" smtClean="0"/>
              <a:t>14</a:t>
            </a:fld>
            <a:endParaRPr lang="en-US"/>
          </a:p>
        </p:txBody>
      </p:sp>
      <p:pic>
        <p:nvPicPr>
          <p:cNvPr id="5" name="Content Placeholder 5" descr="Logo, company name&#10;&#10;Description automatically generated">
            <a:extLst>
              <a:ext uri="{FF2B5EF4-FFF2-40B4-BE49-F238E27FC236}">
                <a16:creationId xmlns:a16="http://schemas.microsoft.com/office/drawing/2014/main" id="{D48C25F6-A83C-41C0-8405-F0DEDA6E39E7}"/>
              </a:ext>
            </a:extLst>
          </p:cNvPr>
          <p:cNvPicPr>
            <a:picLocks noChangeAspect="1"/>
          </p:cNvPicPr>
          <p:nvPr/>
        </p:nvPicPr>
        <p:blipFill>
          <a:blip r:embed="rId3"/>
          <a:stretch>
            <a:fillRect/>
          </a:stretch>
        </p:blipFill>
        <p:spPr>
          <a:xfrm>
            <a:off x="9647425" y="4318289"/>
            <a:ext cx="2258629" cy="2038061"/>
          </a:xfrm>
          <a:prstGeom prst="rect">
            <a:avLst/>
          </a:prstGeom>
        </p:spPr>
      </p:pic>
    </p:spTree>
    <p:extLst>
      <p:ext uri="{BB962C8B-B14F-4D97-AF65-F5344CB8AC3E}">
        <p14:creationId xmlns:p14="http://schemas.microsoft.com/office/powerpoint/2010/main" val="1504195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6446-CB77-4A98-B942-B95FD249F52B}"/>
              </a:ext>
            </a:extLst>
          </p:cNvPr>
          <p:cNvSpPr>
            <a:spLocks noGrp="1"/>
          </p:cNvSpPr>
          <p:nvPr>
            <p:ph type="title"/>
          </p:nvPr>
        </p:nvSpPr>
        <p:spPr>
          <a:xfrm>
            <a:off x="838200" y="136526"/>
            <a:ext cx="10515600" cy="493394"/>
          </a:xfrm>
        </p:spPr>
        <p:txBody>
          <a:bodyPr>
            <a:normAutofit fontScale="90000"/>
          </a:bodyPr>
          <a:lstStyle/>
          <a:p>
            <a:r>
              <a:rPr lang="en-US" b="1" dirty="0">
                <a:latin typeface="Gill Sans MT" panose="020B0502020104020203" pitchFamily="34" charset="0"/>
              </a:rPr>
              <a:t>Water Fund – Income Eligibility</a:t>
            </a:r>
          </a:p>
        </p:txBody>
      </p:sp>
      <p:graphicFrame>
        <p:nvGraphicFramePr>
          <p:cNvPr id="5" name="Content Placeholder 4">
            <a:extLst>
              <a:ext uri="{FF2B5EF4-FFF2-40B4-BE49-F238E27FC236}">
                <a16:creationId xmlns:a16="http://schemas.microsoft.com/office/drawing/2014/main" id="{651D60C8-3C8A-4330-88D8-019E1ED8073C}"/>
              </a:ext>
            </a:extLst>
          </p:cNvPr>
          <p:cNvGraphicFramePr>
            <a:graphicFrameLocks noGrp="1"/>
          </p:cNvGraphicFramePr>
          <p:nvPr>
            <p:ph idx="1"/>
            <p:extLst>
              <p:ext uri="{D42A27DB-BD31-4B8C-83A1-F6EECF244321}">
                <p14:modId xmlns:p14="http://schemas.microsoft.com/office/powerpoint/2010/main" val="95750987"/>
              </p:ext>
            </p:extLst>
          </p:nvPr>
        </p:nvGraphicFramePr>
        <p:xfrm>
          <a:off x="243840" y="894080"/>
          <a:ext cx="11663680" cy="4998718"/>
        </p:xfrm>
        <a:graphic>
          <a:graphicData uri="http://schemas.openxmlformats.org/drawingml/2006/table">
            <a:tbl>
              <a:tblPr firstRow="1" firstCol="1" bandRow="1">
                <a:tableStyleId>{5C22544A-7EE6-4342-B048-85BDC9FD1C3A}</a:tableStyleId>
              </a:tblPr>
              <a:tblGrid>
                <a:gridCol w="5831840">
                  <a:extLst>
                    <a:ext uri="{9D8B030D-6E8A-4147-A177-3AD203B41FA5}">
                      <a16:colId xmlns:a16="http://schemas.microsoft.com/office/drawing/2014/main" val="714101667"/>
                    </a:ext>
                  </a:extLst>
                </a:gridCol>
                <a:gridCol w="5831840">
                  <a:extLst>
                    <a:ext uri="{9D8B030D-6E8A-4147-A177-3AD203B41FA5}">
                      <a16:colId xmlns:a16="http://schemas.microsoft.com/office/drawing/2014/main" val="4098160975"/>
                    </a:ext>
                  </a:extLst>
                </a:gridCol>
              </a:tblGrid>
              <a:tr h="781616">
                <a:tc gridSpan="2">
                  <a:txBody>
                    <a:bodyPr/>
                    <a:lstStyle/>
                    <a:p>
                      <a:pPr marL="0" marR="0" algn="ctr">
                        <a:lnSpc>
                          <a:spcPts val="1500"/>
                        </a:lnSpc>
                        <a:spcBef>
                          <a:spcPts val="0"/>
                        </a:spcBef>
                        <a:spcAft>
                          <a:spcPts val="1125"/>
                        </a:spcAft>
                      </a:pPr>
                      <a:r>
                        <a:rPr lang="en-US" sz="2400" b="1" cap="all" dirty="0">
                          <a:effectLst/>
                          <a:latin typeface="Gill Sans MT" panose="020B0502020104020203" pitchFamily="34" charset="0"/>
                        </a:rPr>
                        <a:t>2021 Eligibility GUIDELINES</a:t>
                      </a:r>
                    </a:p>
                    <a:p>
                      <a:pPr marL="0" marR="0" algn="ctr">
                        <a:lnSpc>
                          <a:spcPts val="1500"/>
                        </a:lnSpc>
                        <a:spcBef>
                          <a:spcPts val="0"/>
                        </a:spcBef>
                        <a:spcAft>
                          <a:spcPts val="1125"/>
                        </a:spcAft>
                      </a:pPr>
                      <a:r>
                        <a:rPr lang="en-US" sz="2400" b="1" cap="all" dirty="0">
                          <a:effectLst/>
                          <a:latin typeface="Gill Sans MT" panose="020B0502020104020203" pitchFamily="34" charset="0"/>
                        </a:rPr>
                        <a:t>BASED ON 200%  OF FEDERAL POVERTY GUIDELINES</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nchor="b"/>
                </a:tc>
                <a:tc hMerge="1">
                  <a:txBody>
                    <a:bodyPr/>
                    <a:lstStyle/>
                    <a:p>
                      <a:endParaRPr lang="en-US"/>
                    </a:p>
                  </a:txBody>
                  <a:tcPr/>
                </a:tc>
                <a:extLst>
                  <a:ext uri="{0D108BD9-81ED-4DB2-BD59-A6C34878D82A}">
                    <a16:rowId xmlns:a16="http://schemas.microsoft.com/office/drawing/2014/main" val="3550692129"/>
                  </a:ext>
                </a:extLst>
              </a:tr>
              <a:tr h="424944">
                <a:tc>
                  <a:txBody>
                    <a:bodyPr/>
                    <a:lstStyle/>
                    <a:p>
                      <a:pPr marL="0" marR="0" algn="ctr">
                        <a:lnSpc>
                          <a:spcPts val="1500"/>
                        </a:lnSpc>
                        <a:spcBef>
                          <a:spcPts val="0"/>
                        </a:spcBef>
                        <a:spcAft>
                          <a:spcPts val="1125"/>
                        </a:spcAft>
                      </a:pPr>
                      <a:r>
                        <a:rPr lang="en-US" sz="2000" b="1" kern="1200" cap="all" dirty="0">
                          <a:solidFill>
                            <a:schemeClr val="dk1"/>
                          </a:solidFill>
                          <a:effectLst/>
                          <a:latin typeface="Gill Sans MT" panose="020B0502020104020203" pitchFamily="34" charset="0"/>
                          <a:ea typeface="+mn-ea"/>
                          <a:cs typeface="+mn-cs"/>
                        </a:rPr>
                        <a:t>Persons in family/household</a:t>
                      </a:r>
                    </a:p>
                  </a:txBody>
                  <a:tcPr marL="95250" marR="95250" marT="95250" marB="95250" anchor="b"/>
                </a:tc>
                <a:tc>
                  <a:txBody>
                    <a:bodyPr/>
                    <a:lstStyle/>
                    <a:p>
                      <a:pPr marL="0" marR="0" algn="ctr">
                        <a:lnSpc>
                          <a:spcPts val="1500"/>
                        </a:lnSpc>
                        <a:spcBef>
                          <a:spcPts val="0"/>
                        </a:spcBef>
                        <a:spcAft>
                          <a:spcPts val="1125"/>
                        </a:spcAft>
                      </a:pPr>
                      <a:r>
                        <a:rPr lang="en-US" sz="2000" b="1" cap="all" dirty="0">
                          <a:effectLst/>
                          <a:latin typeface="Gill Sans MT" panose="020B0502020104020203" pitchFamily="34" charset="0"/>
                        </a:rPr>
                        <a:t>Annual Poverty guideline</a:t>
                      </a:r>
                      <a:endParaRPr lang="en-US" sz="20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nchor="b"/>
                </a:tc>
                <a:extLst>
                  <a:ext uri="{0D108BD9-81ED-4DB2-BD59-A6C34878D82A}">
                    <a16:rowId xmlns:a16="http://schemas.microsoft.com/office/drawing/2014/main" val="3424028979"/>
                  </a:ext>
                </a:extLst>
              </a:tr>
              <a:tr h="419166">
                <a:tc gridSpan="2">
                  <a:txBody>
                    <a:bodyPr/>
                    <a:lstStyle/>
                    <a:p>
                      <a:pPr marL="0" marR="0" algn="ctr">
                        <a:lnSpc>
                          <a:spcPts val="1500"/>
                        </a:lnSpc>
                        <a:spcBef>
                          <a:spcPts val="0"/>
                        </a:spcBef>
                        <a:spcAft>
                          <a:spcPts val="1125"/>
                        </a:spcAft>
                      </a:pPr>
                      <a:r>
                        <a:rPr lang="en-US" sz="1800" dirty="0">
                          <a:effectLst/>
                          <a:latin typeface="Gill Sans MT" panose="020B0502020104020203" pitchFamily="34" charset="0"/>
                        </a:rPr>
                        <a:t>For families/households with more than 8 persons, add $8,960 for each additional person.</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tc hMerge="1">
                  <a:txBody>
                    <a:bodyPr/>
                    <a:lstStyle/>
                    <a:p>
                      <a:endParaRPr lang="en-US"/>
                    </a:p>
                  </a:txBody>
                  <a:tcPr/>
                </a:tc>
                <a:extLst>
                  <a:ext uri="{0D108BD9-81ED-4DB2-BD59-A6C34878D82A}">
                    <a16:rowId xmlns:a16="http://schemas.microsoft.com/office/drawing/2014/main" val="664007590"/>
                  </a:ext>
                </a:extLst>
              </a:tr>
              <a:tr h="421624">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1</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$25,520</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2048398600"/>
                  </a:ext>
                </a:extLst>
              </a:tr>
              <a:tr h="421624">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2</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$34,480</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3664759024"/>
                  </a:ext>
                </a:extLst>
              </a:tr>
              <a:tr h="421624">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3</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$43,440</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3235598993"/>
                  </a:ext>
                </a:extLst>
              </a:tr>
              <a:tr h="421624">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4</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$52,400</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3593157981"/>
                  </a:ext>
                </a:extLst>
              </a:tr>
              <a:tr h="421624">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5</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$61,360</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4037139951"/>
                  </a:ext>
                </a:extLst>
              </a:tr>
              <a:tr h="421624">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6</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$70,320</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1057900555"/>
                  </a:ext>
                </a:extLst>
              </a:tr>
              <a:tr h="421624">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7</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$79,280</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617617886"/>
                  </a:ext>
                </a:extLst>
              </a:tr>
              <a:tr h="421624">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8</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tc>
                  <a:txBody>
                    <a:bodyPr/>
                    <a:lstStyle/>
                    <a:p>
                      <a:pPr marL="0" marR="0" algn="ctr">
                        <a:lnSpc>
                          <a:spcPts val="1500"/>
                        </a:lnSpc>
                        <a:spcBef>
                          <a:spcPts val="0"/>
                        </a:spcBef>
                        <a:spcAft>
                          <a:spcPts val="1125"/>
                        </a:spcAft>
                      </a:pPr>
                      <a:r>
                        <a:rPr lang="en-US" sz="2400" b="1" dirty="0">
                          <a:effectLst/>
                          <a:latin typeface="Gill Sans MT" panose="020B0502020104020203" pitchFamily="34" charset="0"/>
                        </a:rPr>
                        <a:t>$88,240</a:t>
                      </a:r>
                      <a:endParaRPr lang="en-US" sz="2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3420472662"/>
                  </a:ext>
                </a:extLst>
              </a:tr>
            </a:tbl>
          </a:graphicData>
        </a:graphic>
      </p:graphicFrame>
      <p:sp>
        <p:nvSpPr>
          <p:cNvPr id="4" name="Slide Number Placeholder 3">
            <a:extLst>
              <a:ext uri="{FF2B5EF4-FFF2-40B4-BE49-F238E27FC236}">
                <a16:creationId xmlns:a16="http://schemas.microsoft.com/office/drawing/2014/main" id="{7E16D775-384F-45A1-93E1-2A77F234E6A0}"/>
              </a:ext>
            </a:extLst>
          </p:cNvPr>
          <p:cNvSpPr>
            <a:spLocks noGrp="1"/>
          </p:cNvSpPr>
          <p:nvPr>
            <p:ph type="sldNum" sz="quarter" idx="12"/>
          </p:nvPr>
        </p:nvSpPr>
        <p:spPr/>
        <p:txBody>
          <a:bodyPr/>
          <a:lstStyle/>
          <a:p>
            <a:fld id="{EE2866B1-0BC7-D942-B5F2-DF16F5DDBF7A}" type="slidenum">
              <a:rPr lang="en-US" smtClean="0"/>
              <a:t>15</a:t>
            </a:fld>
            <a:endParaRPr lang="en-US"/>
          </a:p>
        </p:txBody>
      </p:sp>
    </p:spTree>
    <p:extLst>
      <p:ext uri="{BB962C8B-B14F-4D97-AF65-F5344CB8AC3E}">
        <p14:creationId xmlns:p14="http://schemas.microsoft.com/office/powerpoint/2010/main" val="3506228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43D0-865B-4570-91FF-75BD7108613E}"/>
              </a:ext>
            </a:extLst>
          </p:cNvPr>
          <p:cNvSpPr>
            <a:spLocks noGrp="1"/>
          </p:cNvSpPr>
          <p:nvPr>
            <p:ph type="title"/>
          </p:nvPr>
        </p:nvSpPr>
        <p:spPr/>
        <p:txBody>
          <a:bodyPr/>
          <a:lstStyle/>
          <a:p>
            <a:r>
              <a:rPr lang="en-US" b="1" dirty="0">
                <a:latin typeface="Gill Sans MT" panose="020B0502020104020203" pitchFamily="34" charset="0"/>
              </a:rPr>
              <a:t>The Water Fund – Salvation Army</a:t>
            </a:r>
          </a:p>
        </p:txBody>
      </p:sp>
      <p:sp>
        <p:nvSpPr>
          <p:cNvPr id="3" name="Content Placeholder 2">
            <a:extLst>
              <a:ext uri="{FF2B5EF4-FFF2-40B4-BE49-F238E27FC236}">
                <a16:creationId xmlns:a16="http://schemas.microsoft.com/office/drawing/2014/main" id="{12A04864-3E2B-4FF8-9694-364F14AAFA18}"/>
              </a:ext>
            </a:extLst>
          </p:cNvPr>
          <p:cNvSpPr>
            <a:spLocks noGrp="1"/>
          </p:cNvSpPr>
          <p:nvPr>
            <p:ph idx="1"/>
          </p:nvPr>
        </p:nvSpPr>
        <p:spPr>
          <a:xfrm>
            <a:off x="188536" y="1422578"/>
            <a:ext cx="11717518" cy="4754385"/>
          </a:xfrm>
        </p:spPr>
        <p:txBody>
          <a:bodyPr>
            <a:normAutofit/>
          </a:bodyPr>
          <a:lstStyle/>
          <a:p>
            <a:pPr indent="0">
              <a:lnSpc>
                <a:spcPct val="107000"/>
              </a:lnSpc>
              <a:spcBef>
                <a:spcPts val="0"/>
              </a:spcBef>
              <a:spcAft>
                <a:spcPts val="600"/>
              </a:spcAft>
              <a:buNone/>
              <a:tabLst>
                <a:tab pos="1943735" algn="l"/>
              </a:tabLst>
            </a:pPr>
            <a:endParaRPr lang="en-US" sz="2600" b="1" dirty="0">
              <a:latin typeface="Gill Sans MT" panose="020B0502020104020203" pitchFamily="34" charset="0"/>
            </a:endParaRPr>
          </a:p>
          <a:p>
            <a:pPr indent="0">
              <a:lnSpc>
                <a:spcPct val="107000"/>
              </a:lnSpc>
              <a:spcBef>
                <a:spcPts val="0"/>
              </a:spcBef>
              <a:spcAft>
                <a:spcPts val="600"/>
              </a:spcAft>
              <a:buNone/>
              <a:tabLst>
                <a:tab pos="1943735" algn="l"/>
              </a:tabLst>
            </a:pPr>
            <a:endParaRPr lang="en-US" sz="2600" b="1" dirty="0">
              <a:latin typeface="Gill Sans MT" panose="020B0502020104020203" pitchFamily="34" charset="0"/>
            </a:endParaRPr>
          </a:p>
          <a:p>
            <a:pPr indent="0">
              <a:lnSpc>
                <a:spcPct val="107000"/>
              </a:lnSpc>
              <a:spcBef>
                <a:spcPts val="0"/>
              </a:spcBef>
              <a:spcAft>
                <a:spcPts val="600"/>
              </a:spcAft>
              <a:buNone/>
              <a:tabLst>
                <a:tab pos="1943735" algn="l"/>
              </a:tabLst>
            </a:pPr>
            <a:r>
              <a:rPr lang="en-US" b="1" dirty="0">
                <a:latin typeface="Gill Sans MT" panose="020B0502020104020203" pitchFamily="34" charset="0"/>
              </a:rPr>
              <a:t>Montgomery County                     Prince George’s County</a:t>
            </a:r>
          </a:p>
          <a:p>
            <a:pPr indent="0">
              <a:lnSpc>
                <a:spcPct val="107000"/>
              </a:lnSpc>
              <a:spcBef>
                <a:spcPts val="0"/>
              </a:spcBef>
              <a:spcAft>
                <a:spcPts val="600"/>
              </a:spcAft>
              <a:buNone/>
            </a:pPr>
            <a:r>
              <a:rPr lang="en-US" b="1" dirty="0">
                <a:latin typeface="Gill Sans MT" panose="020B0502020104020203" pitchFamily="34" charset="0"/>
              </a:rPr>
              <a:t>20021 Aircraft Drive                       4825 </a:t>
            </a:r>
            <a:r>
              <a:rPr lang="en-US" b="1" dirty="0" err="1">
                <a:latin typeface="Gill Sans MT" panose="020B0502020104020203" pitchFamily="34" charset="0"/>
              </a:rPr>
              <a:t>Edmonston</a:t>
            </a:r>
            <a:r>
              <a:rPr lang="en-US" b="1" dirty="0">
                <a:latin typeface="Gill Sans MT" panose="020B0502020104020203" pitchFamily="34" charset="0"/>
              </a:rPr>
              <a:t> Road</a:t>
            </a:r>
          </a:p>
          <a:p>
            <a:pPr indent="0">
              <a:lnSpc>
                <a:spcPct val="107000"/>
              </a:lnSpc>
              <a:spcBef>
                <a:spcPts val="0"/>
              </a:spcBef>
              <a:spcAft>
                <a:spcPts val="600"/>
              </a:spcAft>
              <a:buNone/>
              <a:tabLst>
                <a:tab pos="2048510" algn="l"/>
              </a:tabLst>
            </a:pPr>
            <a:r>
              <a:rPr lang="en-US" b="1" dirty="0">
                <a:latin typeface="Gill Sans MT" panose="020B0502020104020203" pitchFamily="34" charset="0"/>
              </a:rPr>
              <a:t>Germantown, MD  20847               Hyattsville, MD  20781</a:t>
            </a:r>
          </a:p>
          <a:p>
            <a:pPr indent="0">
              <a:lnSpc>
                <a:spcPct val="107000"/>
              </a:lnSpc>
              <a:spcBef>
                <a:spcPts val="0"/>
              </a:spcBef>
              <a:spcAft>
                <a:spcPts val="600"/>
              </a:spcAft>
              <a:buNone/>
            </a:pPr>
            <a:r>
              <a:rPr lang="en-US" b="1" dirty="0">
                <a:latin typeface="Gill Sans MT" panose="020B0502020104020203" pitchFamily="34" charset="0"/>
              </a:rPr>
              <a:t>Phone: (301) 515-5354                    Phone: (301) 277-6103</a:t>
            </a:r>
          </a:p>
          <a:p>
            <a:pPr indent="0">
              <a:lnSpc>
                <a:spcPct val="107000"/>
              </a:lnSpc>
              <a:spcBef>
                <a:spcPts val="0"/>
              </a:spcBef>
              <a:spcAft>
                <a:spcPts val="800"/>
              </a:spcAft>
              <a:buNone/>
              <a:tabLst>
                <a:tab pos="1991360" algn="l"/>
              </a:tabLst>
            </a:pPr>
            <a:r>
              <a:rPr lang="en-US" b="1" dirty="0">
                <a:latin typeface="Gill Sans MT" panose="020B0502020104020203" pitchFamily="34" charset="0"/>
              </a:rPr>
              <a:t>Fax: (301) 515-7253                         Fax: (301) 779-8020</a:t>
            </a:r>
            <a:endParaRPr lang="en-US" b="1" dirty="0">
              <a:latin typeface="Gill Sans MT" panose="020B0502020104020203" pitchFamily="34" charset="0"/>
              <a:ea typeface="Calibri" panose="020F0502020204030204" pitchFamily="34" charset="0"/>
              <a:cs typeface="Times New Roman" panose="02020603050405020304" pitchFamily="18" charset="0"/>
            </a:endParaRPr>
          </a:p>
          <a:p>
            <a:endParaRPr lang="en-US" dirty="0">
              <a:latin typeface="Gill Sans MT" panose="020B0502020104020203" pitchFamily="34" charset="0"/>
            </a:endParaRPr>
          </a:p>
        </p:txBody>
      </p:sp>
      <p:sp>
        <p:nvSpPr>
          <p:cNvPr id="4" name="Slide Number Placeholder 3">
            <a:extLst>
              <a:ext uri="{FF2B5EF4-FFF2-40B4-BE49-F238E27FC236}">
                <a16:creationId xmlns:a16="http://schemas.microsoft.com/office/drawing/2014/main" id="{5FC9DAC2-BD15-48ED-8366-C3A251D31F8F}"/>
              </a:ext>
            </a:extLst>
          </p:cNvPr>
          <p:cNvSpPr>
            <a:spLocks noGrp="1"/>
          </p:cNvSpPr>
          <p:nvPr>
            <p:ph type="sldNum" sz="quarter" idx="12"/>
          </p:nvPr>
        </p:nvSpPr>
        <p:spPr/>
        <p:txBody>
          <a:bodyPr/>
          <a:lstStyle/>
          <a:p>
            <a:fld id="{EE2866B1-0BC7-D942-B5F2-DF16F5DDBF7A}" type="slidenum">
              <a:rPr lang="en-US" smtClean="0"/>
              <a:t>16</a:t>
            </a:fld>
            <a:endParaRPr lang="en-US"/>
          </a:p>
        </p:txBody>
      </p:sp>
      <p:pic>
        <p:nvPicPr>
          <p:cNvPr id="5" name="Content Placeholder 5" descr="Logo, company name&#10;&#10;Description automatically generated">
            <a:extLst>
              <a:ext uri="{FF2B5EF4-FFF2-40B4-BE49-F238E27FC236}">
                <a16:creationId xmlns:a16="http://schemas.microsoft.com/office/drawing/2014/main" id="{D48C25F6-A83C-41C0-8405-F0DEDA6E39E7}"/>
              </a:ext>
            </a:extLst>
          </p:cNvPr>
          <p:cNvPicPr>
            <a:picLocks noChangeAspect="1"/>
          </p:cNvPicPr>
          <p:nvPr/>
        </p:nvPicPr>
        <p:blipFill>
          <a:blip r:embed="rId2"/>
          <a:stretch>
            <a:fillRect/>
          </a:stretch>
        </p:blipFill>
        <p:spPr>
          <a:xfrm>
            <a:off x="9647425" y="4318289"/>
            <a:ext cx="2258629" cy="2038061"/>
          </a:xfrm>
          <a:prstGeom prst="rect">
            <a:avLst/>
          </a:prstGeom>
        </p:spPr>
      </p:pic>
    </p:spTree>
    <p:extLst>
      <p:ext uri="{BB962C8B-B14F-4D97-AF65-F5344CB8AC3E}">
        <p14:creationId xmlns:p14="http://schemas.microsoft.com/office/powerpoint/2010/main" val="147026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43D0-865B-4570-91FF-75BD7108613E}"/>
              </a:ext>
            </a:extLst>
          </p:cNvPr>
          <p:cNvSpPr>
            <a:spLocks noGrp="1"/>
          </p:cNvSpPr>
          <p:nvPr>
            <p:ph type="title"/>
          </p:nvPr>
        </p:nvSpPr>
        <p:spPr/>
        <p:txBody>
          <a:bodyPr/>
          <a:lstStyle/>
          <a:p>
            <a:r>
              <a:rPr lang="en-US" b="1" dirty="0">
                <a:latin typeface="Gill Sans MT" panose="020B0502020104020203" pitchFamily="34" charset="0"/>
              </a:rPr>
              <a:t>How The Water Fund Helps</a:t>
            </a:r>
          </a:p>
        </p:txBody>
      </p:sp>
      <p:sp>
        <p:nvSpPr>
          <p:cNvPr id="3" name="Content Placeholder 2">
            <a:extLst>
              <a:ext uri="{FF2B5EF4-FFF2-40B4-BE49-F238E27FC236}">
                <a16:creationId xmlns:a16="http://schemas.microsoft.com/office/drawing/2014/main" id="{12A04864-3E2B-4FF8-9694-364F14AAFA18}"/>
              </a:ext>
            </a:extLst>
          </p:cNvPr>
          <p:cNvSpPr>
            <a:spLocks noGrp="1"/>
          </p:cNvSpPr>
          <p:nvPr>
            <p:ph idx="1"/>
          </p:nvPr>
        </p:nvSpPr>
        <p:spPr>
          <a:xfrm>
            <a:off x="188536" y="1422578"/>
            <a:ext cx="11717518" cy="4754385"/>
          </a:xfrm>
        </p:spPr>
        <p:txBody>
          <a:bodyPr/>
          <a:lstStyle/>
          <a:p>
            <a:r>
              <a:rPr lang="en-US" sz="3200" dirty="0">
                <a:latin typeface="Gill Sans MT" panose="020B0502020104020203" pitchFamily="34" charset="0"/>
              </a:rPr>
              <a:t>Since inception, nearly </a:t>
            </a:r>
            <a:r>
              <a:rPr lang="en-US" sz="3200" b="1" dirty="0">
                <a:latin typeface="Gill Sans MT" panose="020B0502020104020203" pitchFamily="34" charset="0"/>
              </a:rPr>
              <a:t>$1.6 million in assistance</a:t>
            </a:r>
            <a:r>
              <a:rPr lang="en-US" sz="3200" dirty="0">
                <a:latin typeface="Gill Sans MT" panose="020B0502020104020203" pitchFamily="34" charset="0"/>
              </a:rPr>
              <a:t> helping </a:t>
            </a:r>
            <a:r>
              <a:rPr lang="en-US" sz="3200" b="1" dirty="0">
                <a:latin typeface="Gill Sans MT" panose="020B0502020104020203" pitchFamily="34" charset="0"/>
              </a:rPr>
              <a:t>17,344 customers</a:t>
            </a:r>
          </a:p>
          <a:p>
            <a:r>
              <a:rPr lang="en-US" sz="3200" dirty="0">
                <a:latin typeface="Gill Sans MT" panose="020B0502020104020203" pitchFamily="34" charset="0"/>
              </a:rPr>
              <a:t>Since the pandemic began, the Water Fund has provided </a:t>
            </a:r>
            <a:r>
              <a:rPr lang="en-US" sz="3200" b="1" dirty="0">
                <a:latin typeface="Gill Sans MT" panose="020B0502020104020203" pitchFamily="34" charset="0"/>
              </a:rPr>
              <a:t>$386,000 assisting 2,929 people</a:t>
            </a:r>
            <a:endParaRPr lang="en-US" sz="3200" dirty="0">
              <a:latin typeface="Gill Sans MT" panose="020B0502020104020203" pitchFamily="34" charset="0"/>
            </a:endParaRPr>
          </a:p>
          <a:p>
            <a:r>
              <a:rPr lang="en-US" sz="3200" dirty="0">
                <a:latin typeface="Gill Sans MT" panose="020B0502020104020203" pitchFamily="34" charset="0"/>
              </a:rPr>
              <a:t>Additional information about assistance: </a:t>
            </a:r>
            <a:r>
              <a:rPr lang="en-US" sz="3200" b="1" dirty="0">
                <a:latin typeface="Gill Sans MT" panose="020B0502020104020203" pitchFamily="34" charset="0"/>
                <a:hlinkClick r:id="rId2"/>
              </a:rPr>
              <a:t>wsscwater.com/</a:t>
            </a:r>
            <a:r>
              <a:rPr lang="en-US" sz="3200" b="1" dirty="0" err="1">
                <a:latin typeface="Gill Sans MT" panose="020B0502020104020203" pitchFamily="34" charset="0"/>
                <a:hlinkClick r:id="rId2"/>
              </a:rPr>
              <a:t>waterfund</a:t>
            </a:r>
            <a:endParaRPr lang="en-US" sz="3200" b="1" dirty="0">
              <a:latin typeface="Gill Sans MT" panose="020B0502020104020203" pitchFamily="34" charset="0"/>
            </a:endParaRPr>
          </a:p>
          <a:p>
            <a:r>
              <a:rPr lang="en-US" sz="3200" dirty="0">
                <a:latin typeface="Gill Sans MT" panose="020B0502020104020203" pitchFamily="34" charset="0"/>
              </a:rPr>
              <a:t>Information about donating: </a:t>
            </a:r>
            <a:r>
              <a:rPr lang="en-US" sz="3200" b="1" u="sng" dirty="0">
                <a:solidFill>
                  <a:srgbClr val="0070C0"/>
                </a:solidFill>
                <a:latin typeface="Gill Sans MT" panose="020B0502020104020203" pitchFamily="34" charset="0"/>
              </a:rPr>
              <a:t>wsscwater.com/donate</a:t>
            </a:r>
          </a:p>
          <a:p>
            <a:endParaRPr lang="en-US" b="1" dirty="0">
              <a:latin typeface="Gill Sans MT" panose="020B0502020104020203" pitchFamily="34" charset="0"/>
            </a:endParaRPr>
          </a:p>
          <a:p>
            <a:endParaRPr lang="en-US" b="1" dirty="0">
              <a:latin typeface="Gill Sans MT" panose="020B0502020104020203" pitchFamily="34" charset="0"/>
            </a:endParaRPr>
          </a:p>
          <a:p>
            <a:endParaRPr lang="en-US" dirty="0">
              <a:latin typeface="Gill Sans MT" panose="020B0502020104020203" pitchFamily="34" charset="0"/>
            </a:endParaRPr>
          </a:p>
        </p:txBody>
      </p:sp>
      <p:sp>
        <p:nvSpPr>
          <p:cNvPr id="4" name="Slide Number Placeholder 3">
            <a:extLst>
              <a:ext uri="{FF2B5EF4-FFF2-40B4-BE49-F238E27FC236}">
                <a16:creationId xmlns:a16="http://schemas.microsoft.com/office/drawing/2014/main" id="{5FC9DAC2-BD15-48ED-8366-C3A251D31F8F}"/>
              </a:ext>
            </a:extLst>
          </p:cNvPr>
          <p:cNvSpPr>
            <a:spLocks noGrp="1"/>
          </p:cNvSpPr>
          <p:nvPr>
            <p:ph type="sldNum" sz="quarter" idx="12"/>
          </p:nvPr>
        </p:nvSpPr>
        <p:spPr/>
        <p:txBody>
          <a:bodyPr/>
          <a:lstStyle/>
          <a:p>
            <a:fld id="{EE2866B1-0BC7-D942-B5F2-DF16F5DDBF7A}" type="slidenum">
              <a:rPr lang="en-US" smtClean="0"/>
              <a:t>17</a:t>
            </a:fld>
            <a:endParaRPr lang="en-US"/>
          </a:p>
        </p:txBody>
      </p:sp>
      <p:pic>
        <p:nvPicPr>
          <p:cNvPr id="5" name="Content Placeholder 5" descr="Logo, company name&#10;&#10;Description automatically generated">
            <a:extLst>
              <a:ext uri="{FF2B5EF4-FFF2-40B4-BE49-F238E27FC236}">
                <a16:creationId xmlns:a16="http://schemas.microsoft.com/office/drawing/2014/main" id="{D48C25F6-A83C-41C0-8405-F0DEDA6E39E7}"/>
              </a:ext>
            </a:extLst>
          </p:cNvPr>
          <p:cNvPicPr>
            <a:picLocks noChangeAspect="1"/>
          </p:cNvPicPr>
          <p:nvPr/>
        </p:nvPicPr>
        <p:blipFill>
          <a:blip r:embed="rId3"/>
          <a:stretch>
            <a:fillRect/>
          </a:stretch>
        </p:blipFill>
        <p:spPr>
          <a:xfrm>
            <a:off x="9647425" y="4318289"/>
            <a:ext cx="2258629" cy="2038061"/>
          </a:xfrm>
          <a:prstGeom prst="rect">
            <a:avLst/>
          </a:prstGeom>
        </p:spPr>
      </p:pic>
    </p:spTree>
    <p:extLst>
      <p:ext uri="{BB962C8B-B14F-4D97-AF65-F5344CB8AC3E}">
        <p14:creationId xmlns:p14="http://schemas.microsoft.com/office/powerpoint/2010/main" val="1364102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CC59-AC16-45D8-A896-BD85153D14BA}"/>
              </a:ext>
            </a:extLst>
          </p:cNvPr>
          <p:cNvSpPr>
            <a:spLocks noGrp="1"/>
          </p:cNvSpPr>
          <p:nvPr>
            <p:ph type="title"/>
          </p:nvPr>
        </p:nvSpPr>
        <p:spPr>
          <a:xfrm>
            <a:off x="75416" y="101117"/>
            <a:ext cx="11943864" cy="784727"/>
          </a:xfrm>
        </p:spPr>
        <p:txBody>
          <a:bodyPr>
            <a:noAutofit/>
          </a:bodyPr>
          <a:lstStyle/>
          <a:p>
            <a:br>
              <a:rPr lang="en-US" sz="4000" b="1" dirty="0">
                <a:latin typeface="Gill Sans MT" panose="020B0502020104020203" pitchFamily="34" charset="0"/>
              </a:rPr>
            </a:br>
            <a:r>
              <a:rPr lang="en-US" sz="4000" b="1" dirty="0">
                <a:latin typeface="Gill Sans MT" panose="020B0502020104020203" pitchFamily="34" charset="0"/>
              </a:rPr>
              <a:t>Emergency Pipe Repair Loan Program/</a:t>
            </a:r>
            <a:r>
              <a:rPr lang="en-US" sz="4000" b="1" dirty="0" err="1">
                <a:latin typeface="Gill Sans MT" panose="020B0502020104020203" pitchFamily="34" charset="0"/>
              </a:rPr>
              <a:t>PipeER</a:t>
            </a:r>
            <a:br>
              <a:rPr lang="en-US" sz="4000" dirty="0">
                <a:latin typeface="Gill Sans MT" panose="020B0502020104020203" pitchFamily="34" charset="0"/>
              </a:rPr>
            </a:br>
            <a:endParaRPr lang="en-US" sz="4000" dirty="0"/>
          </a:p>
        </p:txBody>
      </p:sp>
      <p:sp>
        <p:nvSpPr>
          <p:cNvPr id="3" name="Content Placeholder 2">
            <a:extLst>
              <a:ext uri="{FF2B5EF4-FFF2-40B4-BE49-F238E27FC236}">
                <a16:creationId xmlns:a16="http://schemas.microsoft.com/office/drawing/2014/main" id="{899EB7B6-B5AA-4AC6-9377-DB483CD31E8A}"/>
              </a:ext>
            </a:extLst>
          </p:cNvPr>
          <p:cNvSpPr>
            <a:spLocks noGrp="1"/>
          </p:cNvSpPr>
          <p:nvPr>
            <p:ph idx="1"/>
          </p:nvPr>
        </p:nvSpPr>
        <p:spPr>
          <a:xfrm>
            <a:off x="75415" y="731520"/>
            <a:ext cx="11860490" cy="5140960"/>
          </a:xfrm>
        </p:spPr>
        <p:txBody>
          <a:bodyPr>
            <a:normAutofit/>
          </a:bodyPr>
          <a:lstStyle/>
          <a:p>
            <a:r>
              <a:rPr lang="en-US" sz="3200" dirty="0">
                <a:latin typeface="Gill Sans MT" panose="020B0502020104020203" pitchFamily="34" charset="0"/>
              </a:rPr>
              <a:t>Loan program providing $100,000 annually to customers in need of emergency funds for service line replacement </a:t>
            </a:r>
          </a:p>
          <a:p>
            <a:r>
              <a:rPr lang="en-US" sz="3200" dirty="0">
                <a:latin typeface="Gill Sans MT" panose="020B0502020104020203" pitchFamily="34" charset="0"/>
              </a:rPr>
              <a:t>Funds available on first-come, first-served basis until fund depleted</a:t>
            </a:r>
          </a:p>
          <a:p>
            <a:r>
              <a:rPr lang="en-US" sz="3200" b="1" dirty="0">
                <a:latin typeface="Gill Sans MT" panose="020B0502020104020203" pitchFamily="34" charset="0"/>
              </a:rPr>
              <a:t>$5,000 maximum loan amount per customer </a:t>
            </a:r>
          </a:p>
          <a:p>
            <a:r>
              <a:rPr lang="en-US" sz="3200" dirty="0">
                <a:latin typeface="Gill Sans MT" panose="020B0502020104020203" pitchFamily="34" charset="0"/>
              </a:rPr>
              <a:t>Program is administered by WSSC Federal Credit Union</a:t>
            </a:r>
          </a:p>
          <a:p>
            <a:r>
              <a:rPr lang="en-US" sz="3200" dirty="0">
                <a:latin typeface="Gill Sans MT" panose="020B0502020104020203" pitchFamily="34" charset="0"/>
              </a:rPr>
              <a:t>Credit Union responsible for underwriting &amp; administering loans </a:t>
            </a:r>
          </a:p>
          <a:p>
            <a:r>
              <a:rPr lang="en-US" sz="3200" dirty="0">
                <a:latin typeface="Gill Sans MT" panose="020B0502020104020203" pitchFamily="34" charset="0"/>
              </a:rPr>
              <a:t>Any remaining dollars donated to Water Fund at fiscal year end</a:t>
            </a:r>
          </a:p>
          <a:p>
            <a:r>
              <a:rPr lang="en-US" sz="3200" dirty="0">
                <a:latin typeface="Gill Sans MT" panose="020B0502020104020203" pitchFamily="34" charset="0"/>
              </a:rPr>
              <a:t>WSSC FCU: </a:t>
            </a:r>
            <a:r>
              <a:rPr lang="en-US" sz="3200" b="1" dirty="0">
                <a:latin typeface="Gill Sans MT" panose="020B0502020104020203" pitchFamily="34" charset="0"/>
              </a:rPr>
              <a:t>240-459-8008; </a:t>
            </a:r>
            <a:r>
              <a:rPr lang="en-US" sz="3200" b="1" dirty="0">
                <a:latin typeface="Gill Sans MT" panose="020B0502020104020203" pitchFamily="34" charset="0"/>
                <a:hlinkClick r:id="rId2"/>
              </a:rPr>
              <a:t>wsscfcu.org/piper</a:t>
            </a:r>
            <a:endParaRPr lang="en-US" sz="3200" b="1" dirty="0">
              <a:latin typeface="Gill Sans MT" panose="020B0502020104020203" pitchFamily="34" charset="0"/>
            </a:endParaRPr>
          </a:p>
          <a:p>
            <a:r>
              <a:rPr lang="en-US" sz="3200" dirty="0">
                <a:latin typeface="Gill Sans MT" panose="020B0502020104020203" pitchFamily="34" charset="0"/>
              </a:rPr>
              <a:t>More information: </a:t>
            </a:r>
            <a:r>
              <a:rPr lang="en-US" sz="3200" b="1" dirty="0">
                <a:latin typeface="Gill Sans MT" panose="020B0502020104020203" pitchFamily="34" charset="0"/>
                <a:hlinkClick r:id="rId3"/>
              </a:rPr>
              <a:t>wsscwater.com/</a:t>
            </a:r>
            <a:r>
              <a:rPr lang="en-US" sz="3200" b="1" dirty="0" err="1">
                <a:latin typeface="Gill Sans MT" panose="020B0502020104020203" pitchFamily="34" charset="0"/>
                <a:hlinkClick r:id="rId3"/>
              </a:rPr>
              <a:t>pipeER</a:t>
            </a:r>
            <a:endParaRPr lang="en-US" sz="3200" b="1" dirty="0">
              <a:latin typeface="Gill Sans MT" panose="020B0502020104020203" pitchFamily="34" charset="0"/>
            </a:endParaRPr>
          </a:p>
          <a:p>
            <a:endParaRPr lang="en-US" sz="3200" b="1" dirty="0">
              <a:latin typeface="Gill Sans MT" panose="020B0502020104020203" pitchFamily="34" charset="0"/>
            </a:endParaRPr>
          </a:p>
          <a:p>
            <a:endParaRPr lang="en-US" sz="3200" b="1" dirty="0">
              <a:latin typeface="Gill Sans MT" panose="020B0502020104020203" pitchFamily="34" charset="0"/>
            </a:endParaRPr>
          </a:p>
          <a:p>
            <a:endParaRPr lang="en-US" dirty="0"/>
          </a:p>
        </p:txBody>
      </p:sp>
      <p:sp>
        <p:nvSpPr>
          <p:cNvPr id="4" name="Slide Number Placeholder 3">
            <a:extLst>
              <a:ext uri="{FF2B5EF4-FFF2-40B4-BE49-F238E27FC236}">
                <a16:creationId xmlns:a16="http://schemas.microsoft.com/office/drawing/2014/main" id="{4526BCD8-63CF-4D2C-8DFB-54907404669E}"/>
              </a:ext>
            </a:extLst>
          </p:cNvPr>
          <p:cNvSpPr>
            <a:spLocks noGrp="1"/>
          </p:cNvSpPr>
          <p:nvPr>
            <p:ph type="sldNum" sz="quarter" idx="12"/>
          </p:nvPr>
        </p:nvSpPr>
        <p:spPr/>
        <p:txBody>
          <a:bodyPr/>
          <a:lstStyle/>
          <a:p>
            <a:fld id="{EE2866B1-0BC7-D942-B5F2-DF16F5DDBF7A}" type="slidenum">
              <a:rPr lang="en-US" smtClean="0"/>
              <a:t>18</a:t>
            </a:fld>
            <a:endParaRPr lang="en-US"/>
          </a:p>
        </p:txBody>
      </p:sp>
      <p:pic>
        <p:nvPicPr>
          <p:cNvPr id="2052" name="Picture 4" descr="Image">
            <a:extLst>
              <a:ext uri="{FF2B5EF4-FFF2-40B4-BE49-F238E27FC236}">
                <a16:creationId xmlns:a16="http://schemas.microsoft.com/office/drawing/2014/main" id="{318B0E51-12DB-4EBB-863B-E3DFC5D09C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330" y="4683125"/>
            <a:ext cx="264795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962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2405-3379-46F6-BC7D-463BEC88BCD6}"/>
              </a:ext>
            </a:extLst>
          </p:cNvPr>
          <p:cNvSpPr>
            <a:spLocks noGrp="1"/>
          </p:cNvSpPr>
          <p:nvPr>
            <p:ph type="title"/>
          </p:nvPr>
        </p:nvSpPr>
        <p:spPr/>
        <p:txBody>
          <a:bodyPr/>
          <a:lstStyle/>
          <a:p>
            <a:r>
              <a:rPr lang="en-US" b="1" dirty="0">
                <a:latin typeface="Gill Sans MT" panose="020B0502020104020203" pitchFamily="34" charset="0"/>
              </a:rPr>
              <a:t>Bill Adjustment for CAP Customers</a:t>
            </a:r>
          </a:p>
        </p:txBody>
      </p:sp>
      <p:sp>
        <p:nvSpPr>
          <p:cNvPr id="3" name="Content Placeholder 2">
            <a:extLst>
              <a:ext uri="{FF2B5EF4-FFF2-40B4-BE49-F238E27FC236}">
                <a16:creationId xmlns:a16="http://schemas.microsoft.com/office/drawing/2014/main" id="{1D6CB8FF-02F1-40CD-940B-07EC062D2BCA}"/>
              </a:ext>
            </a:extLst>
          </p:cNvPr>
          <p:cNvSpPr>
            <a:spLocks noGrp="1"/>
          </p:cNvSpPr>
          <p:nvPr>
            <p:ph idx="1"/>
          </p:nvPr>
        </p:nvSpPr>
        <p:spPr/>
        <p:txBody>
          <a:bodyPr/>
          <a:lstStyle/>
          <a:p>
            <a:endParaRPr lang="en-US" dirty="0"/>
          </a:p>
          <a:p>
            <a:pPr marL="0" indent="0" algn="ctr">
              <a:buNone/>
            </a:pPr>
            <a:r>
              <a:rPr lang="en-US" sz="4000" dirty="0">
                <a:latin typeface="Gill Sans MT" panose="020B0502020104020203" pitchFamily="34" charset="0"/>
              </a:rPr>
              <a:t>CAP-approved customers may be eligible to receive high bill adjustment removing 100% of excess water and sewer usage for one billing cycle in any three-year period. </a:t>
            </a:r>
          </a:p>
        </p:txBody>
      </p:sp>
      <p:sp>
        <p:nvSpPr>
          <p:cNvPr id="4" name="Slide Number Placeholder 3">
            <a:extLst>
              <a:ext uri="{FF2B5EF4-FFF2-40B4-BE49-F238E27FC236}">
                <a16:creationId xmlns:a16="http://schemas.microsoft.com/office/drawing/2014/main" id="{8E4D0447-5C6F-4D20-8784-D9AFE2611F6C}"/>
              </a:ext>
            </a:extLst>
          </p:cNvPr>
          <p:cNvSpPr>
            <a:spLocks noGrp="1"/>
          </p:cNvSpPr>
          <p:nvPr>
            <p:ph type="sldNum" sz="quarter" idx="12"/>
          </p:nvPr>
        </p:nvSpPr>
        <p:spPr/>
        <p:txBody>
          <a:bodyPr/>
          <a:lstStyle/>
          <a:p>
            <a:fld id="{EE2866B1-0BC7-D942-B5F2-DF16F5DDBF7A}" type="slidenum">
              <a:rPr lang="en-US" smtClean="0"/>
              <a:t>19</a:t>
            </a:fld>
            <a:endParaRPr lang="en-US"/>
          </a:p>
        </p:txBody>
      </p:sp>
    </p:spTree>
    <p:extLst>
      <p:ext uri="{BB962C8B-B14F-4D97-AF65-F5344CB8AC3E}">
        <p14:creationId xmlns:p14="http://schemas.microsoft.com/office/powerpoint/2010/main" val="69616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F54F4-40FB-8647-97F4-85F08DA2ED37}"/>
              </a:ext>
            </a:extLst>
          </p:cNvPr>
          <p:cNvSpPr>
            <a:spLocks noGrp="1"/>
          </p:cNvSpPr>
          <p:nvPr>
            <p:ph type="title"/>
          </p:nvPr>
        </p:nvSpPr>
        <p:spPr/>
        <p:txBody>
          <a:bodyPr/>
          <a:lstStyle/>
          <a:p>
            <a:r>
              <a:rPr lang="en-US" b="1" dirty="0">
                <a:latin typeface="Gill Sans MT" panose="020B0502020104020203" pitchFamily="34" charset="77"/>
              </a:rPr>
              <a:t>Overview</a:t>
            </a:r>
          </a:p>
        </p:txBody>
      </p:sp>
      <p:sp>
        <p:nvSpPr>
          <p:cNvPr id="3" name="Content Placeholder 2">
            <a:extLst>
              <a:ext uri="{FF2B5EF4-FFF2-40B4-BE49-F238E27FC236}">
                <a16:creationId xmlns:a16="http://schemas.microsoft.com/office/drawing/2014/main" id="{C24EFB89-CA54-D347-86BD-450BA0201763}"/>
              </a:ext>
            </a:extLst>
          </p:cNvPr>
          <p:cNvSpPr>
            <a:spLocks noGrp="1"/>
          </p:cNvSpPr>
          <p:nvPr>
            <p:ph idx="1"/>
          </p:nvPr>
        </p:nvSpPr>
        <p:spPr>
          <a:xfrm>
            <a:off x="838200" y="1422579"/>
            <a:ext cx="10515600" cy="2997022"/>
          </a:xfrm>
        </p:spPr>
        <p:txBody>
          <a:bodyPr/>
          <a:lstStyle/>
          <a:p>
            <a:pPr marL="514350" indent="-514350">
              <a:buFont typeface="+mj-lt"/>
              <a:buAutoNum type="arabicPeriod"/>
            </a:pPr>
            <a:r>
              <a:rPr lang="en-US" b="1" dirty="0">
                <a:latin typeface="Gill Sans MT" panose="020B0502020104020203" pitchFamily="34" charset="0"/>
              </a:rPr>
              <a:t>Introduction</a:t>
            </a:r>
          </a:p>
          <a:p>
            <a:pPr marL="514350" indent="-514350">
              <a:buFont typeface="+mj-lt"/>
              <a:buAutoNum type="arabicPeriod"/>
            </a:pPr>
            <a:r>
              <a:rPr lang="en-US" b="1" dirty="0">
                <a:latin typeface="Gill Sans MT" panose="020B0502020104020203" pitchFamily="34" charset="0"/>
              </a:rPr>
              <a:t>Current financial assistance resources</a:t>
            </a:r>
          </a:p>
          <a:p>
            <a:pPr marL="514350" indent="-514350">
              <a:buFont typeface="+mj-lt"/>
              <a:buAutoNum type="arabicPeriod"/>
            </a:pPr>
            <a:r>
              <a:rPr lang="en-US" b="1" dirty="0">
                <a:latin typeface="Gill Sans MT" panose="020B0502020104020203" pitchFamily="34" charset="0"/>
              </a:rPr>
              <a:t>COVID-19 related actions </a:t>
            </a:r>
          </a:p>
          <a:p>
            <a:pPr marL="514350" indent="-514350">
              <a:buFont typeface="+mj-lt"/>
              <a:buAutoNum type="arabicPeriod"/>
            </a:pPr>
            <a:r>
              <a:rPr lang="en-US" b="1" dirty="0">
                <a:latin typeface="Gill Sans MT" panose="020B0502020104020203" pitchFamily="34" charset="0"/>
              </a:rPr>
              <a:t>Q&amp;A</a:t>
            </a:r>
          </a:p>
        </p:txBody>
      </p:sp>
      <p:sp>
        <p:nvSpPr>
          <p:cNvPr id="4" name="Slide Number Placeholder 3">
            <a:extLst>
              <a:ext uri="{FF2B5EF4-FFF2-40B4-BE49-F238E27FC236}">
                <a16:creationId xmlns:a16="http://schemas.microsoft.com/office/drawing/2014/main" id="{6AE31AD4-E916-4CE6-BA1A-8318DD0CA74A}"/>
              </a:ext>
            </a:extLst>
          </p:cNvPr>
          <p:cNvSpPr>
            <a:spLocks noGrp="1"/>
          </p:cNvSpPr>
          <p:nvPr>
            <p:ph type="sldNum" sz="quarter" idx="12"/>
          </p:nvPr>
        </p:nvSpPr>
        <p:spPr/>
        <p:txBody>
          <a:bodyPr/>
          <a:lstStyle/>
          <a:p>
            <a:fld id="{EE2866B1-0BC7-D942-B5F2-DF16F5DDBF7A}" type="slidenum">
              <a:rPr lang="en-US" smtClean="0"/>
              <a:t>2</a:t>
            </a:fld>
            <a:endParaRPr lang="en-US"/>
          </a:p>
        </p:txBody>
      </p:sp>
    </p:spTree>
    <p:extLst>
      <p:ext uri="{BB962C8B-B14F-4D97-AF65-F5344CB8AC3E}">
        <p14:creationId xmlns:p14="http://schemas.microsoft.com/office/powerpoint/2010/main" val="1696420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074C-0AC8-499A-A594-8CC3B26B1880}"/>
              </a:ext>
            </a:extLst>
          </p:cNvPr>
          <p:cNvSpPr>
            <a:spLocks noGrp="1"/>
          </p:cNvSpPr>
          <p:nvPr>
            <p:ph type="title"/>
          </p:nvPr>
        </p:nvSpPr>
        <p:spPr/>
        <p:txBody>
          <a:bodyPr>
            <a:normAutofit fontScale="90000"/>
          </a:bodyPr>
          <a:lstStyle/>
          <a:p>
            <a:r>
              <a:rPr lang="en-US" b="1" dirty="0">
                <a:latin typeface="Gill Sans MT"/>
                <a:cs typeface="Gill Sans"/>
              </a:rPr>
              <a:t>Past Due Accounts/Amounts </a:t>
            </a:r>
            <a:br>
              <a:rPr lang="en-US" dirty="0">
                <a:latin typeface="Gill Sans MT" panose="020B0502020104020203" pitchFamily="34" charset="0"/>
              </a:rPr>
            </a:br>
            <a:r>
              <a:rPr lang="en-US" dirty="0">
                <a:latin typeface="Gill Sans MT"/>
                <a:cs typeface="Gill Sans"/>
              </a:rPr>
              <a:t>Top 10 Zip Codes – Montgomery County</a:t>
            </a:r>
            <a:endParaRPr lang="en-US" dirty="0"/>
          </a:p>
        </p:txBody>
      </p:sp>
      <p:sp>
        <p:nvSpPr>
          <p:cNvPr id="4" name="Slide Number Placeholder 3">
            <a:extLst>
              <a:ext uri="{FF2B5EF4-FFF2-40B4-BE49-F238E27FC236}">
                <a16:creationId xmlns:a16="http://schemas.microsoft.com/office/drawing/2014/main" id="{F11C6187-E311-4719-B56F-EAC7B5BDBA2B}"/>
              </a:ext>
            </a:extLst>
          </p:cNvPr>
          <p:cNvSpPr>
            <a:spLocks noGrp="1"/>
          </p:cNvSpPr>
          <p:nvPr>
            <p:ph type="sldNum" sz="quarter" idx="12"/>
          </p:nvPr>
        </p:nvSpPr>
        <p:spPr/>
        <p:txBody>
          <a:bodyPr/>
          <a:lstStyle/>
          <a:p>
            <a:fld id="{EE2866B1-0BC7-D942-B5F2-DF16F5DDBF7A}" type="slidenum">
              <a:rPr lang="en-US" smtClean="0"/>
              <a:t>20</a:t>
            </a:fld>
            <a:endParaRPr lang="en-US"/>
          </a:p>
        </p:txBody>
      </p:sp>
      <mc:AlternateContent xmlns:mc="http://schemas.openxmlformats.org/markup-compatibility/2006" xmlns:cx4="http://schemas.microsoft.com/office/drawing/2016/5/10/chartex">
        <mc:Choice Requires="cx4">
          <p:graphicFrame>
            <p:nvGraphicFramePr>
              <p:cNvPr id="5" name="Content Placeholder 4">
                <a:extLst>
                  <a:ext uri="{FF2B5EF4-FFF2-40B4-BE49-F238E27FC236}">
                    <a16:creationId xmlns:a16="http://schemas.microsoft.com/office/drawing/2014/main" id="{6FA1AEF9-8307-4514-A2B0-F93FF53A6F56}"/>
                  </a:ext>
                </a:extLst>
              </p:cNvPr>
              <p:cNvGraphicFramePr>
                <a:graphicFrameLocks noGrp="1"/>
              </p:cNvGraphicFramePr>
              <p:nvPr>
                <p:ph idx="1"/>
                <p:extLst>
                  <p:ext uri="{D42A27DB-BD31-4B8C-83A1-F6EECF244321}">
                    <p14:modId xmlns:p14="http://schemas.microsoft.com/office/powerpoint/2010/main" val="3548128928"/>
                  </p:ext>
                </p:extLst>
              </p:nvPr>
            </p:nvGraphicFramePr>
            <p:xfrm>
              <a:off x="223520" y="1442720"/>
              <a:ext cx="6146800" cy="541528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ontent Placeholder 4">
                <a:extLst>
                  <a:ext uri="{FF2B5EF4-FFF2-40B4-BE49-F238E27FC236}">
                    <a16:creationId xmlns:a16="http://schemas.microsoft.com/office/drawing/2014/main" id="{6FA1AEF9-8307-4514-A2B0-F93FF53A6F56}"/>
                  </a:ext>
                </a:extLst>
              </p:cNvPr>
              <p:cNvPicPr>
                <a:picLocks noGrp="1" noRot="1" noChangeAspect="1" noMove="1" noResize="1" noEditPoints="1" noAdjustHandles="1" noChangeArrowheads="1" noChangeShapeType="1"/>
              </p:cNvPicPr>
              <p:nvPr/>
            </p:nvPicPr>
            <p:blipFill>
              <a:blip r:embed="rId3"/>
              <a:stretch>
                <a:fillRect/>
              </a:stretch>
            </p:blipFill>
            <p:spPr>
              <a:xfrm>
                <a:off x="223520" y="1442720"/>
                <a:ext cx="6146800" cy="5415280"/>
              </a:xfrm>
              <a:prstGeom prst="rect">
                <a:avLst/>
              </a:prstGeom>
            </p:spPr>
          </p:pic>
        </mc:Fallback>
      </mc:AlternateContent>
      <p:sp>
        <p:nvSpPr>
          <p:cNvPr id="6" name="Rectangle 5">
            <a:extLst>
              <a:ext uri="{FF2B5EF4-FFF2-40B4-BE49-F238E27FC236}">
                <a16:creationId xmlns:a16="http://schemas.microsoft.com/office/drawing/2014/main" id="{DA7EF834-56CF-4576-ACD2-855540745FA5}"/>
              </a:ext>
            </a:extLst>
          </p:cNvPr>
          <p:cNvSpPr/>
          <p:nvPr/>
        </p:nvSpPr>
        <p:spPr>
          <a:xfrm>
            <a:off x="6370320" y="1997839"/>
            <a:ext cx="5506720" cy="4247317"/>
          </a:xfrm>
          <a:prstGeom prst="rect">
            <a:avLst/>
          </a:prstGeom>
        </p:spPr>
        <p:txBody>
          <a:bodyPr wrap="square">
            <a:spAutoFit/>
          </a:bodyPr>
          <a:lstStyle/>
          <a:p>
            <a:pPr marL="285750" indent="-285750">
              <a:buFont typeface="Arial" panose="020B0604020202020204" pitchFamily="34" charset="0"/>
              <a:buChar char="•"/>
            </a:pPr>
            <a:r>
              <a:rPr lang="en-US" dirty="0">
                <a:latin typeface="Gill Sans MT" panose="020B0502020104020203" pitchFamily="34" charset="0"/>
              </a:rPr>
              <a:t>Map shows percentage of past due accounts in all county zip codes.</a:t>
            </a:r>
          </a:p>
          <a:p>
            <a:pPr marL="285750" indent="-285750">
              <a:buFont typeface="Arial" panose="020B0604020202020204" pitchFamily="34" charset="0"/>
              <a:buChar char="•"/>
            </a:pPr>
            <a:endParaRPr lang="en-US" dirty="0">
              <a:latin typeface="Gill Sans MT" panose="020B0502020104020203" pitchFamily="34" charset="0"/>
            </a:endParaRPr>
          </a:p>
          <a:p>
            <a:pPr marL="285750" indent="-285750">
              <a:buFont typeface="Arial" panose="020B0604020202020204" pitchFamily="34" charset="0"/>
              <a:buChar char="•"/>
            </a:pPr>
            <a:r>
              <a:rPr lang="en-US" dirty="0">
                <a:latin typeface="Gill Sans MT" panose="020B0502020104020203" pitchFamily="34" charset="0"/>
              </a:rPr>
              <a:t>Lightest shades reflect zip codes with lowest percentage &amp; darkest shades show highest percentage of past due accounts.</a:t>
            </a:r>
          </a:p>
          <a:p>
            <a:pPr marL="285750" indent="-285750">
              <a:buFont typeface="Arial" panose="020B0604020202020204" pitchFamily="34" charset="0"/>
              <a:buChar char="•"/>
            </a:pPr>
            <a:endParaRPr lang="en-US" dirty="0">
              <a:latin typeface="Gill Sans MT" panose="020B0502020104020203" pitchFamily="34" charset="0"/>
            </a:endParaRPr>
          </a:p>
          <a:p>
            <a:pPr marL="285750" indent="-285750">
              <a:buFont typeface="Arial" panose="020B0604020202020204" pitchFamily="34" charset="0"/>
              <a:buChar char="•"/>
            </a:pPr>
            <a:r>
              <a:rPr lang="en-US" dirty="0">
                <a:latin typeface="Gill Sans MT" panose="020B0502020104020203" pitchFamily="34" charset="0"/>
              </a:rPr>
              <a:t>10 zip codes had the highest rates of delinquency  with between 16% and 24% of all accounts being past due. </a:t>
            </a:r>
          </a:p>
          <a:p>
            <a:pPr marL="285750" indent="-285750">
              <a:buFont typeface="Arial" panose="020B0604020202020204" pitchFamily="34" charset="0"/>
              <a:buChar char="•"/>
            </a:pPr>
            <a:endParaRPr lang="en-US" dirty="0">
              <a:latin typeface="Gill Sans MT" panose="020B0502020104020203" pitchFamily="34" charset="0"/>
            </a:endParaRPr>
          </a:p>
          <a:p>
            <a:pPr marL="285750" indent="-285750">
              <a:buFont typeface="Arial" panose="020B0604020202020204" pitchFamily="34" charset="0"/>
              <a:buChar char="•"/>
            </a:pPr>
            <a:r>
              <a:rPr lang="en-US" dirty="0">
                <a:latin typeface="Gill Sans MT" panose="020B0502020104020203" pitchFamily="34" charset="0"/>
              </a:rPr>
              <a:t>20903, which includes the greater White Oak area &amp; has 24% of past due accounts.</a:t>
            </a:r>
          </a:p>
          <a:p>
            <a:endParaRPr lang="en-US" dirty="0">
              <a:latin typeface="Gill Sans MT" panose="020B0502020104020203" pitchFamily="34" charset="0"/>
            </a:endParaRPr>
          </a:p>
          <a:p>
            <a:endParaRPr lang="en-US" dirty="0">
              <a:latin typeface="Gill Sans MT" panose="020B0502020104020203" pitchFamily="34" charset="0"/>
            </a:endParaRPr>
          </a:p>
        </p:txBody>
      </p:sp>
      <mc:AlternateContent xmlns:mc="http://schemas.openxmlformats.org/markup-compatibility/2006" xmlns:cx4="http://schemas.microsoft.com/office/drawing/2016/5/10/chartex">
        <mc:Choice Requires="cx4">
          <p:graphicFrame>
            <p:nvGraphicFramePr>
              <p:cNvPr id="7" name="Chart 6">
                <a:extLst>
                  <a:ext uri="{FF2B5EF4-FFF2-40B4-BE49-F238E27FC236}">
                    <a16:creationId xmlns:a16="http://schemas.microsoft.com/office/drawing/2014/main" id="{0BEE1BC4-56B4-47F8-943B-24CEA17514C7}"/>
                  </a:ext>
                </a:extLst>
              </p:cNvPr>
              <p:cNvGraphicFramePr/>
              <p:nvPr>
                <p:extLst>
                  <p:ext uri="{D42A27DB-BD31-4B8C-83A1-F6EECF244321}">
                    <p14:modId xmlns:p14="http://schemas.microsoft.com/office/powerpoint/2010/main" val="3717235830"/>
                  </p:ext>
                </p:extLst>
              </p:nvPr>
            </p:nvGraphicFramePr>
            <p:xfrm>
              <a:off x="111761" y="1374987"/>
              <a:ext cx="6146800" cy="541528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7" name="Chart 6">
                <a:extLst>
                  <a:ext uri="{FF2B5EF4-FFF2-40B4-BE49-F238E27FC236}">
                    <a16:creationId xmlns:a16="http://schemas.microsoft.com/office/drawing/2014/main" id="{0BEE1BC4-56B4-47F8-943B-24CEA17514C7}"/>
                  </a:ext>
                </a:extLst>
              </p:cNvPr>
              <p:cNvPicPr>
                <a:picLocks noGrp="1" noRot="1" noChangeAspect="1" noMove="1" noResize="1" noEditPoints="1" noAdjustHandles="1" noChangeArrowheads="1" noChangeShapeType="1"/>
              </p:cNvPicPr>
              <p:nvPr/>
            </p:nvPicPr>
            <p:blipFill>
              <a:blip r:embed="rId5"/>
              <a:stretch>
                <a:fillRect/>
              </a:stretch>
            </p:blipFill>
            <p:spPr>
              <a:xfrm>
                <a:off x="111761" y="1374987"/>
                <a:ext cx="6146800" cy="5415280"/>
              </a:xfrm>
              <a:prstGeom prst="rect">
                <a:avLst/>
              </a:prstGeom>
            </p:spPr>
          </p:pic>
        </mc:Fallback>
      </mc:AlternateContent>
    </p:spTree>
    <p:extLst>
      <p:ext uri="{BB962C8B-B14F-4D97-AF65-F5344CB8AC3E}">
        <p14:creationId xmlns:p14="http://schemas.microsoft.com/office/powerpoint/2010/main" val="1078902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4672-12AF-4224-B2D2-2C61BEC3B199}"/>
              </a:ext>
            </a:extLst>
          </p:cNvPr>
          <p:cNvSpPr>
            <a:spLocks noGrp="1"/>
          </p:cNvSpPr>
          <p:nvPr>
            <p:ph type="title"/>
          </p:nvPr>
        </p:nvSpPr>
        <p:spPr>
          <a:xfrm>
            <a:off x="838200" y="136525"/>
            <a:ext cx="10515600" cy="676275"/>
          </a:xfrm>
        </p:spPr>
        <p:txBody>
          <a:bodyPr>
            <a:normAutofit fontScale="90000"/>
          </a:bodyPr>
          <a:lstStyle/>
          <a:p>
            <a:r>
              <a:rPr lang="en-US" b="1" dirty="0">
                <a:latin typeface="Gill Sans MT" panose="020B0502020104020203" pitchFamily="34" charset="0"/>
              </a:rPr>
              <a:t>COVID-19 Related Actions</a:t>
            </a:r>
          </a:p>
        </p:txBody>
      </p:sp>
      <p:sp>
        <p:nvSpPr>
          <p:cNvPr id="3" name="Content Placeholder 2">
            <a:extLst>
              <a:ext uri="{FF2B5EF4-FFF2-40B4-BE49-F238E27FC236}">
                <a16:creationId xmlns:a16="http://schemas.microsoft.com/office/drawing/2014/main" id="{4E59C223-6599-43AD-8DED-E2D4B1C2AEA1}"/>
              </a:ext>
            </a:extLst>
          </p:cNvPr>
          <p:cNvSpPr>
            <a:spLocks noGrp="1"/>
          </p:cNvSpPr>
          <p:nvPr>
            <p:ph idx="1"/>
          </p:nvPr>
        </p:nvSpPr>
        <p:spPr>
          <a:xfrm>
            <a:off x="838200" y="1117601"/>
            <a:ext cx="10906760" cy="4582160"/>
          </a:xfrm>
        </p:spPr>
        <p:txBody>
          <a:bodyPr>
            <a:normAutofit/>
          </a:bodyPr>
          <a:lstStyle/>
          <a:p>
            <a:pPr marL="514350" lvl="0" indent="-514350">
              <a:buFont typeface="+mj-lt"/>
              <a:buAutoNum type="arabicPeriod"/>
            </a:pPr>
            <a:r>
              <a:rPr lang="en-US" b="1" u="sng" dirty="0">
                <a:latin typeface="Gill Sans MT" panose="020B0502020104020203" pitchFamily="34" charset="0"/>
              </a:rPr>
              <a:t>Compassionate Outreach</a:t>
            </a:r>
          </a:p>
          <a:p>
            <a:pPr lvl="1"/>
            <a:r>
              <a:rPr lang="en-US" dirty="0">
                <a:latin typeface="Gill Sans MT" panose="020B0502020104020203" pitchFamily="34" charset="0"/>
              </a:rPr>
              <a:t>Letters/robocalls to set-up payment plans started in fall 2020; discuss other financial assistance programs</a:t>
            </a:r>
          </a:p>
          <a:p>
            <a:pPr marL="971550" lvl="1" indent="-514350">
              <a:buFont typeface="+mj-lt"/>
              <a:buAutoNum type="arabicPeriod"/>
            </a:pPr>
            <a:endParaRPr lang="en-US" b="1" u="sng" dirty="0">
              <a:latin typeface="Gill Sans MT" panose="020B0502020104020203" pitchFamily="34" charset="0"/>
            </a:endParaRPr>
          </a:p>
          <a:p>
            <a:pPr marL="514350" lvl="0" indent="-514350">
              <a:buFont typeface="+mj-lt"/>
              <a:buAutoNum type="arabicPeriod"/>
            </a:pPr>
            <a:r>
              <a:rPr lang="en-US" b="1" u="sng" dirty="0">
                <a:latin typeface="Gill Sans MT" panose="020B0502020104020203" pitchFamily="34" charset="0"/>
              </a:rPr>
              <a:t>Moratorium on shutoffs </a:t>
            </a:r>
          </a:p>
          <a:p>
            <a:pPr lvl="1"/>
            <a:r>
              <a:rPr lang="en-US" dirty="0">
                <a:latin typeface="Gill Sans MT" panose="020B0502020104020203" pitchFamily="34" charset="0"/>
              </a:rPr>
              <a:t>Recommendation by Attorney General to extend until January 31, 2021</a:t>
            </a:r>
          </a:p>
          <a:p>
            <a:pPr lvl="1"/>
            <a:r>
              <a:rPr lang="en-US" b="1" dirty="0">
                <a:latin typeface="Gill Sans MT" panose="020B0502020104020203" pitchFamily="34" charset="0"/>
              </a:rPr>
              <a:t>WSSC Water continues to suspend disconnections </a:t>
            </a:r>
          </a:p>
          <a:p>
            <a:pPr lvl="1"/>
            <a:endParaRPr lang="en-US" dirty="0">
              <a:latin typeface="Gill Sans MT" panose="020B0502020104020203" pitchFamily="34" charset="0"/>
            </a:endParaRPr>
          </a:p>
          <a:p>
            <a:pPr marL="514350" lvl="0" indent="-514350">
              <a:buFont typeface="+mj-lt"/>
              <a:buAutoNum type="arabicPeriod"/>
            </a:pPr>
            <a:r>
              <a:rPr lang="en-US" b="1" u="sng" dirty="0">
                <a:latin typeface="Gill Sans MT" panose="020B0502020104020203" pitchFamily="34" charset="0"/>
              </a:rPr>
              <a:t>Suspension of late fees</a:t>
            </a:r>
            <a:endParaRPr lang="en-US" dirty="0">
              <a:latin typeface="Gill Sans MT" panose="020B0502020104020203" pitchFamily="34" charset="0"/>
            </a:endParaRPr>
          </a:p>
          <a:p>
            <a:pPr lvl="1"/>
            <a:r>
              <a:rPr lang="en-US" dirty="0">
                <a:latin typeface="Gill Sans MT" panose="020B0502020104020203" pitchFamily="34" charset="0"/>
              </a:rPr>
              <a:t>Recommendation by Attorney General to extend until January 31, 2021</a:t>
            </a:r>
          </a:p>
          <a:p>
            <a:pPr lvl="1"/>
            <a:r>
              <a:rPr lang="en-US" b="1" dirty="0">
                <a:latin typeface="Gill Sans MT" panose="020B0502020104020203" pitchFamily="34" charset="0"/>
              </a:rPr>
              <a:t>WSSC Water continues to waive late fees </a:t>
            </a:r>
          </a:p>
          <a:p>
            <a:pPr lvl="1"/>
            <a:endParaRPr lang="en-US" dirty="0">
              <a:latin typeface="Gill Sans MT" panose="020B0502020104020203" pitchFamily="34" charset="0"/>
            </a:endParaRPr>
          </a:p>
          <a:p>
            <a:pPr lvl="1"/>
            <a:endParaRPr lang="en-US" dirty="0">
              <a:latin typeface="Gill Sans MT" panose="020B0502020104020203"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363C1A47-B534-4586-9678-DB7457C42171}"/>
              </a:ext>
            </a:extLst>
          </p:cNvPr>
          <p:cNvSpPr>
            <a:spLocks noGrp="1"/>
          </p:cNvSpPr>
          <p:nvPr>
            <p:ph type="sldNum" sz="quarter" idx="12"/>
          </p:nvPr>
        </p:nvSpPr>
        <p:spPr/>
        <p:txBody>
          <a:bodyPr/>
          <a:lstStyle/>
          <a:p>
            <a:fld id="{EE2866B1-0BC7-D942-B5F2-DF16F5DDBF7A}" type="slidenum">
              <a:rPr lang="en-US" smtClean="0"/>
              <a:t>21</a:t>
            </a:fld>
            <a:endParaRPr lang="en-US"/>
          </a:p>
        </p:txBody>
      </p:sp>
    </p:spTree>
    <p:extLst>
      <p:ext uri="{BB962C8B-B14F-4D97-AF65-F5344CB8AC3E}">
        <p14:creationId xmlns:p14="http://schemas.microsoft.com/office/powerpoint/2010/main" val="2041121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987B-0165-402B-BBBE-2AB13F04B5B2}"/>
              </a:ext>
            </a:extLst>
          </p:cNvPr>
          <p:cNvSpPr>
            <a:spLocks noGrp="1"/>
          </p:cNvSpPr>
          <p:nvPr>
            <p:ph type="title"/>
          </p:nvPr>
        </p:nvSpPr>
        <p:spPr/>
        <p:txBody>
          <a:bodyPr/>
          <a:lstStyle/>
          <a:p>
            <a:r>
              <a:rPr lang="en-US" b="1" dirty="0">
                <a:latin typeface="Gill Sans MT" panose="020B0502020104020203" pitchFamily="34" charset="0"/>
              </a:rPr>
              <a:t>Water Conservation Tips</a:t>
            </a:r>
          </a:p>
        </p:txBody>
      </p:sp>
      <p:sp>
        <p:nvSpPr>
          <p:cNvPr id="3" name="Content Placeholder 2">
            <a:extLst>
              <a:ext uri="{FF2B5EF4-FFF2-40B4-BE49-F238E27FC236}">
                <a16:creationId xmlns:a16="http://schemas.microsoft.com/office/drawing/2014/main" id="{12007E10-7B14-4E87-A51B-643425A7FC20}"/>
              </a:ext>
            </a:extLst>
          </p:cNvPr>
          <p:cNvSpPr>
            <a:spLocks noGrp="1"/>
          </p:cNvSpPr>
          <p:nvPr>
            <p:ph idx="1"/>
          </p:nvPr>
        </p:nvSpPr>
        <p:spPr/>
        <p:txBody>
          <a:bodyPr>
            <a:normAutofit/>
          </a:bodyPr>
          <a:lstStyle/>
          <a:p>
            <a:r>
              <a:rPr lang="en-US" dirty="0">
                <a:latin typeface="Gill Sans MT" panose="020B0502020104020203" pitchFamily="34" charset="0"/>
              </a:rPr>
              <a:t>When washing your hands, turn off the faucet while you scrub</a:t>
            </a:r>
          </a:p>
          <a:p>
            <a:r>
              <a:rPr lang="en-US" dirty="0">
                <a:latin typeface="Gill Sans MT" panose="020B0502020104020203" pitchFamily="34" charset="0"/>
              </a:rPr>
              <a:t>Take shorter showers</a:t>
            </a:r>
          </a:p>
          <a:p>
            <a:r>
              <a:rPr lang="en-US" dirty="0">
                <a:latin typeface="Gill Sans MT" panose="020B0502020104020203" pitchFamily="34" charset="0"/>
              </a:rPr>
              <a:t>Use the dishwasher instead of washing dishes by hand</a:t>
            </a:r>
          </a:p>
          <a:p>
            <a:r>
              <a:rPr lang="en-US" dirty="0">
                <a:latin typeface="Gill Sans MT" panose="020B0502020104020203" pitchFamily="34" charset="0"/>
              </a:rPr>
              <a:t>Use your washing machine for full loads only</a:t>
            </a:r>
          </a:p>
          <a:p>
            <a:r>
              <a:rPr lang="en-US" dirty="0">
                <a:latin typeface="Gill Sans MT" panose="020B0502020104020203" pitchFamily="34" charset="0"/>
              </a:rPr>
              <a:t>Install water-saving shower heads or flow restrictors</a:t>
            </a:r>
          </a:p>
          <a:p>
            <a:r>
              <a:rPr lang="en-US" dirty="0">
                <a:latin typeface="Gill Sans MT" panose="020B0502020104020203" pitchFamily="34" charset="0"/>
              </a:rPr>
              <a:t>Find and repair any leaks</a:t>
            </a:r>
          </a:p>
          <a:p>
            <a:r>
              <a:rPr lang="en-US" dirty="0">
                <a:latin typeface="Gill Sans MT" panose="020B0502020104020203" pitchFamily="34" charset="0"/>
              </a:rPr>
              <a:t>Toilet leaks are the most common cause of high water bills.</a:t>
            </a:r>
          </a:p>
          <a:p>
            <a:r>
              <a:rPr lang="en-US" dirty="0">
                <a:latin typeface="Gill Sans MT" panose="020B0502020104020203" pitchFamily="34" charset="0"/>
              </a:rPr>
              <a:t>Water your lawn only when needed</a:t>
            </a:r>
          </a:p>
          <a:p>
            <a:r>
              <a:rPr lang="en-US" dirty="0">
                <a:latin typeface="Gill Sans MT" panose="020B0502020104020203" pitchFamily="34" charset="0"/>
              </a:rPr>
              <a:t>Additional tips at </a:t>
            </a:r>
            <a:r>
              <a:rPr lang="en-US" b="1" dirty="0">
                <a:latin typeface="Gill Sans MT" panose="020B0502020104020203" pitchFamily="34" charset="0"/>
                <a:hlinkClick r:id="rId2"/>
              </a:rPr>
              <a:t>wsscwater.com/conservation</a:t>
            </a:r>
            <a:endParaRPr lang="en-US" b="1" dirty="0">
              <a:latin typeface="Gill Sans MT" panose="020B0502020104020203" pitchFamily="34" charset="0"/>
            </a:endParaRPr>
          </a:p>
          <a:p>
            <a:endParaRPr lang="en-US" dirty="0"/>
          </a:p>
        </p:txBody>
      </p:sp>
      <p:sp>
        <p:nvSpPr>
          <p:cNvPr id="4" name="Slide Number Placeholder 3">
            <a:extLst>
              <a:ext uri="{FF2B5EF4-FFF2-40B4-BE49-F238E27FC236}">
                <a16:creationId xmlns:a16="http://schemas.microsoft.com/office/drawing/2014/main" id="{0791959A-963F-4B11-9FA9-FA5F5C494F93}"/>
              </a:ext>
            </a:extLst>
          </p:cNvPr>
          <p:cNvSpPr>
            <a:spLocks noGrp="1"/>
          </p:cNvSpPr>
          <p:nvPr>
            <p:ph type="sldNum" sz="quarter" idx="12"/>
          </p:nvPr>
        </p:nvSpPr>
        <p:spPr/>
        <p:txBody>
          <a:bodyPr/>
          <a:lstStyle/>
          <a:p>
            <a:fld id="{EE2866B1-0BC7-D942-B5F2-DF16F5DDBF7A}" type="slidenum">
              <a:rPr lang="en-US" smtClean="0"/>
              <a:t>22</a:t>
            </a:fld>
            <a:endParaRPr lang="en-US"/>
          </a:p>
        </p:txBody>
      </p:sp>
    </p:spTree>
    <p:extLst>
      <p:ext uri="{BB962C8B-B14F-4D97-AF65-F5344CB8AC3E}">
        <p14:creationId xmlns:p14="http://schemas.microsoft.com/office/powerpoint/2010/main" val="1719102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1D2A-7A30-4BAA-8A6F-3D6BC522EB78}"/>
              </a:ext>
            </a:extLst>
          </p:cNvPr>
          <p:cNvSpPr>
            <a:spLocks noGrp="1"/>
          </p:cNvSpPr>
          <p:nvPr>
            <p:ph type="title"/>
          </p:nvPr>
        </p:nvSpPr>
        <p:spPr/>
        <p:txBody>
          <a:bodyPr>
            <a:normAutofit/>
          </a:bodyPr>
          <a:lstStyle/>
          <a:p>
            <a:r>
              <a:rPr lang="en-US" sz="5400" b="1" dirty="0">
                <a:latin typeface="Gill Sans MT" panose="020B0502020104020203" pitchFamily="34" charset="0"/>
              </a:rPr>
              <a:t>Contact Information</a:t>
            </a:r>
          </a:p>
        </p:txBody>
      </p:sp>
      <p:sp>
        <p:nvSpPr>
          <p:cNvPr id="3" name="Content Placeholder 2">
            <a:extLst>
              <a:ext uri="{FF2B5EF4-FFF2-40B4-BE49-F238E27FC236}">
                <a16:creationId xmlns:a16="http://schemas.microsoft.com/office/drawing/2014/main" id="{6082600B-393B-4E4B-A2CF-E0C81A495A76}"/>
              </a:ext>
            </a:extLst>
          </p:cNvPr>
          <p:cNvSpPr>
            <a:spLocks noGrp="1"/>
          </p:cNvSpPr>
          <p:nvPr>
            <p:ph idx="1"/>
          </p:nvPr>
        </p:nvSpPr>
        <p:spPr>
          <a:xfrm>
            <a:off x="838200" y="1178560"/>
            <a:ext cx="10515600" cy="4582161"/>
          </a:xfrm>
        </p:spPr>
        <p:txBody>
          <a:bodyPr>
            <a:normAutofit fontScale="92500" lnSpcReduction="10000"/>
          </a:bodyPr>
          <a:lstStyle/>
          <a:p>
            <a:pPr marL="0" indent="0">
              <a:buNone/>
            </a:pPr>
            <a:r>
              <a:rPr lang="en-US" sz="4400" b="1" dirty="0"/>
              <a:t>WSSC Water Customer Service Center</a:t>
            </a:r>
          </a:p>
          <a:p>
            <a:pPr lvl="1">
              <a:buFont typeface="Wingdings" panose="05000000000000000000" pitchFamily="2" charset="2"/>
              <a:buChar char="§"/>
            </a:pPr>
            <a:endParaRPr lang="en-US" sz="4400" dirty="0"/>
          </a:p>
          <a:p>
            <a:pPr lvl="1">
              <a:buFont typeface="Wingdings" panose="05000000000000000000" pitchFamily="2" charset="2"/>
              <a:buChar char="§"/>
            </a:pPr>
            <a:r>
              <a:rPr lang="en-US" sz="4400" dirty="0"/>
              <a:t>Call Center Advisors: 301-206-4001</a:t>
            </a:r>
          </a:p>
          <a:p>
            <a:pPr lvl="1">
              <a:buFont typeface="Wingdings" panose="05000000000000000000" pitchFamily="2" charset="2"/>
              <a:buChar char="§"/>
            </a:pPr>
            <a:endParaRPr lang="en-US" sz="4400" b="1" dirty="0"/>
          </a:p>
          <a:p>
            <a:pPr lvl="1">
              <a:buFont typeface="Wingdings" panose="05000000000000000000" pitchFamily="2" charset="2"/>
              <a:buChar char="§"/>
            </a:pPr>
            <a:r>
              <a:rPr lang="en-US" sz="4400" b="1" dirty="0"/>
              <a:t>Available Monday – Friday, 7:30am to 7pm</a:t>
            </a:r>
            <a:endParaRPr lang="en-US" sz="4400" dirty="0"/>
          </a:p>
          <a:p>
            <a:pPr lvl="1">
              <a:buFont typeface="Wingdings" panose="05000000000000000000" pitchFamily="2" charset="2"/>
              <a:buChar char="§"/>
            </a:pPr>
            <a:endParaRPr lang="en-US" sz="4400" dirty="0"/>
          </a:p>
          <a:p>
            <a:pPr lvl="1">
              <a:buFont typeface="Wingdings" panose="05000000000000000000" pitchFamily="2" charset="2"/>
              <a:buChar char="§"/>
            </a:pPr>
            <a:r>
              <a:rPr lang="en-US" sz="4400" dirty="0"/>
              <a:t>Email: </a:t>
            </a:r>
            <a:r>
              <a:rPr lang="en-US" sz="4400" b="1" dirty="0">
                <a:hlinkClick r:id="rId2"/>
              </a:rPr>
              <a:t>custserv@wsscwater.com</a:t>
            </a:r>
            <a:endParaRPr lang="en-US" sz="4400" b="1" dirty="0"/>
          </a:p>
          <a:p>
            <a:pPr lvl="1"/>
            <a:endParaRPr lang="en-US" dirty="0"/>
          </a:p>
        </p:txBody>
      </p:sp>
      <p:sp>
        <p:nvSpPr>
          <p:cNvPr id="4" name="Slide Number Placeholder 3">
            <a:extLst>
              <a:ext uri="{FF2B5EF4-FFF2-40B4-BE49-F238E27FC236}">
                <a16:creationId xmlns:a16="http://schemas.microsoft.com/office/drawing/2014/main" id="{5E70E163-187C-449A-91DF-F96836C0B2E3}"/>
              </a:ext>
            </a:extLst>
          </p:cNvPr>
          <p:cNvSpPr>
            <a:spLocks noGrp="1"/>
          </p:cNvSpPr>
          <p:nvPr>
            <p:ph type="sldNum" sz="quarter" idx="12"/>
          </p:nvPr>
        </p:nvSpPr>
        <p:spPr/>
        <p:txBody>
          <a:bodyPr/>
          <a:lstStyle/>
          <a:p>
            <a:fld id="{EE2866B1-0BC7-D942-B5F2-DF16F5DDBF7A}" type="slidenum">
              <a:rPr lang="en-US" smtClean="0"/>
              <a:t>23</a:t>
            </a:fld>
            <a:endParaRPr lang="en-US"/>
          </a:p>
        </p:txBody>
      </p:sp>
    </p:spTree>
    <p:extLst>
      <p:ext uri="{BB962C8B-B14F-4D97-AF65-F5344CB8AC3E}">
        <p14:creationId xmlns:p14="http://schemas.microsoft.com/office/powerpoint/2010/main" val="1034340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194EAA-BC3F-5443-936B-D83FEF5A9768}"/>
              </a:ext>
            </a:extLst>
          </p:cNvPr>
          <p:cNvPicPr>
            <a:picLocks noChangeAspect="1"/>
          </p:cNvPicPr>
          <p:nvPr/>
        </p:nvPicPr>
        <p:blipFill>
          <a:blip r:embed="rId3"/>
          <a:stretch>
            <a:fillRect/>
          </a:stretch>
        </p:blipFill>
        <p:spPr>
          <a:xfrm>
            <a:off x="1882141" y="669145"/>
            <a:ext cx="8427720" cy="5267325"/>
          </a:xfrm>
          <a:prstGeom prst="rect">
            <a:avLst/>
          </a:prstGeom>
        </p:spPr>
      </p:pic>
      <p:sp>
        <p:nvSpPr>
          <p:cNvPr id="10" name="Title 9">
            <a:extLst>
              <a:ext uri="{FF2B5EF4-FFF2-40B4-BE49-F238E27FC236}">
                <a16:creationId xmlns:a16="http://schemas.microsoft.com/office/drawing/2014/main" id="{277F84AB-FC6D-824E-A525-65204F69D6DE}"/>
              </a:ext>
            </a:extLst>
          </p:cNvPr>
          <p:cNvSpPr>
            <a:spLocks noGrp="1"/>
          </p:cNvSpPr>
          <p:nvPr>
            <p:ph type="title"/>
          </p:nvPr>
        </p:nvSpPr>
        <p:spPr>
          <a:xfrm>
            <a:off x="1524002" y="108068"/>
            <a:ext cx="9143999" cy="786874"/>
          </a:xfrm>
        </p:spPr>
        <p:txBody>
          <a:bodyPr>
            <a:normAutofit/>
          </a:bodyPr>
          <a:lstStyle/>
          <a:p>
            <a:pPr algn="ctr"/>
            <a:r>
              <a:rPr lang="en-US" b="1">
                <a:latin typeface="Gill Sans MT" panose="020B0502020104020203" pitchFamily="34" charset="77"/>
              </a:rPr>
              <a:t>Questions?</a:t>
            </a:r>
          </a:p>
        </p:txBody>
      </p:sp>
      <p:sp>
        <p:nvSpPr>
          <p:cNvPr id="2" name="Slide Number Placeholder 1">
            <a:extLst>
              <a:ext uri="{FF2B5EF4-FFF2-40B4-BE49-F238E27FC236}">
                <a16:creationId xmlns:a16="http://schemas.microsoft.com/office/drawing/2014/main" id="{72495D95-436A-41DC-BF4F-F8DD51EB86E0}"/>
              </a:ext>
            </a:extLst>
          </p:cNvPr>
          <p:cNvSpPr>
            <a:spLocks noGrp="1"/>
          </p:cNvSpPr>
          <p:nvPr>
            <p:ph type="sldNum" sz="quarter" idx="12"/>
          </p:nvPr>
        </p:nvSpPr>
        <p:spPr/>
        <p:txBody>
          <a:bodyPr/>
          <a:lstStyle/>
          <a:p>
            <a:fld id="{EE2866B1-0BC7-D942-B5F2-DF16F5DDBF7A}" type="slidenum">
              <a:rPr lang="en-US" smtClean="0"/>
              <a:t>24</a:t>
            </a:fld>
            <a:endParaRPr lang="en-US"/>
          </a:p>
        </p:txBody>
      </p:sp>
    </p:spTree>
    <p:extLst>
      <p:ext uri="{BB962C8B-B14F-4D97-AF65-F5344CB8AC3E}">
        <p14:creationId xmlns:p14="http://schemas.microsoft.com/office/powerpoint/2010/main" val="200321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2E006-FBFA-42BA-8C9D-CE3632102690}"/>
              </a:ext>
            </a:extLst>
          </p:cNvPr>
          <p:cNvSpPr>
            <a:spLocks noGrp="1"/>
          </p:cNvSpPr>
          <p:nvPr>
            <p:ph type="title"/>
          </p:nvPr>
        </p:nvSpPr>
        <p:spPr>
          <a:xfrm>
            <a:off x="838200" y="585216"/>
            <a:ext cx="10515600" cy="1325563"/>
          </a:xfrm>
        </p:spPr>
        <p:txBody>
          <a:bodyPr>
            <a:normAutofit/>
          </a:bodyPr>
          <a:lstStyle/>
          <a:p>
            <a:r>
              <a:rPr lang="en-US" sz="4800" dirty="0">
                <a:solidFill>
                  <a:srgbClr val="FFFFFF"/>
                </a:solidFill>
                <a:latin typeface="Gill Sans MT" panose="020B0502020104020203" pitchFamily="34" charset="0"/>
              </a:rPr>
              <a:t>US Water Alliance</a:t>
            </a:r>
          </a:p>
        </p:txBody>
      </p:sp>
      <p:pic>
        <p:nvPicPr>
          <p:cNvPr id="5" name="Picture 4" descr="A picture containing company name&#10;&#10;Description automatically generated">
            <a:extLst>
              <a:ext uri="{FF2B5EF4-FFF2-40B4-BE49-F238E27FC236}">
                <a16:creationId xmlns:a16="http://schemas.microsoft.com/office/drawing/2014/main" id="{F2571114-4202-4186-AD6A-DE9B8497B229}"/>
              </a:ext>
            </a:extLst>
          </p:cNvPr>
          <p:cNvPicPr/>
          <p:nvPr/>
        </p:nvPicPr>
        <p:blipFill rotWithShape="1">
          <a:blip r:embed="rId2">
            <a:extLst>
              <a:ext uri="{28A0092B-C50C-407E-A947-70E740481C1C}">
                <a14:useLocalDpi xmlns:a14="http://schemas.microsoft.com/office/drawing/2010/main" val="0"/>
              </a:ext>
            </a:extLst>
          </a:blip>
          <a:srcRect l="28230" r="5224" b="1"/>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3BA37FA1-E605-4C67-A3D2-82655912BEEA}"/>
              </a:ext>
            </a:extLst>
          </p:cNvPr>
          <p:cNvSpPr>
            <a:spLocks noGrp="1"/>
          </p:cNvSpPr>
          <p:nvPr>
            <p:ph idx="1"/>
          </p:nvPr>
        </p:nvSpPr>
        <p:spPr>
          <a:xfrm>
            <a:off x="7077455" y="2516777"/>
            <a:ext cx="4941719" cy="3660185"/>
          </a:xfrm>
        </p:spPr>
        <p:txBody>
          <a:bodyPr anchor="ctr">
            <a:normAutofit fontScale="92500" lnSpcReduction="10000"/>
          </a:bodyPr>
          <a:lstStyle/>
          <a:p>
            <a:pPr marL="0" indent="0" algn="ctr">
              <a:buNone/>
            </a:pPr>
            <a:endParaRPr lang="en-US" dirty="0"/>
          </a:p>
          <a:p>
            <a:pPr marL="0" indent="0" algn="ctr">
              <a:buNone/>
            </a:pPr>
            <a:r>
              <a:rPr lang="en-US" sz="3100" b="1" dirty="0">
                <a:solidFill>
                  <a:schemeClr val="tx1"/>
                </a:solidFill>
              </a:rPr>
              <a:t>All people need </a:t>
            </a:r>
            <a:r>
              <a:rPr lang="en-US" sz="3100" b="1" u="heavy" dirty="0">
                <a:solidFill>
                  <a:schemeClr val="tx1"/>
                </a:solidFill>
              </a:rPr>
              <a:t>access</a:t>
            </a:r>
            <a:r>
              <a:rPr lang="en-US" sz="3100" b="1" dirty="0">
                <a:solidFill>
                  <a:schemeClr val="tx1"/>
                </a:solidFill>
              </a:rPr>
              <a:t> to the basics – water, food, shelter… in order to participate fully in society. When these basic conditions are met, our communities and our economy thrive.</a:t>
            </a:r>
          </a:p>
          <a:p>
            <a:endParaRPr lang="en-US" sz="2200" dirty="0"/>
          </a:p>
        </p:txBody>
      </p:sp>
      <p:sp>
        <p:nvSpPr>
          <p:cNvPr id="4" name="Slide Number Placeholder 3">
            <a:extLst>
              <a:ext uri="{FF2B5EF4-FFF2-40B4-BE49-F238E27FC236}">
                <a16:creationId xmlns:a16="http://schemas.microsoft.com/office/drawing/2014/main" id="{FE193CF5-CC53-4389-AB4C-7D94B2480A83}"/>
              </a:ext>
            </a:extLst>
          </p:cNvPr>
          <p:cNvSpPr>
            <a:spLocks noGrp="1"/>
          </p:cNvSpPr>
          <p:nvPr>
            <p:ph type="sldNum" sz="quarter" idx="12"/>
          </p:nvPr>
        </p:nvSpPr>
        <p:spPr>
          <a:xfrm>
            <a:off x="8610600" y="6356350"/>
            <a:ext cx="2743200" cy="365125"/>
          </a:xfrm>
        </p:spPr>
        <p:txBody>
          <a:bodyPr>
            <a:normAutofit/>
          </a:bodyPr>
          <a:lstStyle/>
          <a:p>
            <a:pPr>
              <a:spcAft>
                <a:spcPts val="600"/>
              </a:spcAft>
            </a:pPr>
            <a:fld id="{EE2866B1-0BC7-D942-B5F2-DF16F5DDBF7A}" type="slidenum">
              <a:rPr lang="en-US" smtClean="0"/>
              <a:pPr>
                <a:spcAft>
                  <a:spcPts val="600"/>
                </a:spcAft>
              </a:pPr>
              <a:t>3</a:t>
            </a:fld>
            <a:endParaRPr lang="en-US"/>
          </a:p>
        </p:txBody>
      </p:sp>
    </p:spTree>
    <p:extLst>
      <p:ext uri="{BB962C8B-B14F-4D97-AF65-F5344CB8AC3E}">
        <p14:creationId xmlns:p14="http://schemas.microsoft.com/office/powerpoint/2010/main" val="167503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620A-9389-431C-BA35-3367C2F5D79A}"/>
              </a:ext>
            </a:extLst>
          </p:cNvPr>
          <p:cNvSpPr>
            <a:spLocks noGrp="1"/>
          </p:cNvSpPr>
          <p:nvPr>
            <p:ph type="title"/>
          </p:nvPr>
        </p:nvSpPr>
        <p:spPr>
          <a:xfrm>
            <a:off x="838200" y="136525"/>
            <a:ext cx="10515600" cy="975839"/>
          </a:xfrm>
        </p:spPr>
        <p:txBody>
          <a:bodyPr>
            <a:normAutofit fontScale="90000"/>
          </a:bodyPr>
          <a:lstStyle/>
          <a:p>
            <a:br>
              <a:rPr lang="en-US" sz="4900" b="1" dirty="0"/>
            </a:br>
            <a:r>
              <a:rPr lang="en-US" sz="4900" b="1" dirty="0">
                <a:latin typeface="Gill Sans MT" panose="020B0502020104020203" pitchFamily="34" charset="0"/>
              </a:rPr>
              <a:t>Here to Help</a:t>
            </a:r>
            <a:br>
              <a:rPr lang="en-US" b="1" dirty="0"/>
            </a:br>
            <a:endParaRPr lang="en-US" dirty="0"/>
          </a:p>
        </p:txBody>
      </p:sp>
      <p:sp>
        <p:nvSpPr>
          <p:cNvPr id="3" name="Content Placeholder 2">
            <a:extLst>
              <a:ext uri="{FF2B5EF4-FFF2-40B4-BE49-F238E27FC236}">
                <a16:creationId xmlns:a16="http://schemas.microsoft.com/office/drawing/2014/main" id="{309473E9-24C5-4667-A6C4-CB17211BFC61}"/>
              </a:ext>
            </a:extLst>
          </p:cNvPr>
          <p:cNvSpPr>
            <a:spLocks noGrp="1"/>
          </p:cNvSpPr>
          <p:nvPr>
            <p:ph idx="1"/>
          </p:nvPr>
        </p:nvSpPr>
        <p:spPr/>
        <p:txBody>
          <a:bodyPr>
            <a:normAutofit fontScale="92500" lnSpcReduction="20000"/>
          </a:bodyPr>
          <a:lstStyle/>
          <a:p>
            <a:pPr marL="0" indent="0" algn="ctr">
              <a:lnSpc>
                <a:spcPct val="130000"/>
              </a:lnSpc>
              <a:buNone/>
            </a:pPr>
            <a:r>
              <a:rPr lang="en-US" sz="3600" dirty="0">
                <a:latin typeface="Gill Sans MT" panose="020B0502020104020203" pitchFamily="34" charset="0"/>
              </a:rPr>
              <a:t>“COVID-19 has changed how much water our customers use on a daily basis and the added stress of a high bill can be difficult to manage. We know many customers will have questions about their bills, including those that receive estimated bills. We want our customers to know that we are here to help.”	</a:t>
            </a:r>
          </a:p>
          <a:p>
            <a:pPr marL="0" indent="0">
              <a:buNone/>
            </a:pPr>
            <a:endParaRPr lang="en-US" sz="3600" i="1" dirty="0">
              <a:latin typeface="Gill Sans MT" panose="020B0502020104020203" pitchFamily="34" charset="0"/>
            </a:endParaRPr>
          </a:p>
          <a:p>
            <a:pPr marL="0" indent="0">
              <a:buNone/>
            </a:pPr>
            <a:r>
              <a:rPr lang="en-US" sz="3600" b="1" i="1" dirty="0">
                <a:latin typeface="Gill Sans MT" panose="020B0502020104020203" pitchFamily="34" charset="0"/>
              </a:rPr>
              <a:t>Carla Reid, CEO and General Manager </a:t>
            </a:r>
            <a:endParaRPr lang="en-US" sz="3600" b="1" dirty="0">
              <a:latin typeface="Gill Sans MT" panose="020B0502020104020203" pitchFamily="34" charset="0"/>
            </a:endParaRPr>
          </a:p>
          <a:p>
            <a:endParaRPr lang="en-US" dirty="0"/>
          </a:p>
        </p:txBody>
      </p:sp>
      <p:sp>
        <p:nvSpPr>
          <p:cNvPr id="4" name="Slide Number Placeholder 3">
            <a:extLst>
              <a:ext uri="{FF2B5EF4-FFF2-40B4-BE49-F238E27FC236}">
                <a16:creationId xmlns:a16="http://schemas.microsoft.com/office/drawing/2014/main" id="{708019ED-D78D-4A09-B342-DABCB3294968}"/>
              </a:ext>
            </a:extLst>
          </p:cNvPr>
          <p:cNvSpPr>
            <a:spLocks noGrp="1"/>
          </p:cNvSpPr>
          <p:nvPr>
            <p:ph type="sldNum" sz="quarter" idx="12"/>
          </p:nvPr>
        </p:nvSpPr>
        <p:spPr/>
        <p:txBody>
          <a:bodyPr/>
          <a:lstStyle/>
          <a:p>
            <a:fld id="{EE2866B1-0BC7-D942-B5F2-DF16F5DDBF7A}" type="slidenum">
              <a:rPr lang="en-US" smtClean="0"/>
              <a:t>4</a:t>
            </a:fld>
            <a:endParaRPr lang="en-US"/>
          </a:p>
        </p:txBody>
      </p:sp>
    </p:spTree>
    <p:extLst>
      <p:ext uri="{BB962C8B-B14F-4D97-AF65-F5344CB8AC3E}">
        <p14:creationId xmlns:p14="http://schemas.microsoft.com/office/powerpoint/2010/main" val="247982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8FD9-E801-4EF0-9AD1-F63957E2FCB0}"/>
              </a:ext>
            </a:extLst>
          </p:cNvPr>
          <p:cNvSpPr>
            <a:spLocks noGrp="1"/>
          </p:cNvSpPr>
          <p:nvPr>
            <p:ph type="title"/>
          </p:nvPr>
        </p:nvSpPr>
        <p:spPr>
          <a:xfrm>
            <a:off x="96520" y="386080"/>
            <a:ext cx="11998960" cy="2011680"/>
          </a:xfrm>
        </p:spPr>
        <p:txBody>
          <a:bodyPr>
            <a:normAutofit fontScale="90000"/>
          </a:bodyPr>
          <a:lstStyle/>
          <a:p>
            <a:br>
              <a:rPr lang="en-US" b="1" dirty="0">
                <a:latin typeface="Gill Sans MT" panose="020B0502020104020203" pitchFamily="34" charset="0"/>
              </a:rPr>
            </a:br>
            <a:r>
              <a:rPr lang="en-US" b="1" dirty="0">
                <a:latin typeface="Gill Sans MT" panose="020B0502020104020203" pitchFamily="34" charset="0"/>
              </a:rPr>
              <a:t>Current WSSC Water </a:t>
            </a:r>
            <a:br>
              <a:rPr lang="en-US" b="1" dirty="0">
                <a:latin typeface="Gill Sans MT" panose="020B0502020104020203" pitchFamily="34" charset="0"/>
              </a:rPr>
            </a:br>
            <a:r>
              <a:rPr lang="en-US" b="1" dirty="0">
                <a:latin typeface="Gill Sans MT" panose="020B0502020104020203" pitchFamily="34" charset="0"/>
              </a:rPr>
              <a:t>Financial Assistance Programs </a:t>
            </a:r>
            <a:br>
              <a:rPr lang="en-US" b="1" dirty="0">
                <a:latin typeface="Gill Sans MT" panose="020B0502020104020203" pitchFamily="34" charset="0"/>
              </a:rPr>
            </a:br>
            <a:r>
              <a:rPr lang="en-US" dirty="0">
                <a:latin typeface="Gill Sans MT" panose="020B0502020104020203" pitchFamily="34" charset="0"/>
              </a:rPr>
              <a:t>Serving Pr. George’s &amp; Montgomery County Customers</a:t>
            </a:r>
            <a:r>
              <a:rPr lang="en-US" b="1" dirty="0">
                <a:latin typeface="Gill Sans MT" panose="020B0502020104020203" pitchFamily="34" charset="0"/>
              </a:rPr>
              <a:t> </a:t>
            </a:r>
          </a:p>
        </p:txBody>
      </p:sp>
      <p:sp>
        <p:nvSpPr>
          <p:cNvPr id="3" name="Content Placeholder 2">
            <a:extLst>
              <a:ext uri="{FF2B5EF4-FFF2-40B4-BE49-F238E27FC236}">
                <a16:creationId xmlns:a16="http://schemas.microsoft.com/office/drawing/2014/main" id="{1218557F-19CE-4951-9323-CA017B2FBF1C}"/>
              </a:ext>
            </a:extLst>
          </p:cNvPr>
          <p:cNvSpPr>
            <a:spLocks noGrp="1"/>
          </p:cNvSpPr>
          <p:nvPr>
            <p:ph idx="1"/>
          </p:nvPr>
        </p:nvSpPr>
        <p:spPr>
          <a:xfrm>
            <a:off x="838200" y="2509520"/>
            <a:ext cx="10515600" cy="3322320"/>
          </a:xfrm>
        </p:spPr>
        <p:txBody>
          <a:bodyPr>
            <a:normAutofit fontScale="77500" lnSpcReduction="20000"/>
          </a:bodyPr>
          <a:lstStyle/>
          <a:p>
            <a:pPr marL="514350" lvl="0" indent="-514350">
              <a:buFont typeface="+mj-lt"/>
              <a:buAutoNum type="arabicPeriod"/>
            </a:pPr>
            <a:endParaRPr lang="en-US" sz="3200" b="1" dirty="0">
              <a:latin typeface="Gill Sans MT" panose="020B0502020104020203" pitchFamily="34" charset="0"/>
            </a:endParaRPr>
          </a:p>
          <a:p>
            <a:pPr marL="514350" lvl="0" indent="-514350">
              <a:buFont typeface="+mj-lt"/>
              <a:buAutoNum type="arabicPeriod"/>
            </a:pPr>
            <a:r>
              <a:rPr lang="en-US" sz="3400" b="1" dirty="0">
                <a:latin typeface="Gill Sans MT" panose="020B0502020104020203" pitchFamily="34" charset="0"/>
              </a:rPr>
              <a:t>Customer Assistance Program (CAP) </a:t>
            </a:r>
          </a:p>
          <a:p>
            <a:pPr marL="514350" lvl="0" indent="-514350">
              <a:buFont typeface="+mj-lt"/>
              <a:buAutoNum type="arabicPeriod"/>
            </a:pPr>
            <a:r>
              <a:rPr lang="en-US" sz="3400" b="1" dirty="0">
                <a:latin typeface="Gill Sans MT" panose="020B0502020104020203" pitchFamily="34" charset="0"/>
              </a:rPr>
              <a:t>Bay Restoration Fund (BRF) fee exemption  </a:t>
            </a:r>
          </a:p>
          <a:p>
            <a:pPr marL="514350" lvl="0" indent="-514350">
              <a:buFont typeface="+mj-lt"/>
              <a:buAutoNum type="arabicPeriod"/>
            </a:pPr>
            <a:r>
              <a:rPr lang="en-US" sz="3400" b="1" dirty="0">
                <a:latin typeface="Gill Sans MT" panose="020B0502020104020203" pitchFamily="34" charset="0"/>
              </a:rPr>
              <a:t>Water Fund  </a:t>
            </a:r>
          </a:p>
          <a:p>
            <a:pPr marL="514350" lvl="0" indent="-514350">
              <a:buFont typeface="+mj-lt"/>
              <a:buAutoNum type="arabicPeriod"/>
            </a:pPr>
            <a:r>
              <a:rPr lang="en-US" sz="3400" b="1" dirty="0">
                <a:latin typeface="Gill Sans MT" panose="020B0502020104020203" pitchFamily="34" charset="0"/>
              </a:rPr>
              <a:t>Flexible payment plans </a:t>
            </a:r>
          </a:p>
          <a:p>
            <a:pPr marL="514350" lvl="0" indent="-514350">
              <a:buFont typeface="+mj-lt"/>
              <a:buAutoNum type="arabicPeriod"/>
            </a:pPr>
            <a:r>
              <a:rPr lang="en-US" sz="3400" b="1" dirty="0">
                <a:latin typeface="Gill Sans MT" panose="020B0502020104020203" pitchFamily="34" charset="0"/>
              </a:rPr>
              <a:t>Emergency Pipe Repair Loan Program/</a:t>
            </a:r>
            <a:r>
              <a:rPr lang="en-US" sz="3400" b="1" dirty="0" err="1">
                <a:latin typeface="Gill Sans MT" panose="020B0502020104020203" pitchFamily="34" charset="0"/>
              </a:rPr>
              <a:t>PipeER</a:t>
            </a:r>
            <a:endParaRPr lang="en-US" sz="3400" b="1" dirty="0">
              <a:latin typeface="Gill Sans MT" panose="020B0502020104020203" pitchFamily="34" charset="0"/>
            </a:endParaRPr>
          </a:p>
          <a:p>
            <a:pPr marL="514350" lvl="0" indent="-514350">
              <a:buFont typeface="+mj-lt"/>
              <a:buAutoNum type="arabicPeriod"/>
            </a:pPr>
            <a:r>
              <a:rPr lang="en-US" sz="3400" b="1" dirty="0">
                <a:latin typeface="Gill Sans MT" panose="020B0502020104020203" pitchFamily="34" charset="0"/>
              </a:rPr>
              <a:t>Bill adjustment </a:t>
            </a:r>
          </a:p>
          <a:p>
            <a:pPr marL="514350" lvl="0" indent="-514350">
              <a:buFont typeface="+mj-lt"/>
              <a:buAutoNum type="arabicPeriod"/>
            </a:pPr>
            <a:r>
              <a:rPr lang="en-US" sz="3400" b="1" dirty="0">
                <a:latin typeface="Gill Sans MT" panose="020B0502020104020203" pitchFamily="34" charset="0"/>
              </a:rPr>
              <a:t>Water conservation tips</a:t>
            </a:r>
          </a:p>
          <a:p>
            <a:endParaRPr lang="en-US" dirty="0"/>
          </a:p>
        </p:txBody>
      </p:sp>
      <p:sp>
        <p:nvSpPr>
          <p:cNvPr id="5" name="Slide Number Placeholder 4">
            <a:extLst>
              <a:ext uri="{FF2B5EF4-FFF2-40B4-BE49-F238E27FC236}">
                <a16:creationId xmlns:a16="http://schemas.microsoft.com/office/drawing/2014/main" id="{A51E7E1B-7D35-4AA0-B24B-B766A818A5CE}"/>
              </a:ext>
            </a:extLst>
          </p:cNvPr>
          <p:cNvSpPr>
            <a:spLocks noGrp="1"/>
          </p:cNvSpPr>
          <p:nvPr>
            <p:ph type="sldNum" sz="quarter" idx="12"/>
          </p:nvPr>
        </p:nvSpPr>
        <p:spPr/>
        <p:txBody>
          <a:bodyPr/>
          <a:lstStyle/>
          <a:p>
            <a:fld id="{EE2866B1-0BC7-D942-B5F2-DF16F5DDBF7A}" type="slidenum">
              <a:rPr lang="en-US" smtClean="0"/>
              <a:t>5</a:t>
            </a:fld>
            <a:endParaRPr lang="en-US"/>
          </a:p>
        </p:txBody>
      </p:sp>
    </p:spTree>
    <p:extLst>
      <p:ext uri="{BB962C8B-B14F-4D97-AF65-F5344CB8AC3E}">
        <p14:creationId xmlns:p14="http://schemas.microsoft.com/office/powerpoint/2010/main" val="128746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43D4-2C9D-4005-A226-F5149334BC47}"/>
              </a:ext>
            </a:extLst>
          </p:cNvPr>
          <p:cNvSpPr>
            <a:spLocks noGrp="1"/>
          </p:cNvSpPr>
          <p:nvPr>
            <p:ph type="title"/>
          </p:nvPr>
        </p:nvSpPr>
        <p:spPr>
          <a:xfrm>
            <a:off x="81280" y="568960"/>
            <a:ext cx="11988800" cy="1239520"/>
          </a:xfrm>
        </p:spPr>
        <p:txBody>
          <a:bodyPr>
            <a:normAutofit fontScale="90000"/>
          </a:bodyPr>
          <a:lstStyle/>
          <a:p>
            <a:r>
              <a:rPr lang="en-US" b="1" dirty="0">
                <a:latin typeface="Gill Sans MT" panose="020B0502020104020203" pitchFamily="34" charset="0"/>
              </a:rPr>
              <a:t>Financial Assistance Flyer </a:t>
            </a:r>
            <a:r>
              <a:rPr lang="en-US" b="1" dirty="0">
                <a:latin typeface="Gill Sans MT" panose="020B0502020104020203" pitchFamily="34" charset="0"/>
                <a:hlinkClick r:id="rId2"/>
              </a:rPr>
              <a:t>wsscwater.com/assistance</a:t>
            </a:r>
            <a:br>
              <a:rPr lang="en-US" b="1" dirty="0">
                <a:latin typeface="Gill Sans MT" panose="020B0502020104020203" pitchFamily="34" charset="0"/>
              </a:rPr>
            </a:br>
            <a:r>
              <a:rPr lang="en-US" b="1" dirty="0">
                <a:latin typeface="Gill Sans MT" panose="020B0502020104020203" pitchFamily="34" charset="0"/>
              </a:rPr>
              <a:t>Spanish: </a:t>
            </a:r>
            <a:r>
              <a:rPr lang="en-US" b="1" dirty="0">
                <a:latin typeface="Gill Sans MT" panose="020B0502020104020203" pitchFamily="34" charset="0"/>
                <a:hlinkClick r:id="rId3"/>
              </a:rPr>
              <a:t>wsscwater.com/asistencia</a:t>
            </a:r>
            <a:br>
              <a:rPr lang="en-US" b="1" dirty="0">
                <a:latin typeface="Gill Sans MT" panose="020B0502020104020203" pitchFamily="34" charset="0"/>
              </a:rPr>
            </a:br>
            <a:endParaRPr lang="en-US" b="1" dirty="0">
              <a:latin typeface="Gill Sans MT" panose="020B0502020104020203" pitchFamily="34" charset="0"/>
            </a:endParaRPr>
          </a:p>
        </p:txBody>
      </p:sp>
      <p:sp>
        <p:nvSpPr>
          <p:cNvPr id="4" name="Slide Number Placeholder 3">
            <a:extLst>
              <a:ext uri="{FF2B5EF4-FFF2-40B4-BE49-F238E27FC236}">
                <a16:creationId xmlns:a16="http://schemas.microsoft.com/office/drawing/2014/main" id="{9CAD286F-8980-4D24-B89F-EE89C46ECCFB}"/>
              </a:ext>
            </a:extLst>
          </p:cNvPr>
          <p:cNvSpPr>
            <a:spLocks noGrp="1"/>
          </p:cNvSpPr>
          <p:nvPr>
            <p:ph type="sldNum" sz="quarter" idx="12"/>
          </p:nvPr>
        </p:nvSpPr>
        <p:spPr/>
        <p:txBody>
          <a:bodyPr/>
          <a:lstStyle/>
          <a:p>
            <a:fld id="{EE2866B1-0BC7-D942-B5F2-DF16F5DDBF7A}" type="slidenum">
              <a:rPr lang="en-US" smtClean="0"/>
              <a:t>6</a:t>
            </a:fld>
            <a:endParaRPr lang="en-US"/>
          </a:p>
        </p:txBody>
      </p:sp>
      <p:pic>
        <p:nvPicPr>
          <p:cNvPr id="8" name="Content Placeholder 7">
            <a:extLst>
              <a:ext uri="{FF2B5EF4-FFF2-40B4-BE49-F238E27FC236}">
                <a16:creationId xmlns:a16="http://schemas.microsoft.com/office/drawing/2014/main" id="{4A5C3D9A-46D0-4062-9B69-EA162A022018}"/>
              </a:ext>
            </a:extLst>
          </p:cNvPr>
          <p:cNvPicPr>
            <a:picLocks noGrp="1" noChangeAspect="1"/>
          </p:cNvPicPr>
          <p:nvPr>
            <p:ph idx="1"/>
          </p:nvPr>
        </p:nvPicPr>
        <p:blipFill>
          <a:blip r:embed="rId4"/>
          <a:stretch>
            <a:fillRect/>
          </a:stretch>
        </p:blipFill>
        <p:spPr>
          <a:xfrm>
            <a:off x="386080" y="1960879"/>
            <a:ext cx="4728019" cy="4754563"/>
          </a:xfrm>
          <a:prstGeom prst="rect">
            <a:avLst/>
          </a:prstGeom>
        </p:spPr>
      </p:pic>
      <p:pic>
        <p:nvPicPr>
          <p:cNvPr id="9" name="Picture 8">
            <a:extLst>
              <a:ext uri="{FF2B5EF4-FFF2-40B4-BE49-F238E27FC236}">
                <a16:creationId xmlns:a16="http://schemas.microsoft.com/office/drawing/2014/main" id="{E0C7CD1E-C876-4860-84C0-DF90838983E2}"/>
              </a:ext>
            </a:extLst>
          </p:cNvPr>
          <p:cNvPicPr>
            <a:picLocks noChangeAspect="1"/>
          </p:cNvPicPr>
          <p:nvPr/>
        </p:nvPicPr>
        <p:blipFill>
          <a:blip r:embed="rId5"/>
          <a:stretch>
            <a:fillRect/>
          </a:stretch>
        </p:blipFill>
        <p:spPr>
          <a:xfrm>
            <a:off x="6918961" y="1960880"/>
            <a:ext cx="4886960" cy="4754561"/>
          </a:xfrm>
          <a:prstGeom prst="rect">
            <a:avLst/>
          </a:prstGeom>
        </p:spPr>
      </p:pic>
    </p:spTree>
    <p:extLst>
      <p:ext uri="{BB962C8B-B14F-4D97-AF65-F5344CB8AC3E}">
        <p14:creationId xmlns:p14="http://schemas.microsoft.com/office/powerpoint/2010/main" val="230745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EC62-584C-4AE0-87D9-513AD65BD34F}"/>
              </a:ext>
            </a:extLst>
          </p:cNvPr>
          <p:cNvSpPr>
            <a:spLocks noGrp="1"/>
          </p:cNvSpPr>
          <p:nvPr>
            <p:ph type="title"/>
          </p:nvPr>
        </p:nvSpPr>
        <p:spPr/>
        <p:txBody>
          <a:bodyPr>
            <a:normAutofit fontScale="90000"/>
          </a:bodyPr>
          <a:lstStyle/>
          <a:p>
            <a:br>
              <a:rPr lang="en-US" b="1" dirty="0"/>
            </a:br>
            <a:r>
              <a:rPr lang="en-US" sz="4900" b="1" dirty="0">
                <a:latin typeface="Gill Sans MT" panose="020B0502020104020203" pitchFamily="34" charset="0"/>
              </a:rPr>
              <a:t>Flexible Payment Options</a:t>
            </a:r>
            <a:br>
              <a:rPr lang="en-US" b="1" dirty="0"/>
            </a:br>
            <a:endParaRPr lang="en-US" b="1" dirty="0"/>
          </a:p>
        </p:txBody>
      </p:sp>
      <p:sp>
        <p:nvSpPr>
          <p:cNvPr id="3" name="Content Placeholder 2">
            <a:extLst>
              <a:ext uri="{FF2B5EF4-FFF2-40B4-BE49-F238E27FC236}">
                <a16:creationId xmlns:a16="http://schemas.microsoft.com/office/drawing/2014/main" id="{F856DD35-FC42-41CE-BF24-71AC329C7939}"/>
              </a:ext>
            </a:extLst>
          </p:cNvPr>
          <p:cNvSpPr>
            <a:spLocks noGrp="1"/>
          </p:cNvSpPr>
          <p:nvPr>
            <p:ph idx="1"/>
          </p:nvPr>
        </p:nvSpPr>
        <p:spPr>
          <a:xfrm>
            <a:off x="152400" y="1422579"/>
            <a:ext cx="11846560" cy="4327982"/>
          </a:xfrm>
        </p:spPr>
        <p:txBody>
          <a:bodyPr>
            <a:normAutofit/>
          </a:bodyPr>
          <a:lstStyle/>
          <a:p>
            <a:r>
              <a:rPr lang="en-US" sz="3800" dirty="0">
                <a:latin typeface="Gill Sans MT" panose="020B0502020104020203" pitchFamily="34" charset="0"/>
              </a:rPr>
              <a:t>Extended due dates &amp; pay plans to assist customers with unexpected financial hardship</a:t>
            </a:r>
          </a:p>
          <a:p>
            <a:r>
              <a:rPr lang="en-US" sz="3800" dirty="0">
                <a:latin typeface="Gill Sans MT" panose="020B0502020104020203" pitchFamily="34" charset="0"/>
              </a:rPr>
              <a:t>Available for both residential &amp; commercial accounts</a:t>
            </a:r>
          </a:p>
          <a:p>
            <a:r>
              <a:rPr lang="en-US" sz="3800" dirty="0">
                <a:latin typeface="Gill Sans MT" panose="020B0502020104020203" pitchFamily="34" charset="0"/>
              </a:rPr>
              <a:t>CAP customers: up to 48-months</a:t>
            </a:r>
          </a:p>
          <a:p>
            <a:r>
              <a:rPr lang="en-US" sz="3800" dirty="0">
                <a:latin typeface="Gill Sans MT" panose="020B0502020104020203" pitchFamily="34" charset="0"/>
              </a:rPr>
              <a:t>Non-CAP customers: up to 36-months</a:t>
            </a:r>
          </a:p>
          <a:p>
            <a:r>
              <a:rPr lang="en-US" sz="3800" b="1" dirty="0">
                <a:latin typeface="Gill Sans MT" panose="020B0502020104020203" pitchFamily="34" charset="0"/>
              </a:rPr>
              <a:t>No minimum payment required </a:t>
            </a:r>
            <a:r>
              <a:rPr lang="en-US" sz="3800" dirty="0">
                <a:latin typeface="Gill Sans MT" panose="020B0502020104020203" pitchFamily="34" charset="0"/>
              </a:rPr>
              <a:t>for residential customers setting up pay plan </a:t>
            </a:r>
          </a:p>
        </p:txBody>
      </p:sp>
      <p:sp>
        <p:nvSpPr>
          <p:cNvPr id="4" name="Slide Number Placeholder 3">
            <a:extLst>
              <a:ext uri="{FF2B5EF4-FFF2-40B4-BE49-F238E27FC236}">
                <a16:creationId xmlns:a16="http://schemas.microsoft.com/office/drawing/2014/main" id="{8A023399-96F3-472D-AD79-AB8FE8AFEE30}"/>
              </a:ext>
            </a:extLst>
          </p:cNvPr>
          <p:cNvSpPr>
            <a:spLocks noGrp="1"/>
          </p:cNvSpPr>
          <p:nvPr>
            <p:ph type="sldNum" sz="quarter" idx="12"/>
          </p:nvPr>
        </p:nvSpPr>
        <p:spPr/>
        <p:txBody>
          <a:bodyPr/>
          <a:lstStyle/>
          <a:p>
            <a:fld id="{EE2866B1-0BC7-D942-B5F2-DF16F5DDBF7A}" type="slidenum">
              <a:rPr lang="en-US" smtClean="0"/>
              <a:t>7</a:t>
            </a:fld>
            <a:endParaRPr lang="en-US"/>
          </a:p>
        </p:txBody>
      </p:sp>
    </p:spTree>
    <p:extLst>
      <p:ext uri="{BB962C8B-B14F-4D97-AF65-F5344CB8AC3E}">
        <p14:creationId xmlns:p14="http://schemas.microsoft.com/office/powerpoint/2010/main" val="227566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9AC9-A1D5-450C-91E4-77FAA1C8A428}"/>
              </a:ext>
            </a:extLst>
          </p:cNvPr>
          <p:cNvSpPr>
            <a:spLocks noGrp="1"/>
          </p:cNvSpPr>
          <p:nvPr>
            <p:ph type="title"/>
          </p:nvPr>
        </p:nvSpPr>
        <p:spPr>
          <a:xfrm>
            <a:off x="838200" y="136525"/>
            <a:ext cx="10515600" cy="950595"/>
          </a:xfrm>
        </p:spPr>
        <p:txBody>
          <a:bodyPr/>
          <a:lstStyle/>
          <a:p>
            <a:r>
              <a:rPr lang="en-US" b="1" dirty="0">
                <a:latin typeface="Gill Sans MT" panose="020B0502020104020203" pitchFamily="34" charset="0"/>
              </a:rPr>
              <a:t>Customer Assistance Program (CAP)</a:t>
            </a:r>
          </a:p>
        </p:txBody>
      </p:sp>
      <p:sp>
        <p:nvSpPr>
          <p:cNvPr id="3" name="Content Placeholder 2">
            <a:extLst>
              <a:ext uri="{FF2B5EF4-FFF2-40B4-BE49-F238E27FC236}">
                <a16:creationId xmlns:a16="http://schemas.microsoft.com/office/drawing/2014/main" id="{6C99F789-2C43-4F9C-9738-55BDFB3E4CDF}"/>
              </a:ext>
            </a:extLst>
          </p:cNvPr>
          <p:cNvSpPr>
            <a:spLocks noGrp="1"/>
          </p:cNvSpPr>
          <p:nvPr>
            <p:ph idx="1"/>
          </p:nvPr>
        </p:nvSpPr>
        <p:spPr>
          <a:xfrm>
            <a:off x="71120" y="1087121"/>
            <a:ext cx="12039600" cy="4744720"/>
          </a:xfrm>
        </p:spPr>
        <p:txBody>
          <a:bodyPr>
            <a:normAutofit lnSpcReduction="10000"/>
          </a:bodyPr>
          <a:lstStyle/>
          <a:p>
            <a:r>
              <a:rPr lang="en-US" sz="3200" dirty="0">
                <a:latin typeface="Gill Sans MT" panose="020B0502020104020203" pitchFamily="34" charset="0"/>
              </a:rPr>
              <a:t>Provides financial assistance to customers in need</a:t>
            </a:r>
          </a:p>
          <a:p>
            <a:r>
              <a:rPr lang="en-US" sz="3200" dirty="0">
                <a:latin typeface="Gill Sans MT" panose="020B0502020104020203" pitchFamily="34" charset="0"/>
              </a:rPr>
              <a:t>Provides credit for fixed fees on water &amp; sewer bills up to $28/quarter or $112/year</a:t>
            </a:r>
          </a:p>
          <a:p>
            <a:r>
              <a:rPr lang="en-US" sz="3200" dirty="0">
                <a:latin typeface="Gill Sans MT" panose="020B0502020104020203" pitchFamily="34" charset="0"/>
              </a:rPr>
              <a:t>Customers are qualified &amp; enrolled through county HHS or Social Services</a:t>
            </a:r>
          </a:p>
          <a:p>
            <a:r>
              <a:rPr lang="en-US" sz="3200" dirty="0">
                <a:latin typeface="Gill Sans MT" panose="020B0502020104020203" pitchFamily="34" charset="0"/>
              </a:rPr>
              <a:t>Applicable to residential customers, including renters, when tenant pays bill </a:t>
            </a:r>
          </a:p>
          <a:p>
            <a:r>
              <a:rPr lang="en-US" sz="3200" dirty="0">
                <a:latin typeface="Gill Sans MT" panose="020B0502020104020203" pitchFamily="34" charset="0"/>
              </a:rPr>
              <a:t>For more information: </a:t>
            </a:r>
            <a:r>
              <a:rPr lang="en-US" sz="3200" b="1" dirty="0">
                <a:latin typeface="Gill Sans MT" panose="020B0502020104020203" pitchFamily="34" charset="0"/>
                <a:hlinkClick r:id="rId3"/>
              </a:rPr>
              <a:t>wsscwater.com/CAP</a:t>
            </a:r>
            <a:endParaRPr lang="en-US" sz="3200" b="1" dirty="0">
              <a:latin typeface="Gill Sans MT" panose="020B0502020104020203" pitchFamily="34" charset="0"/>
            </a:endParaRPr>
          </a:p>
          <a:p>
            <a:r>
              <a:rPr lang="en-US" sz="3200" dirty="0">
                <a:latin typeface="Gill Sans MT" panose="020B0502020104020203" pitchFamily="34" charset="0"/>
              </a:rPr>
              <a:t>OHEP: 800-332-6347;  </a:t>
            </a:r>
            <a:r>
              <a:rPr lang="en-US" sz="3200" b="1" u="sng" dirty="0">
                <a:latin typeface="Gill Sans MT" panose="020B0502020104020203" pitchFamily="34" charset="0"/>
                <a:hlinkClick r:id="rId4"/>
              </a:rPr>
              <a:t>dhs.maryland.gov/office-of-home-energy-programs/</a:t>
            </a:r>
            <a:endParaRPr lang="en-US" sz="3200" b="1" dirty="0">
              <a:latin typeface="Gill Sans MT" panose="020B0502020104020203" pitchFamily="34" charset="0"/>
            </a:endParaRPr>
          </a:p>
        </p:txBody>
      </p:sp>
      <p:sp>
        <p:nvSpPr>
          <p:cNvPr id="4" name="Slide Number Placeholder 3">
            <a:extLst>
              <a:ext uri="{FF2B5EF4-FFF2-40B4-BE49-F238E27FC236}">
                <a16:creationId xmlns:a16="http://schemas.microsoft.com/office/drawing/2014/main" id="{90DE8FFA-D281-49EB-B7E4-338028388806}"/>
              </a:ext>
            </a:extLst>
          </p:cNvPr>
          <p:cNvSpPr>
            <a:spLocks noGrp="1"/>
          </p:cNvSpPr>
          <p:nvPr>
            <p:ph type="sldNum" sz="quarter" idx="12"/>
          </p:nvPr>
        </p:nvSpPr>
        <p:spPr/>
        <p:txBody>
          <a:bodyPr/>
          <a:lstStyle/>
          <a:p>
            <a:fld id="{EE2866B1-0BC7-D942-B5F2-DF16F5DDBF7A}" type="slidenum">
              <a:rPr lang="en-US" smtClean="0"/>
              <a:t>8</a:t>
            </a:fld>
            <a:endParaRPr lang="en-US"/>
          </a:p>
        </p:txBody>
      </p:sp>
    </p:spTree>
    <p:extLst>
      <p:ext uri="{BB962C8B-B14F-4D97-AF65-F5344CB8AC3E}">
        <p14:creationId xmlns:p14="http://schemas.microsoft.com/office/powerpoint/2010/main" val="417128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2A3C-EBFB-4C05-A01D-3E5FDD26969B}"/>
              </a:ext>
            </a:extLst>
          </p:cNvPr>
          <p:cNvSpPr>
            <a:spLocks noGrp="1"/>
          </p:cNvSpPr>
          <p:nvPr>
            <p:ph type="title"/>
          </p:nvPr>
        </p:nvSpPr>
        <p:spPr>
          <a:xfrm>
            <a:off x="838200" y="792480"/>
            <a:ext cx="10515600" cy="1094164"/>
          </a:xfrm>
        </p:spPr>
        <p:txBody>
          <a:bodyPr/>
          <a:lstStyle/>
          <a:p>
            <a:r>
              <a:rPr lang="en-US" b="1" dirty="0">
                <a:latin typeface="Gill Sans MT" panose="020B0502020104020203" pitchFamily="34" charset="0"/>
              </a:rPr>
              <a:t>To Apply for CAP Program</a:t>
            </a:r>
          </a:p>
        </p:txBody>
      </p:sp>
      <p:sp>
        <p:nvSpPr>
          <p:cNvPr id="3" name="Content Placeholder 2">
            <a:extLst>
              <a:ext uri="{FF2B5EF4-FFF2-40B4-BE49-F238E27FC236}">
                <a16:creationId xmlns:a16="http://schemas.microsoft.com/office/drawing/2014/main" id="{E091C954-09DB-4E6D-8B9A-A96A88C99D9B}"/>
              </a:ext>
            </a:extLst>
          </p:cNvPr>
          <p:cNvSpPr>
            <a:spLocks noGrp="1"/>
          </p:cNvSpPr>
          <p:nvPr>
            <p:ph idx="1"/>
          </p:nvPr>
        </p:nvSpPr>
        <p:spPr>
          <a:xfrm>
            <a:off x="233680" y="1473200"/>
            <a:ext cx="6045200" cy="4318001"/>
          </a:xfrm>
        </p:spPr>
        <p:txBody>
          <a:bodyPr>
            <a:normAutofit/>
          </a:bodyPr>
          <a:lstStyle/>
          <a:p>
            <a:pPr marL="0" indent="0" algn="ctr">
              <a:buNone/>
            </a:pPr>
            <a:endParaRPr lang="en-US" sz="3600" dirty="0"/>
          </a:p>
          <a:p>
            <a:pPr marL="0" indent="0" algn="ctr">
              <a:buNone/>
            </a:pPr>
            <a:endParaRPr lang="en-US" sz="3000" dirty="0">
              <a:latin typeface="Gill Sans MT" panose="020B0502020104020203" pitchFamily="34" charset="0"/>
            </a:endParaRPr>
          </a:p>
          <a:p>
            <a:pPr marL="0" indent="0" algn="ctr">
              <a:buNone/>
            </a:pPr>
            <a:r>
              <a:rPr lang="en-US" sz="3000" dirty="0">
                <a:latin typeface="Gill Sans MT" panose="020B0502020104020203" pitchFamily="34" charset="0"/>
              </a:rPr>
              <a:t>Montgomery County </a:t>
            </a:r>
          </a:p>
          <a:p>
            <a:pPr marL="0" indent="0" algn="ctr">
              <a:buNone/>
            </a:pPr>
            <a:r>
              <a:rPr lang="en-US" sz="3000" dirty="0">
                <a:latin typeface="Gill Sans MT" panose="020B0502020104020203" pitchFamily="34" charset="0"/>
              </a:rPr>
              <a:t>Health &amp; Human Services</a:t>
            </a:r>
          </a:p>
          <a:p>
            <a:pPr marL="0" indent="0" algn="ctr">
              <a:buNone/>
            </a:pPr>
            <a:r>
              <a:rPr lang="en-US" sz="3000" dirty="0">
                <a:latin typeface="Gill Sans MT" panose="020B0502020104020203" pitchFamily="34" charset="0"/>
              </a:rPr>
              <a:t>1301 Piccard Drive</a:t>
            </a:r>
            <a:br>
              <a:rPr lang="en-US" sz="3000" dirty="0">
                <a:latin typeface="Gill Sans MT" panose="020B0502020104020203" pitchFamily="34" charset="0"/>
              </a:rPr>
            </a:br>
            <a:r>
              <a:rPr lang="en-US" sz="3000" dirty="0">
                <a:latin typeface="Gill Sans MT" panose="020B0502020104020203" pitchFamily="34" charset="0"/>
              </a:rPr>
              <a:t>Rockville, MD 20850</a:t>
            </a:r>
            <a:br>
              <a:rPr lang="en-US" sz="3000" dirty="0">
                <a:latin typeface="Gill Sans MT" panose="020B0502020104020203" pitchFamily="34" charset="0"/>
              </a:rPr>
            </a:br>
            <a:r>
              <a:rPr lang="en-US" sz="3000" dirty="0">
                <a:latin typeface="Gill Sans MT" panose="020B0502020104020203" pitchFamily="34" charset="0"/>
              </a:rPr>
              <a:t>(240) 777-4450</a:t>
            </a:r>
            <a:br>
              <a:rPr lang="en-US" sz="3000" dirty="0">
                <a:latin typeface="Gill Sans MT" panose="020B0502020104020203" pitchFamily="34" charset="0"/>
              </a:rPr>
            </a:br>
            <a:r>
              <a:rPr lang="en-US" sz="3000" dirty="0">
                <a:latin typeface="Gill Sans MT" panose="020B0502020104020203" pitchFamily="34" charset="0"/>
                <a:hlinkClick r:id="rId2"/>
              </a:rPr>
              <a:t>rapohep@montgomerycountymd.gov</a:t>
            </a:r>
            <a:endParaRPr lang="en-US" sz="3000" dirty="0">
              <a:latin typeface="Gill Sans MT" panose="020B0502020104020203" pitchFamily="34" charset="0"/>
            </a:endParaRPr>
          </a:p>
        </p:txBody>
      </p:sp>
      <p:sp>
        <p:nvSpPr>
          <p:cNvPr id="4" name="Slide Number Placeholder 3">
            <a:extLst>
              <a:ext uri="{FF2B5EF4-FFF2-40B4-BE49-F238E27FC236}">
                <a16:creationId xmlns:a16="http://schemas.microsoft.com/office/drawing/2014/main" id="{60358158-2BA4-4DE9-917A-37A92EFC774B}"/>
              </a:ext>
            </a:extLst>
          </p:cNvPr>
          <p:cNvSpPr>
            <a:spLocks noGrp="1"/>
          </p:cNvSpPr>
          <p:nvPr>
            <p:ph type="sldNum" sz="quarter" idx="12"/>
          </p:nvPr>
        </p:nvSpPr>
        <p:spPr/>
        <p:txBody>
          <a:bodyPr/>
          <a:lstStyle/>
          <a:p>
            <a:fld id="{EE2866B1-0BC7-D942-B5F2-DF16F5DDBF7A}" type="slidenum">
              <a:rPr lang="en-US" smtClean="0"/>
              <a:t>9</a:t>
            </a:fld>
            <a:endParaRPr lang="en-US"/>
          </a:p>
        </p:txBody>
      </p:sp>
      <p:sp>
        <p:nvSpPr>
          <p:cNvPr id="5" name="Rectangle 4">
            <a:extLst>
              <a:ext uri="{FF2B5EF4-FFF2-40B4-BE49-F238E27FC236}">
                <a16:creationId xmlns:a16="http://schemas.microsoft.com/office/drawing/2014/main" id="{C15D1F95-933E-42D4-907C-F79983A593EA}"/>
              </a:ext>
            </a:extLst>
          </p:cNvPr>
          <p:cNvSpPr/>
          <p:nvPr/>
        </p:nvSpPr>
        <p:spPr>
          <a:xfrm>
            <a:off x="6278880" y="2690336"/>
            <a:ext cx="5770880" cy="2862322"/>
          </a:xfrm>
          <a:prstGeom prst="rect">
            <a:avLst/>
          </a:prstGeom>
        </p:spPr>
        <p:txBody>
          <a:bodyPr wrap="square">
            <a:spAutoFit/>
          </a:bodyPr>
          <a:lstStyle/>
          <a:p>
            <a:pPr algn="ctr"/>
            <a:r>
              <a:rPr lang="en-US" sz="3000" dirty="0">
                <a:solidFill>
                  <a:srgbClr val="3B4982"/>
                </a:solidFill>
                <a:latin typeface="Gill Sans MT" panose="020B0502020104020203" pitchFamily="34" charset="0"/>
                <a:cs typeface="Gill Sans" panose="020B0502020104020203"/>
              </a:rPr>
              <a:t>Prince George’s County </a:t>
            </a:r>
          </a:p>
          <a:p>
            <a:pPr algn="ctr"/>
            <a:r>
              <a:rPr lang="en-US" sz="3000" dirty="0">
                <a:solidFill>
                  <a:srgbClr val="3B4982"/>
                </a:solidFill>
                <a:latin typeface="Gill Sans MT" panose="020B0502020104020203" pitchFamily="34" charset="0"/>
                <a:cs typeface="Gill Sans" panose="020B0502020104020203"/>
              </a:rPr>
              <a:t>Social Services</a:t>
            </a:r>
          </a:p>
          <a:p>
            <a:pPr algn="ctr"/>
            <a:r>
              <a:rPr lang="en-US" sz="3000" dirty="0">
                <a:solidFill>
                  <a:srgbClr val="3B4982"/>
                </a:solidFill>
                <a:latin typeface="Gill Sans MT" panose="020B0502020104020203" pitchFamily="34" charset="0"/>
                <a:cs typeface="Gill Sans" panose="020B0502020104020203"/>
              </a:rPr>
              <a:t>425 </a:t>
            </a:r>
            <a:r>
              <a:rPr lang="en-US" sz="3000" dirty="0" err="1">
                <a:solidFill>
                  <a:srgbClr val="3B4982"/>
                </a:solidFill>
                <a:latin typeface="Gill Sans MT" panose="020B0502020104020203" pitchFamily="34" charset="0"/>
                <a:cs typeface="Gill Sans" panose="020B0502020104020203"/>
              </a:rPr>
              <a:t>Brightseat</a:t>
            </a:r>
            <a:r>
              <a:rPr lang="en-US" sz="3000" dirty="0">
                <a:solidFill>
                  <a:srgbClr val="3B4982"/>
                </a:solidFill>
                <a:latin typeface="Gill Sans MT" panose="020B0502020104020203" pitchFamily="34" charset="0"/>
                <a:cs typeface="Gill Sans" panose="020B0502020104020203"/>
              </a:rPr>
              <a:t> Road</a:t>
            </a:r>
            <a:br>
              <a:rPr lang="en-US" sz="3000" dirty="0">
                <a:solidFill>
                  <a:srgbClr val="3B4982"/>
                </a:solidFill>
                <a:latin typeface="Gill Sans MT" panose="020B0502020104020203" pitchFamily="34" charset="0"/>
                <a:cs typeface="Gill Sans" panose="020B0502020104020203"/>
              </a:rPr>
            </a:br>
            <a:r>
              <a:rPr lang="en-US" sz="3000" dirty="0">
                <a:solidFill>
                  <a:srgbClr val="3B4982"/>
                </a:solidFill>
                <a:latin typeface="Gill Sans MT" panose="020B0502020104020203" pitchFamily="34" charset="0"/>
                <a:cs typeface="Gill Sans" panose="020B0502020104020203"/>
              </a:rPr>
              <a:t>Landover, Md. 20785</a:t>
            </a:r>
            <a:br>
              <a:rPr lang="en-US" sz="3000" dirty="0">
                <a:solidFill>
                  <a:srgbClr val="3B4982"/>
                </a:solidFill>
                <a:latin typeface="Gill Sans MT" panose="020B0502020104020203" pitchFamily="34" charset="0"/>
                <a:cs typeface="Gill Sans" panose="020B0502020104020203"/>
              </a:rPr>
            </a:br>
            <a:r>
              <a:rPr lang="en-US" sz="3000" dirty="0">
                <a:solidFill>
                  <a:srgbClr val="3B4982"/>
                </a:solidFill>
                <a:latin typeface="Gill Sans MT" panose="020B0502020104020203" pitchFamily="34" charset="0"/>
                <a:cs typeface="Gill Sans" panose="020B0502020104020203"/>
              </a:rPr>
              <a:t>(301) 909-6300</a:t>
            </a:r>
            <a:br>
              <a:rPr lang="en-US" sz="3000" dirty="0">
                <a:latin typeface="Gill Sans MT" panose="020B0502020104020203" pitchFamily="34" charset="0"/>
                <a:cs typeface="Gill Sans" panose="020B0502020104020203"/>
              </a:rPr>
            </a:br>
            <a:r>
              <a:rPr lang="en-US" sz="3000" dirty="0">
                <a:solidFill>
                  <a:srgbClr val="127CBA"/>
                </a:solidFill>
                <a:latin typeface="Gill Sans MT" panose="020B0502020104020203" pitchFamily="34" charset="0"/>
                <a:cs typeface="Gill Sans" panose="020B0502020104020203"/>
                <a:hlinkClick r:id="rId3"/>
              </a:rPr>
              <a:t>pgcdss.energy@maryland.gov</a:t>
            </a:r>
            <a:endParaRPr lang="en-US" sz="3000" dirty="0">
              <a:latin typeface="Gill Sans MT" panose="020B0502020104020203" pitchFamily="34" charset="0"/>
              <a:cs typeface="Gill Sans" panose="020B0502020104020203"/>
            </a:endParaRPr>
          </a:p>
        </p:txBody>
      </p:sp>
    </p:spTree>
    <p:extLst>
      <p:ext uri="{BB962C8B-B14F-4D97-AF65-F5344CB8AC3E}">
        <p14:creationId xmlns:p14="http://schemas.microsoft.com/office/powerpoint/2010/main" val="15187229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 template" id="{900028B2-969A-41D3-8944-CB85CC366880}" vid="{5F1A4625-7C08-4986-89D8-8565B4FC1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00A9724F2736448E3F9A7394344F71" ma:contentTypeVersion="11" ma:contentTypeDescription="Create a new document." ma:contentTypeScope="" ma:versionID="385750201022c1be913dc68dbe975995">
  <xsd:schema xmlns:xsd="http://www.w3.org/2001/XMLSchema" xmlns:xs="http://www.w3.org/2001/XMLSchema" xmlns:p="http://schemas.microsoft.com/office/2006/metadata/properties" xmlns:ns3="081fae66-1dc6-4e83-875d-fc15bb5f2d24" xmlns:ns4="ba544e7b-2931-48e2-b1af-c64297257b62" targetNamespace="http://schemas.microsoft.com/office/2006/metadata/properties" ma:root="true" ma:fieldsID="69ef993dce8d5d7038abb2148f25102a" ns3:_="" ns4:_="">
    <xsd:import namespace="081fae66-1dc6-4e83-875d-fc15bb5f2d24"/>
    <xsd:import namespace="ba544e7b-2931-48e2-b1af-c64297257b6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fae66-1dc6-4e83-875d-fc15bb5f2d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544e7b-2931-48e2-b1af-c64297257b6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1A0E18-3E8B-424B-89EE-0CE88CCE8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fae66-1dc6-4e83-875d-fc15bb5f2d24"/>
    <ds:schemaRef ds:uri="ba544e7b-2931-48e2-b1af-c64297257b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4EBEAC-96AC-4214-BA95-DFA6EB010BE3}">
  <ds:schemaRefs>
    <ds:schemaRef ds:uri="http://purl.org/dc/terms/"/>
    <ds:schemaRef ds:uri="081fae66-1dc6-4e83-875d-fc15bb5f2d24"/>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ba544e7b-2931-48e2-b1af-c64297257b62"/>
    <ds:schemaRef ds:uri="http://www.w3.org/XML/1998/namespace"/>
  </ds:schemaRefs>
</ds:datastoreItem>
</file>

<file path=customXml/itemProps3.xml><?xml version="1.0" encoding="utf-8"?>
<ds:datastoreItem xmlns:ds="http://schemas.openxmlformats.org/officeDocument/2006/customXml" ds:itemID="{F2812955-F239-44F3-9F33-D71363860C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2139</TotalTime>
  <Words>1056</Words>
  <Application>Microsoft Office PowerPoint</Application>
  <PresentationFormat>Widescreen</PresentationFormat>
  <Paragraphs>224</Paragraphs>
  <Slides>24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Gill Sans</vt:lpstr>
      <vt:lpstr>Gill Sans MT</vt:lpstr>
      <vt:lpstr>Helvetica Neue</vt:lpstr>
      <vt:lpstr>Wingdings</vt:lpstr>
      <vt:lpstr>Office Theme</vt:lpstr>
      <vt:lpstr>Customer Financial Assistance Programs </vt:lpstr>
      <vt:lpstr>Overview</vt:lpstr>
      <vt:lpstr>US Water Alliance</vt:lpstr>
      <vt:lpstr> Here to Help </vt:lpstr>
      <vt:lpstr> Current WSSC Water  Financial Assistance Programs  Serving Pr. George’s &amp; Montgomery County Customers </vt:lpstr>
      <vt:lpstr>Financial Assistance Flyer wsscwater.com/assistance Spanish: wsscwater.com/asistencia </vt:lpstr>
      <vt:lpstr> Flexible Payment Options </vt:lpstr>
      <vt:lpstr>Customer Assistance Program (CAP)</vt:lpstr>
      <vt:lpstr>To Apply for CAP Program</vt:lpstr>
      <vt:lpstr>OHEP Income Eligibility for CAP</vt:lpstr>
      <vt:lpstr>Total CAP Participants FY16 - FY21</vt:lpstr>
      <vt:lpstr>Bay Restoration Fund (BRF) Exemption</vt:lpstr>
      <vt:lpstr>The Water Fund</vt:lpstr>
      <vt:lpstr>The Water Fund</vt:lpstr>
      <vt:lpstr>Water Fund – Income Eligibility</vt:lpstr>
      <vt:lpstr>The Water Fund – Salvation Army</vt:lpstr>
      <vt:lpstr>How The Water Fund Helps</vt:lpstr>
      <vt:lpstr> Emergency Pipe Repair Loan Program/PipeER </vt:lpstr>
      <vt:lpstr>Bill Adjustment for CAP Customers</vt:lpstr>
      <vt:lpstr>Past Due Accounts/Amounts  Top 10 Zip Codes – Montgomery County</vt:lpstr>
      <vt:lpstr>COVID-19 Related Actions</vt:lpstr>
      <vt:lpstr>Water Conservation Tips</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Financial Assistance Programs </dc:title>
  <dc:creator>Caplan, Kelly G.</dc:creator>
  <cp:lastModifiedBy>Caplan, Kelly G.</cp:lastModifiedBy>
  <cp:revision>39</cp:revision>
  <dcterms:created xsi:type="dcterms:W3CDTF">2021-02-02T18:12:23Z</dcterms:created>
  <dcterms:modified xsi:type="dcterms:W3CDTF">2021-04-06T20:41:39Z</dcterms:modified>
</cp:coreProperties>
</file>