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22"/>
  </p:notesMasterIdLst>
  <p:sldIdLst>
    <p:sldId id="256" r:id="rId2"/>
    <p:sldId id="318" r:id="rId3"/>
    <p:sldId id="297" r:id="rId4"/>
    <p:sldId id="319" r:id="rId5"/>
    <p:sldId id="320" r:id="rId6"/>
    <p:sldId id="321" r:id="rId7"/>
    <p:sldId id="317" r:id="rId8"/>
    <p:sldId id="316" r:id="rId9"/>
    <p:sldId id="300" r:id="rId10"/>
    <p:sldId id="314" r:id="rId11"/>
    <p:sldId id="315" r:id="rId12"/>
    <p:sldId id="307" r:id="rId13"/>
    <p:sldId id="277" r:id="rId14"/>
    <p:sldId id="313" r:id="rId15"/>
    <p:sldId id="303" r:id="rId16"/>
    <p:sldId id="305" r:id="rId17"/>
    <p:sldId id="309" r:id="rId18"/>
    <p:sldId id="296" r:id="rId19"/>
    <p:sldId id="288" r:id="rId20"/>
    <p:sldId id="312" r:id="rId21"/>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6D0C"/>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33"/>
    <p:restoredTop sz="65476"/>
  </p:normalViewPr>
  <p:slideViewPr>
    <p:cSldViewPr snapToGrid="0">
      <p:cViewPr varScale="1">
        <p:scale>
          <a:sx n="91" d="100"/>
          <a:sy n="91" d="100"/>
        </p:scale>
        <p:origin x="952" y="184"/>
      </p:cViewPr>
      <p:guideLst>
        <p:guide orient="horz" pos="1620"/>
        <p:guide pos="2880"/>
      </p:guideLst>
    </p:cSldViewPr>
  </p:slideViewPr>
  <p:notesTextViewPr>
    <p:cViewPr>
      <p:scale>
        <a:sx n="85" d="100"/>
        <a:sy n="85" d="100"/>
      </p:scale>
      <p:origin x="0" y="0"/>
    </p:cViewPr>
  </p:notesTextViewPr>
  <p:notesViewPr>
    <p:cSldViewPr snapToGrid="0">
      <p:cViewPr>
        <p:scale>
          <a:sx n="89" d="100"/>
          <a:sy n="89" d="100"/>
        </p:scale>
        <p:origin x="3304"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5"/>
            <a:ext cx="5608299" cy="4183374"/>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notes"/>
          <p:cNvSpPr txBox="1">
            <a:spLocks noGrp="1"/>
          </p:cNvSpPr>
          <p:nvPr>
            <p:ph type="body" idx="1"/>
          </p:nvPr>
        </p:nvSpPr>
        <p:spPr>
          <a:xfrm>
            <a:off x="701025" y="4415775"/>
            <a:ext cx="5608299" cy="4183374"/>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endParaRPr lang="en-US" dirty="0">
              <a:solidFill>
                <a:schemeClr val="tx1"/>
              </a:solidFill>
            </a:endParaRPr>
          </a:p>
        </p:txBody>
      </p:sp>
      <p:sp>
        <p:nvSpPr>
          <p:cNvPr id="69" name="Google Shape;69;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Other goals the same as with General Operating support grants </a:t>
            </a:r>
          </a:p>
          <a:p>
            <a:r>
              <a:rPr lang="en-US" sz="1100" b="0" i="0" u="none" strike="noStrike" cap="none" dirty="0">
                <a:solidFill>
                  <a:schemeClr val="dk1"/>
                </a:solidFill>
                <a:effectLst/>
                <a:latin typeface="Arial"/>
                <a:ea typeface="Arial"/>
                <a:cs typeface="Arial"/>
                <a:sym typeface="Arial"/>
              </a:rPr>
              <a:t>Stimulate local support and involvement in the arts and humanities, including volunteer participation, audience development, and financial contributions;</a:t>
            </a:r>
          </a:p>
          <a:p>
            <a:r>
              <a:rPr lang="en-US" sz="1100" b="0" i="0" u="none" strike="noStrike" cap="none" dirty="0">
                <a:solidFill>
                  <a:schemeClr val="dk1"/>
                </a:solidFill>
                <a:effectLst/>
                <a:latin typeface="Arial"/>
                <a:ea typeface="Arial"/>
                <a:cs typeface="Arial"/>
                <a:sym typeface="Arial"/>
              </a:rPr>
              <a:t>Strengthen the scholarly and artistic capabilities of arts and humanities organizations; and</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First time applicants encouraged to contact AHCMC staff</a:t>
            </a:r>
          </a:p>
          <a:p>
            <a:endParaRPr lang="en-US" sz="1100" b="0" i="0" u="none" strike="noStrike" cap="none" dirty="0">
              <a:solidFill>
                <a:schemeClr val="dk1"/>
              </a:solidFill>
              <a:effectLst/>
              <a:latin typeface="Arial"/>
              <a:ea typeface="Arial"/>
              <a:cs typeface="Arial"/>
              <a:sym typeface="Arial"/>
            </a:endParaRPr>
          </a:p>
        </p:txBody>
      </p:sp>
    </p:spTree>
    <p:extLst>
      <p:ext uri="{BB962C8B-B14F-4D97-AF65-F5344CB8AC3E}">
        <p14:creationId xmlns:p14="http://schemas.microsoft.com/office/powerpoint/2010/main" val="1387930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For orgs allowable annual cash revenue and expenses of at least $50,000 for the last three completed fiscal years.</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Requests over $25,000 require the applicant to submit an audit or financial review for the most recently completed fiscal year. Requests over $50,000 require the applicant to submit an audit for the most recently completed fiscal year.</a:t>
            </a:r>
          </a:p>
          <a:p>
            <a:br>
              <a:rPr lang="en-US" dirty="0"/>
            </a:br>
            <a:endParaRPr lang="en-US" sz="1100" b="0" i="0" u="none" strike="noStrike" cap="none" dirty="0">
              <a:solidFill>
                <a:schemeClr val="dk1"/>
              </a:solidFill>
              <a:effectLst/>
              <a:latin typeface="Arial"/>
              <a:ea typeface="Arial"/>
              <a:cs typeface="Arial"/>
              <a:sym typeface="Arial"/>
            </a:endParaRPr>
          </a:p>
        </p:txBody>
      </p:sp>
    </p:spTree>
    <p:extLst>
      <p:ext uri="{BB962C8B-B14F-4D97-AF65-F5344CB8AC3E}">
        <p14:creationId xmlns:p14="http://schemas.microsoft.com/office/powerpoint/2010/main" val="1733156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sz="1100" b="0" i="0" u="none" strike="noStrike" cap="none" dirty="0">
                <a:solidFill>
                  <a:schemeClr val="dk1"/>
                </a:solidFill>
                <a:effectLst/>
                <a:latin typeface="Arial"/>
                <a:ea typeface="Arial"/>
                <a:cs typeface="Arial"/>
                <a:sym typeface="Arial"/>
              </a:rPr>
              <a:t>What is included in each kit?</a:t>
            </a:r>
          </a:p>
          <a:p>
            <a:pPr lvl="0"/>
            <a:r>
              <a:rPr lang="en-US" sz="1100" b="0" i="0" u="none" strike="noStrike" cap="none" dirty="0">
                <a:solidFill>
                  <a:schemeClr val="dk1"/>
                </a:solidFill>
                <a:effectLst/>
                <a:latin typeface="Arial"/>
                <a:ea typeface="Arial"/>
                <a:cs typeface="Arial"/>
                <a:sym typeface="Arial"/>
              </a:rPr>
              <a:t>Adult disposable masks: 4 boxes of 50 masks each</a:t>
            </a:r>
          </a:p>
          <a:p>
            <a:pPr lvl="0"/>
            <a:r>
              <a:rPr lang="en-US" sz="1100" b="0" i="0" u="none" strike="noStrike" cap="none" dirty="0">
                <a:solidFill>
                  <a:schemeClr val="dk1"/>
                </a:solidFill>
                <a:effectLst/>
                <a:latin typeface="Arial"/>
                <a:ea typeface="Arial"/>
                <a:cs typeface="Arial"/>
                <a:sym typeface="Arial"/>
              </a:rPr>
              <a:t>Child disposable masks: 1 box of 50 masks</a:t>
            </a:r>
          </a:p>
          <a:p>
            <a:pPr lvl="0"/>
            <a:r>
              <a:rPr lang="en-US" sz="1100" b="0" i="0" u="none" strike="noStrike" cap="none" dirty="0">
                <a:solidFill>
                  <a:schemeClr val="dk1"/>
                </a:solidFill>
                <a:effectLst/>
                <a:latin typeface="Arial"/>
                <a:ea typeface="Arial"/>
                <a:cs typeface="Arial"/>
                <a:sym typeface="Arial"/>
              </a:rPr>
              <a:t>Bleach: 2 1-gallon bottles</a:t>
            </a:r>
          </a:p>
          <a:p>
            <a:pPr lvl="0"/>
            <a:r>
              <a:rPr lang="en-US" sz="1100" b="0" i="0" u="none" strike="noStrike" cap="none" dirty="0">
                <a:solidFill>
                  <a:schemeClr val="dk1"/>
                </a:solidFill>
                <a:effectLst/>
                <a:latin typeface="Arial"/>
                <a:ea typeface="Arial"/>
                <a:cs typeface="Arial"/>
                <a:sym typeface="Arial"/>
              </a:rPr>
              <a:t>Hand sanitizer: 3 16.9-oz bottles</a:t>
            </a:r>
          </a:p>
          <a:p>
            <a:pPr lvl="0"/>
            <a:r>
              <a:rPr lang="en-US" sz="1100" b="0" i="0" u="none" strike="noStrike" cap="none" dirty="0">
                <a:solidFill>
                  <a:schemeClr val="dk1"/>
                </a:solidFill>
                <a:effectLst/>
                <a:latin typeface="Arial"/>
                <a:ea typeface="Arial"/>
                <a:cs typeface="Arial"/>
                <a:sym typeface="Arial"/>
              </a:rPr>
              <a:t>Liquid Hand Soap: 6 32-oz bottles</a:t>
            </a:r>
          </a:p>
          <a:p>
            <a:pPr lvl="0"/>
            <a:r>
              <a:rPr lang="en-US" sz="1100" b="0" i="0" u="none" strike="noStrike" cap="none" dirty="0">
                <a:solidFill>
                  <a:schemeClr val="dk1"/>
                </a:solidFill>
                <a:effectLst/>
                <a:latin typeface="Arial"/>
                <a:ea typeface="Arial"/>
                <a:cs typeface="Arial"/>
                <a:sym typeface="Arial"/>
              </a:rPr>
              <a:t>Vinyl Gloves: 6 boxes of 100 gloves</a:t>
            </a:r>
          </a:p>
          <a:p>
            <a:pPr lvl="0"/>
            <a:r>
              <a:rPr lang="en-US" sz="1100" b="0" i="0" u="none" strike="noStrike" cap="none" dirty="0">
                <a:solidFill>
                  <a:schemeClr val="dk1"/>
                </a:solidFill>
                <a:effectLst/>
                <a:latin typeface="Arial"/>
                <a:ea typeface="Arial"/>
                <a:cs typeface="Arial"/>
                <a:sym typeface="Arial"/>
              </a:rPr>
              <a:t>Cleaner with bleach: 1 1-gallon bottle</a:t>
            </a:r>
          </a:p>
          <a:p>
            <a:pPr lvl="0"/>
            <a:r>
              <a:rPr lang="en-US" sz="1100" b="0" i="0" u="none" strike="noStrike" cap="none" dirty="0">
                <a:solidFill>
                  <a:schemeClr val="dk1"/>
                </a:solidFill>
                <a:effectLst/>
                <a:latin typeface="Arial"/>
                <a:ea typeface="Arial"/>
                <a:cs typeface="Arial"/>
                <a:sym typeface="Arial"/>
              </a:rPr>
              <a:t>Paper towels: 18 rolls</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I am a family child care program. Question 4 asks for "name of ECE". What do I write?</a:t>
            </a:r>
          </a:p>
          <a:p>
            <a:pPr lvl="0"/>
            <a:r>
              <a:rPr lang="en-US" sz="1100" b="0" i="0" u="none" strike="noStrike" cap="none" dirty="0">
                <a:solidFill>
                  <a:schemeClr val="dk1"/>
                </a:solidFill>
                <a:effectLst/>
                <a:latin typeface="Arial"/>
                <a:ea typeface="Arial"/>
                <a:cs typeface="Arial"/>
                <a:sym typeface="Arial"/>
              </a:rPr>
              <a:t>Simply write "family child care" for name of ECE.</a:t>
            </a:r>
          </a:p>
          <a:p>
            <a:r>
              <a:rPr lang="en-US" sz="1100" b="0" i="0" u="none" strike="noStrike" cap="none" dirty="0">
                <a:solidFill>
                  <a:schemeClr val="dk1"/>
                </a:solidFill>
                <a:effectLst/>
                <a:latin typeface="Arial"/>
                <a:ea typeface="Arial"/>
                <a:cs typeface="Arial"/>
                <a:sym typeface="Arial"/>
              </a:rPr>
              <a:t> </a:t>
            </a:r>
          </a:p>
          <a:p>
            <a:r>
              <a:rPr lang="en-US" sz="1100" b="0" i="0" u="none" strike="noStrike" cap="none" dirty="0">
                <a:solidFill>
                  <a:schemeClr val="dk1"/>
                </a:solidFill>
                <a:effectLst/>
                <a:latin typeface="Arial"/>
                <a:ea typeface="Arial"/>
                <a:cs typeface="Arial"/>
                <a:sym typeface="Arial"/>
              </a:rPr>
              <a:t>How many kits will I get?</a:t>
            </a:r>
          </a:p>
          <a:p>
            <a:pPr lvl="0"/>
            <a:r>
              <a:rPr lang="en-US" sz="1100" b="0" i="0" u="none" strike="noStrike" cap="none" dirty="0">
                <a:solidFill>
                  <a:schemeClr val="dk1"/>
                </a:solidFill>
                <a:effectLst/>
                <a:latin typeface="Arial"/>
                <a:ea typeface="Arial"/>
                <a:cs typeface="Arial"/>
                <a:sym typeface="Arial"/>
              </a:rPr>
              <a:t>Family child care will be given one kit. Center based programs will follow into one of three categories to determine the number of kits received. All calculations are based on enrollment and funding.</a:t>
            </a:r>
          </a:p>
          <a:p>
            <a:r>
              <a:rPr lang="en-US" sz="1100" b="0" i="0" u="none" strike="noStrike" cap="none" dirty="0">
                <a:solidFill>
                  <a:schemeClr val="dk1"/>
                </a:solidFill>
                <a:effectLst/>
                <a:latin typeface="Arial"/>
                <a:ea typeface="Arial"/>
                <a:cs typeface="Arial"/>
                <a:sym typeface="Arial"/>
              </a:rPr>
              <a:t> </a:t>
            </a:r>
          </a:p>
          <a:p>
            <a:r>
              <a:rPr lang="en-US" sz="1100" b="0" i="0" u="none" strike="noStrike" cap="none" dirty="0">
                <a:solidFill>
                  <a:schemeClr val="dk1"/>
                </a:solidFill>
                <a:effectLst/>
                <a:latin typeface="Arial"/>
                <a:ea typeface="Arial"/>
                <a:cs typeface="Arial"/>
                <a:sym typeface="Arial"/>
              </a:rPr>
              <a:t>I am interested in more kits. How can I get more kits?</a:t>
            </a:r>
          </a:p>
          <a:p>
            <a:r>
              <a:rPr lang="en-US" sz="1100" b="0" i="0" u="none" strike="noStrike" cap="none" dirty="0">
                <a:solidFill>
                  <a:schemeClr val="dk1"/>
                </a:solidFill>
                <a:effectLst/>
                <a:latin typeface="Arial"/>
                <a:ea typeface="Arial"/>
                <a:cs typeface="Arial"/>
                <a:sym typeface="Arial"/>
              </a:rPr>
              <a:t>Your program can purchase additional kits at the discounted cost. There will be an opportunity to request additional kits at the end of the sign up process. Note, this transaction is outside of the county's contract and processed directly with the vendor.</a:t>
            </a:r>
            <a:r>
              <a:rPr lang="en-US" dirty="0">
                <a:effectLst/>
              </a:rPr>
              <a:t> </a:t>
            </a:r>
            <a:endParaRPr lang="en-US" sz="1100" b="0" i="0" u="none" strike="noStrike" cap="none" dirty="0">
              <a:solidFill>
                <a:schemeClr val="dk1"/>
              </a:solidFill>
              <a:effectLst/>
              <a:latin typeface="Arial"/>
              <a:ea typeface="Arial"/>
              <a:cs typeface="Arial"/>
              <a:sym typeface="Arial"/>
            </a:endParaRPr>
          </a:p>
        </p:txBody>
      </p:sp>
    </p:spTree>
    <p:extLst>
      <p:ext uri="{BB962C8B-B14F-4D97-AF65-F5344CB8AC3E}">
        <p14:creationId xmlns:p14="http://schemas.microsoft.com/office/powerpoint/2010/main" val="350534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lvl="2"/>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764039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0" indent="-381000">
              <a:buSzPts val="2400"/>
            </a:pPr>
            <a:r>
              <a:rPr lang="en-US" dirty="0"/>
              <a:t>Accepts multi year requests</a:t>
            </a:r>
          </a:p>
          <a:p>
            <a:pPr lvl="0" indent="-381000">
              <a:buSzPts val="2400"/>
            </a:pPr>
            <a:r>
              <a:rPr lang="en-US" dirty="0"/>
              <a:t>No indirect, general operating or admin costs, no fringe or payroll taxes</a:t>
            </a:r>
          </a:p>
          <a:p>
            <a:pPr lvl="0" indent="-381000">
              <a:buSzPts val="2400"/>
            </a:pPr>
            <a:r>
              <a:rPr lang="en-US" dirty="0"/>
              <a:t>Start June 1 or August 1</a:t>
            </a:r>
          </a:p>
          <a:p>
            <a:pPr lvl="0" indent="-381000">
              <a:buSzPts val="2400"/>
            </a:pPr>
            <a:endParaRPr lang="en-US" dirty="0"/>
          </a:p>
          <a:p>
            <a:pPr marL="457200" marR="0" lvl="0" indent="-381000" algn="l" defTabSz="914400" rtl="0" eaLnBrk="1" fontAlgn="auto" latinLnBrk="0" hangingPunct="1">
              <a:lnSpc>
                <a:spcPct val="100000"/>
              </a:lnSpc>
              <a:spcBef>
                <a:spcPts val="0"/>
              </a:spcBef>
              <a:spcAft>
                <a:spcPts val="0"/>
              </a:spcAft>
              <a:buClr>
                <a:srgbClr val="000000"/>
              </a:buClr>
              <a:buSzPts val="2400"/>
              <a:buFont typeface="Arial"/>
              <a:buNone/>
              <a:tabLst/>
              <a:defRPr/>
            </a:pPr>
            <a:r>
              <a:rPr lang="en-US" dirty="0"/>
              <a:t>Community-based programs that support access to meals and nutritional education outside school and for preschool children;  school-based programs that improve or enhance govt assistance, food and nutrition assistance to expecting mothers and caregivers, health provider/clinician efforts that provide food and/or nutritional education as prescriptions</a:t>
            </a:r>
          </a:p>
          <a:p>
            <a:pPr lvl="0" indent="-381000">
              <a:buSzPts val="2400"/>
            </a:pPr>
            <a:endParaRPr lang="en-US" dirty="0"/>
          </a:p>
        </p:txBody>
      </p:sp>
    </p:spTree>
    <p:extLst>
      <p:ext uri="{BB962C8B-B14F-4D97-AF65-F5344CB8AC3E}">
        <p14:creationId xmlns:p14="http://schemas.microsoft.com/office/powerpoint/2010/main" val="2452085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0" indent="-381000">
              <a:buSzPts val="2400"/>
            </a:pPr>
            <a:r>
              <a:rPr lang="en-US" dirty="0"/>
              <a:t>Accepts multi year requests</a:t>
            </a:r>
          </a:p>
          <a:p>
            <a:pPr lvl="0" indent="-381000">
              <a:buSzPts val="2400"/>
            </a:pPr>
            <a:r>
              <a:rPr lang="en-US" dirty="0"/>
              <a:t>No indirect, general operating or admin costs, no fringe or payroll taxes</a:t>
            </a:r>
          </a:p>
          <a:p>
            <a:pPr marL="457200" marR="0" lvl="0" indent="-381000" algn="l" defTabSz="914400" rtl="0" eaLnBrk="1" fontAlgn="auto" latinLnBrk="0" hangingPunct="1">
              <a:lnSpc>
                <a:spcPct val="100000"/>
              </a:lnSpc>
              <a:spcBef>
                <a:spcPts val="0"/>
              </a:spcBef>
              <a:spcAft>
                <a:spcPts val="0"/>
              </a:spcAft>
              <a:buClr>
                <a:srgbClr val="000000"/>
              </a:buClr>
              <a:buSzPts val="2400"/>
              <a:buFont typeface="Arial"/>
              <a:buNone/>
              <a:tabLst/>
              <a:defRPr/>
            </a:pPr>
            <a:r>
              <a:rPr lang="en-US" dirty="0"/>
              <a:t>Start June 1 or August 1</a:t>
            </a:r>
          </a:p>
          <a:p>
            <a:pPr lvl="0" indent="-381000">
              <a:buSzPts val="2400"/>
            </a:pPr>
            <a:endParaRPr lang="en-US" dirty="0"/>
          </a:p>
          <a:p>
            <a:pPr lvl="0" indent="-381000">
              <a:buSzPts val="2400"/>
            </a:pPr>
            <a:r>
              <a:rPr lang="en-US" sz="1100" b="0" i="0" u="none" strike="noStrike" cap="none" dirty="0">
                <a:solidFill>
                  <a:schemeClr val="dk1"/>
                </a:solidFill>
                <a:effectLst/>
                <a:latin typeface="Arial"/>
                <a:ea typeface="Arial"/>
                <a:cs typeface="Arial"/>
                <a:sym typeface="Arial"/>
              </a:rPr>
              <a:t>We fund programs that foster collaboration between stakeholders—including school administrators and teachers, clinicians, and local and national nonprofits—to address mental health and emotional well-being challenges for children.</a:t>
            </a:r>
            <a:endParaRPr lang="en-US" dirty="0"/>
          </a:p>
        </p:txBody>
      </p:sp>
    </p:spTree>
    <p:extLst>
      <p:ext uri="{BB962C8B-B14F-4D97-AF65-F5344CB8AC3E}">
        <p14:creationId xmlns:p14="http://schemas.microsoft.com/office/powerpoint/2010/main" val="3027952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fontAlgn="base"/>
            <a:r>
              <a:rPr lang="en-US" sz="1100" b="0" i="0" u="none" strike="noStrike" cap="none" dirty="0">
                <a:solidFill>
                  <a:schemeClr val="dk1"/>
                </a:solidFill>
                <a:effectLst/>
                <a:latin typeface="Arial"/>
                <a:ea typeface="Arial"/>
                <a:cs typeface="Arial"/>
                <a:sym typeface="Arial"/>
              </a:rPr>
              <a:t>Final decisions by 7/1/21</a:t>
            </a:r>
          </a:p>
          <a:p>
            <a:pPr fontAlgn="base"/>
            <a:r>
              <a:rPr lang="en-US" sz="1100" b="0" i="0" u="none" strike="noStrike" cap="none" dirty="0">
                <a:solidFill>
                  <a:schemeClr val="dk1"/>
                </a:solidFill>
                <a:effectLst/>
                <a:latin typeface="Arial"/>
                <a:ea typeface="Arial"/>
                <a:cs typeface="Arial"/>
                <a:sym typeface="Arial"/>
              </a:rPr>
              <a:t>Decisions made by Power Table, youth centered, intergenerational collective of funders with long term vision for youth justice.   Deep interest in addressing mass incarceration. </a:t>
            </a:r>
          </a:p>
          <a:p>
            <a:pPr fontAlgn="base"/>
            <a:r>
              <a:rPr lang="en-US" sz="1100" b="0" i="0" u="none" strike="noStrike" cap="none" dirty="0">
                <a:solidFill>
                  <a:schemeClr val="dk1"/>
                </a:solidFill>
                <a:effectLst/>
                <a:latin typeface="Arial"/>
                <a:ea typeface="Arial"/>
                <a:cs typeface="Arial"/>
                <a:sym typeface="Arial"/>
              </a:rPr>
              <a:t>No subject area focus, more about the transformative approach, the leadership from the affected communities, and emphasis on youth. </a:t>
            </a:r>
          </a:p>
          <a:p>
            <a:pPr fontAlgn="base"/>
            <a:r>
              <a:rPr lang="en-US" sz="1100" b="0" i="0" u="none" strike="noStrike" cap="none" dirty="0">
                <a:solidFill>
                  <a:schemeClr val="dk1"/>
                </a:solidFill>
                <a:effectLst/>
                <a:latin typeface="Arial"/>
                <a:ea typeface="Arial"/>
                <a:cs typeface="Arial"/>
                <a:sym typeface="Arial"/>
              </a:rPr>
              <a:t>Plan is to distribute $1 million</a:t>
            </a:r>
          </a:p>
          <a:p>
            <a:pPr fontAlgn="base"/>
            <a:r>
              <a:rPr lang="en-US" sz="1100" b="0" i="0" u="none" strike="noStrike" cap="none" dirty="0">
                <a:solidFill>
                  <a:schemeClr val="dk1"/>
                </a:solidFill>
                <a:effectLst/>
                <a:latin typeface="Arial"/>
                <a:ea typeface="Arial"/>
                <a:cs typeface="Arial"/>
                <a:sym typeface="Arial"/>
              </a:rPr>
              <a:t>Organizations can be 501 c 3, fiscally sponsored, or none 501 c 3</a:t>
            </a:r>
          </a:p>
          <a:p>
            <a:pPr fontAlgn="base"/>
            <a:endParaRPr lang="en-US" sz="1100" b="0" i="0" u="none" strike="noStrike" cap="none" dirty="0">
              <a:solidFill>
                <a:schemeClr val="dk1"/>
              </a:solidFill>
              <a:effectLst/>
              <a:latin typeface="Arial"/>
              <a:ea typeface="Arial"/>
              <a:cs typeface="Arial"/>
              <a:sym typeface="Arial"/>
            </a:endParaRPr>
          </a:p>
          <a:p>
            <a:pPr fontAlgn="base"/>
            <a:r>
              <a:rPr lang="en-US" sz="1100" b="1" i="0" u="none" strike="noStrike" cap="none" dirty="0">
                <a:solidFill>
                  <a:schemeClr val="dk1"/>
                </a:solidFill>
                <a:effectLst/>
                <a:latin typeface="Arial"/>
                <a:ea typeface="Arial"/>
                <a:cs typeface="Arial"/>
                <a:sym typeface="Arial"/>
              </a:rPr>
              <a:t>Organizations and youth need capacity, space, time and additional dollars to implement their vision for themselves and their communities. They also need aligned, authentic and courageous philanthropic collaboration grounded in an acknowledgement and willingness to reorganize power through decision-making around the flow of resources to communities.</a:t>
            </a:r>
            <a:endParaRPr lang="en-US" sz="1100" b="0" i="0" u="none" strike="noStrike" cap="none" dirty="0">
              <a:solidFill>
                <a:schemeClr val="dk1"/>
              </a:solidFill>
              <a:effectLst/>
              <a:latin typeface="Arial"/>
              <a:ea typeface="Arial"/>
              <a:cs typeface="Arial"/>
              <a:sym typeface="Arial"/>
            </a:endParaRPr>
          </a:p>
        </p:txBody>
      </p:sp>
    </p:spTree>
    <p:extLst>
      <p:ext uri="{BB962C8B-B14F-4D97-AF65-F5344CB8AC3E}">
        <p14:creationId xmlns:p14="http://schemas.microsoft.com/office/powerpoint/2010/main" val="2041626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Good FAQS on the website</a:t>
            </a:r>
          </a:p>
          <a:p>
            <a:pPr marL="0" lvl="0" indent="0" algn="l" rtl="0">
              <a:spcBef>
                <a:spcPts val="0"/>
              </a:spcBef>
              <a:spcAft>
                <a:spcPts val="0"/>
              </a:spcAft>
              <a:buNone/>
            </a:pPr>
            <a:r>
              <a:rPr lang="en-US" dirty="0"/>
              <a:t>Like many have a statement of racial equity commitment, coupled with economic opportunity, focused on supporting financial institutions and entrepreneurs, WFD, lending and investing</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Priority areas: </a:t>
            </a:r>
          </a:p>
          <a:p>
            <a:pPr marL="0" lvl="0" indent="0" algn="l" rtl="0">
              <a:spcBef>
                <a:spcPts val="0"/>
              </a:spcBef>
              <a:spcAft>
                <a:spcPts val="0"/>
              </a:spcAft>
              <a:buNone/>
            </a:pPr>
            <a:r>
              <a:rPr lang="en-US" sz="1100" b="1" i="0" u="none" strike="noStrike" cap="none" dirty="0">
                <a:solidFill>
                  <a:schemeClr val="dk1"/>
                </a:solidFill>
                <a:effectLst/>
                <a:latin typeface="Arial"/>
                <a:ea typeface="Arial"/>
                <a:cs typeface="Arial"/>
                <a:sym typeface="Arial"/>
              </a:rPr>
              <a:t>Basic Needs</a:t>
            </a:r>
            <a:br>
              <a:rPr lang="en-US" sz="1100" b="1" i="0" u="none" strike="noStrike" cap="none" dirty="0">
                <a:solidFill>
                  <a:schemeClr val="dk1"/>
                </a:solidFill>
                <a:effectLst/>
                <a:latin typeface="Arial"/>
                <a:ea typeface="Arial"/>
                <a:cs typeface="Arial"/>
                <a:sym typeface="Arial"/>
              </a:rPr>
            </a:br>
            <a:r>
              <a:rPr lang="en-US" sz="1100" b="0" i="0" u="none" strike="noStrike" cap="none" dirty="0">
                <a:solidFill>
                  <a:schemeClr val="dk1"/>
                </a:solidFill>
                <a:effectLst/>
                <a:latin typeface="Arial"/>
                <a:ea typeface="Arial"/>
                <a:cs typeface="Arial"/>
                <a:sym typeface="Arial"/>
              </a:rPr>
              <a:t>Coronavirus has had a significant impact on all populations and a disproportionate impact on vulnerable populations who have experienced increased unemployment and higher levels of infection. In response, we’re partnering with organizations addressing the economic and social conditions that affect an individual’s health, access to community-based health services, crisis-prevention tied to family stabilization programs, and other poverty related issues. </a:t>
            </a:r>
          </a:p>
          <a:p>
            <a:pPr marL="0" lvl="0" indent="0" algn="l" rtl="0">
              <a:spcBef>
                <a:spcPts val="0"/>
              </a:spcBef>
              <a:spcAft>
                <a:spcPts val="0"/>
              </a:spcAft>
              <a:buNone/>
            </a:pPr>
            <a:r>
              <a:rPr lang="en-US" sz="1100" b="0" i="0" u="none" strike="noStrike" cap="none" dirty="0">
                <a:solidFill>
                  <a:schemeClr val="dk1"/>
                </a:solidFill>
                <a:effectLst/>
                <a:latin typeface="Arial"/>
                <a:cs typeface="Arial"/>
                <a:sym typeface="Arial"/>
              </a:rPr>
              <a:t>Focus on long term determinants of health </a:t>
            </a:r>
            <a:r>
              <a:rPr lang="en-US" sz="1100" b="0" i="0" u="none" strike="noStrike" cap="none" dirty="0" err="1">
                <a:solidFill>
                  <a:schemeClr val="dk1"/>
                </a:solidFill>
                <a:effectLst/>
                <a:latin typeface="Arial"/>
                <a:cs typeface="Arial"/>
                <a:sym typeface="Arial"/>
              </a:rPr>
              <a:t>eg</a:t>
            </a:r>
            <a:r>
              <a:rPr lang="en-US" sz="1100" b="0" i="0" u="none" strike="noStrike" cap="none" dirty="0">
                <a:solidFill>
                  <a:schemeClr val="dk1"/>
                </a:solidFill>
                <a:effectLst/>
                <a:latin typeface="Arial"/>
                <a:cs typeface="Arial"/>
                <a:sym typeface="Arial"/>
              </a:rPr>
              <a:t> food access, mental health services</a:t>
            </a:r>
          </a:p>
          <a:p>
            <a:pPr marL="0" lvl="0" indent="0" algn="l" rtl="0">
              <a:spcBef>
                <a:spcPts val="0"/>
              </a:spcBef>
              <a:spcAft>
                <a:spcPts val="0"/>
              </a:spcAft>
              <a:buNone/>
            </a:pPr>
            <a:r>
              <a:rPr lang="en-US" sz="1100" b="1" i="0" u="none" strike="noStrike" cap="none" dirty="0">
                <a:solidFill>
                  <a:schemeClr val="dk1"/>
                </a:solidFill>
                <a:effectLst/>
                <a:latin typeface="Arial"/>
                <a:ea typeface="Arial"/>
                <a:cs typeface="Arial"/>
                <a:sym typeface="Arial"/>
              </a:rPr>
              <a:t>Family stabilization </a:t>
            </a:r>
            <a:r>
              <a:rPr lang="en-US" sz="1100" b="0" i="0" u="none" strike="noStrike" cap="none" dirty="0">
                <a:solidFill>
                  <a:schemeClr val="dk1"/>
                </a:solidFill>
                <a:effectLst/>
                <a:latin typeface="Arial"/>
                <a:ea typeface="Arial"/>
                <a:cs typeface="Arial"/>
                <a:sym typeface="Arial"/>
              </a:rPr>
              <a:t>– access to crisis prevention programs and wrap services including help with immediate and safe shelter, access to internet and other benefits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1" i="0" u="none" strike="noStrike" cap="none" dirty="0">
                <a:solidFill>
                  <a:schemeClr val="dk1"/>
                </a:solidFill>
                <a:effectLst/>
                <a:latin typeface="Arial"/>
                <a:ea typeface="Arial"/>
                <a:cs typeface="Arial"/>
                <a:sym typeface="Arial"/>
              </a:rPr>
              <a:t>Services for the homeless</a:t>
            </a:r>
            <a:r>
              <a:rPr lang="en-US" sz="1100" b="0" i="0" u="none" strike="noStrike" cap="none" dirty="0">
                <a:solidFill>
                  <a:schemeClr val="dk1"/>
                </a:solidFill>
                <a:effectLst/>
                <a:latin typeface="Arial"/>
                <a:ea typeface="Arial"/>
                <a:cs typeface="Arial"/>
                <a:sym typeface="Arial"/>
              </a:rPr>
              <a:t> – programs that prevent or end homelessness, such as rental assistance, emergency shelter, rapid-rehousing, and permanent supportive housing.</a:t>
            </a:r>
          </a:p>
          <a:p>
            <a:pPr marL="0" lvl="0" indent="0" algn="l" rtl="0">
              <a:spcBef>
                <a:spcPts val="0"/>
              </a:spcBef>
              <a:spcAft>
                <a:spcPts val="0"/>
              </a:spcAft>
              <a:buNone/>
            </a:pPr>
            <a:endParaRPr lang="en-US" b="1" dirty="0"/>
          </a:p>
          <a:p>
            <a:pPr marL="0" lvl="0" indent="0" algn="l" rtl="0">
              <a:spcBef>
                <a:spcPts val="0"/>
              </a:spcBef>
              <a:spcAft>
                <a:spcPts val="0"/>
              </a:spcAft>
              <a:buNone/>
            </a:pPr>
            <a:r>
              <a:rPr lang="en-US" sz="1100" b="1" i="0" u="none" strike="noStrike" cap="none" dirty="0">
                <a:solidFill>
                  <a:schemeClr val="dk1"/>
                </a:solidFill>
                <a:effectLst/>
                <a:latin typeface="Arial"/>
                <a:ea typeface="Arial"/>
                <a:cs typeface="Arial"/>
                <a:sym typeface="Arial"/>
              </a:rPr>
              <a:t>Workforce Development &amp; Education</a:t>
            </a:r>
            <a:br>
              <a:rPr lang="en-US" sz="1100" b="1" i="0" u="none" strike="noStrike" cap="none" dirty="0">
                <a:solidFill>
                  <a:schemeClr val="dk1"/>
                </a:solidFill>
                <a:effectLst/>
                <a:latin typeface="Arial"/>
                <a:ea typeface="Arial"/>
                <a:cs typeface="Arial"/>
                <a:sym typeface="Arial"/>
              </a:rPr>
            </a:br>
            <a:r>
              <a:rPr lang="en-US" sz="1100" b="0" i="0" u="none" strike="noStrike" cap="none" dirty="0">
                <a:solidFill>
                  <a:schemeClr val="dk1"/>
                </a:solidFill>
                <a:effectLst/>
                <a:latin typeface="Arial"/>
                <a:ea typeface="Arial"/>
                <a:cs typeface="Arial"/>
                <a:sym typeface="Arial"/>
              </a:rPr>
              <a:t>Employment is a key driver of economic mobility. That’s why we’re focused on building pathways to employment by supporting a range of workforce development and educational opportunities that will help vulnerable individuals and families stabilize and advance.. </a:t>
            </a:r>
          </a:p>
          <a:p>
            <a:pPr marL="0" lvl="0" indent="0" algn="l" rtl="0">
              <a:spcBef>
                <a:spcPts val="0"/>
              </a:spcBef>
              <a:spcAft>
                <a:spcPts val="0"/>
              </a:spcAft>
              <a:buNone/>
            </a:pPr>
            <a:r>
              <a:rPr lang="en-US" sz="1100" b="0" i="0" u="none" strike="noStrike" cap="none" dirty="0">
                <a:solidFill>
                  <a:schemeClr val="dk1"/>
                </a:solidFill>
                <a:effectLst/>
                <a:latin typeface="Arial"/>
                <a:cs typeface="Arial"/>
                <a:sym typeface="Arial"/>
              </a:rPr>
              <a:t>Youth employment, alternative pathways for adults, barriers to employment</a:t>
            </a:r>
            <a:endParaRPr lang="en-US" b="1" dirty="0"/>
          </a:p>
        </p:txBody>
      </p:sp>
    </p:spTree>
    <p:extLst>
      <p:ext uri="{BB962C8B-B14F-4D97-AF65-F5344CB8AC3E}">
        <p14:creationId xmlns:p14="http://schemas.microsoft.com/office/powerpoint/2010/main" val="1508670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DC version of a national model—other similar examples here already (Many Hands). 100 women each give $1000, make a grant of $100,000 to one nonprofit after a lengthy application and vetting process.  Award will be announced in September.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Organizations between 300K and $5 mill budget</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r>
              <a:rPr lang="en-US" sz="1100" b="0" i="0" u="none" strike="noStrike" cap="none" dirty="0">
                <a:solidFill>
                  <a:schemeClr val="dk1"/>
                </a:solidFill>
                <a:effectLst/>
                <a:latin typeface="Arial"/>
                <a:ea typeface="Arial"/>
                <a:cs typeface="Arial"/>
                <a:sym typeface="Arial"/>
              </a:rPr>
              <a:t>In our inaugural year we are prioritizing proposed projects that address disparities resulting from systemic racism and structural inequity. Using what is known as a racial equity lens in grant-making means acknowledging that structural and institutional bias – in our institutions, places of employment, government agencies, social services, policies, and culture – continue to privilege white people and disadvantage people of color, as well as other historically marginalized groups such as LGBTQ and immigrant communities. Proposals whose solutions to unmet needs take into account their systemic roots will receive priority in our grant review process.</a:t>
            </a:r>
          </a:p>
          <a:p>
            <a:r>
              <a:rPr lang="en-US" sz="1100" b="0" i="0" u="none" strike="noStrike" cap="none" dirty="0">
                <a:solidFill>
                  <a:schemeClr val="dk1"/>
                </a:solidFill>
                <a:effectLst/>
                <a:latin typeface="Arial"/>
                <a:ea typeface="Arial"/>
                <a:cs typeface="Arial"/>
                <a:sym typeface="Arial"/>
              </a:rPr>
              <a:t> </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644120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dirty="0"/>
              <a:t>Match is encouraged but not required. </a:t>
            </a:r>
          </a:p>
          <a:p>
            <a:endParaRPr lang="en-US" dirty="0"/>
          </a:p>
          <a:p>
            <a:r>
              <a:rPr lang="en-US" sz="1100" b="0" i="0" u="none" strike="noStrike" cap="none" dirty="0">
                <a:solidFill>
                  <a:schemeClr val="dk1"/>
                </a:solidFill>
                <a:effectLst/>
                <a:latin typeface="Arial"/>
                <a:ea typeface="Arial"/>
                <a:cs typeface="Arial"/>
                <a:sym typeface="Arial"/>
              </a:rPr>
              <a:t>The Chesapeake Bay Green Streets, Green Jobs, Green Towns (G3) Grant Program funded by the United States Environmental Protection Agency, Region III (EPA), and the Chesapeake Bay Trust with support from the Maryland Department of Natural Resources, was created to support design projects, financing strategies, and/or implementation of green street projects. The goal of this grant program is to help communities develop and implement plans that reduce stormwater runoff, increase the number and amount of green spaces in urban areas, improve the health of local streams and the Chesapeake Bay, and enhance quality of life and community livability. T</a:t>
            </a:r>
            <a:endParaRPr lang="en-US" dirty="0"/>
          </a:p>
          <a:p>
            <a:endParaRPr lang="en-US" dirty="0"/>
          </a:p>
          <a:p>
            <a:r>
              <a:rPr lang="en-US" sz="1100" b="0" i="0" u="none" strike="noStrike" cap="none" dirty="0">
                <a:solidFill>
                  <a:schemeClr val="dk1"/>
                </a:solidFill>
                <a:effectLst/>
                <a:latin typeface="Arial"/>
                <a:ea typeface="Arial"/>
                <a:cs typeface="Arial"/>
                <a:sym typeface="Arial"/>
              </a:rPr>
              <a:t>The G3 Partnership provides support for local, grassroots-level greening efforts to reduce stormwater runoff from towns and communities in urbanized watersheds. This program supports design projects, financing strategies, and/or implementation of green street projects. </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This program also supports white papers on innovative ideas for green infrastructure and charrettes to plan and vision a green street project with developers, citizens, planners, and other key stakeholders. Grant funding can be applied anywhere in the Chesapeake Bay watershed portion of EPA Region 3 </a:t>
            </a:r>
          </a:p>
          <a:p>
            <a:endParaRPr lang="en-US" sz="1100" b="0" i="0" u="none" strike="noStrike" cap="none" dirty="0">
              <a:solidFill>
                <a:schemeClr val="dk1"/>
              </a:solidFill>
              <a:effectLst/>
              <a:latin typeface="Arial"/>
              <a:cs typeface="Arial"/>
              <a:sym typeface="Arial"/>
            </a:endParaRPr>
          </a:p>
          <a:p>
            <a:r>
              <a:rPr lang="en-US" sz="1100" b="0" i="0" u="none" strike="noStrike" cap="none" dirty="0">
                <a:solidFill>
                  <a:schemeClr val="dk1"/>
                </a:solidFill>
                <a:effectLst/>
                <a:latin typeface="Arial"/>
                <a:cs typeface="Arial"/>
                <a:sym typeface="Arial"/>
              </a:rPr>
              <a:t>Check the website for other opportunities as well, they have grant rounds throughout the year.  And there is an actual person with an email and phone number listed on the website if you have questions..   </a:t>
            </a:r>
          </a:p>
        </p:txBody>
      </p:sp>
    </p:spTree>
    <p:extLst>
      <p:ext uri="{BB962C8B-B14F-4D97-AF65-F5344CB8AC3E}">
        <p14:creationId xmlns:p14="http://schemas.microsoft.com/office/powerpoint/2010/main" val="2914064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endParaRPr lang="en-US" dirty="0"/>
          </a:p>
        </p:txBody>
      </p:sp>
    </p:spTree>
    <p:extLst>
      <p:ext uri="{BB962C8B-B14F-4D97-AF65-F5344CB8AC3E}">
        <p14:creationId xmlns:p14="http://schemas.microsoft.com/office/powerpoint/2010/main" val="39586854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904360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dirty="0"/>
              <a:t>Covers self employed individuals</a:t>
            </a:r>
          </a:p>
          <a:p>
            <a:r>
              <a:rPr lang="en-US" dirty="0"/>
              <a:t>Must be in business before Feb 15th 2020.</a:t>
            </a:r>
          </a:p>
          <a:p>
            <a:r>
              <a:rPr lang="en-US" dirty="0"/>
              <a:t>Must show a 25 percent decrease in gross receipts from the same</a:t>
            </a:r>
          </a:p>
          <a:p>
            <a:r>
              <a:rPr lang="en-US" dirty="0"/>
              <a:t>quarters in 2019 and 2020.</a:t>
            </a:r>
          </a:p>
          <a:p>
            <a:r>
              <a:rPr lang="en-US" dirty="0"/>
              <a:t>First- and second-time PPP borrowers can get a loan of up to 2.5 times their</a:t>
            </a:r>
          </a:p>
          <a:p>
            <a:r>
              <a:rPr lang="en-US" dirty="0"/>
              <a:t>average monthly payroll costs, with a cap of $100,000 per employee.</a:t>
            </a:r>
          </a:p>
          <a:p>
            <a:r>
              <a:rPr lang="en-US" dirty="0"/>
              <a:t>• The maximum loan amount is $10 million for first-time PPP borrowers and $2</a:t>
            </a:r>
          </a:p>
          <a:p>
            <a:r>
              <a:rPr lang="en-US" dirty="0"/>
              <a:t>million for second-time borrowers.</a:t>
            </a:r>
          </a:p>
          <a:p>
            <a:endParaRPr lang="en-US" dirty="0"/>
          </a:p>
          <a:p>
            <a:r>
              <a:rPr lang="en-US" dirty="0"/>
              <a:t>Eligible borrowers qualify for full loan forgiveness if during the 8-</a:t>
            </a:r>
          </a:p>
          <a:p>
            <a:r>
              <a:rPr lang="en-US" dirty="0"/>
              <a:t>to 24-week covered period following loan disbursement:</a:t>
            </a:r>
          </a:p>
          <a:p>
            <a:endParaRPr lang="en-US" dirty="0"/>
          </a:p>
          <a:p>
            <a:r>
              <a:rPr lang="en-US" dirty="0"/>
              <a:t>• Employee and compensation levels are maintained;</a:t>
            </a:r>
          </a:p>
          <a:p>
            <a:r>
              <a:rPr lang="en-US" dirty="0"/>
              <a:t>• The loan proceeds are spent on payroll costs and other eligible</a:t>
            </a:r>
          </a:p>
          <a:p>
            <a:r>
              <a:rPr lang="en-US" dirty="0"/>
              <a:t>expenses; and</a:t>
            </a:r>
          </a:p>
          <a:p>
            <a:r>
              <a:rPr lang="en-US" dirty="0"/>
              <a:t>• 60% percent of the proceeds are spent on payroll costs</a:t>
            </a:r>
          </a:p>
        </p:txBody>
      </p:sp>
    </p:spTree>
    <p:extLst>
      <p:ext uri="{BB962C8B-B14F-4D97-AF65-F5344CB8AC3E}">
        <p14:creationId xmlns:p14="http://schemas.microsoft.com/office/powerpoint/2010/main" val="1904803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dirty="0"/>
              <a:t>If you did not receive a PP loan the first time around, here’s your chance, but you must apply for and use your first draw loan before applying for second</a:t>
            </a:r>
          </a:p>
          <a:p>
            <a:endParaRPr lang="en-US" dirty="0"/>
          </a:p>
          <a:p>
            <a:r>
              <a:rPr lang="en-US" dirty="0"/>
              <a:t>Covers self employed individuals</a:t>
            </a:r>
          </a:p>
          <a:p>
            <a:r>
              <a:rPr lang="en-US" dirty="0"/>
              <a:t>Must be in business before Feb 15th 2020.</a:t>
            </a:r>
          </a:p>
          <a:p>
            <a:r>
              <a:rPr lang="en-US" dirty="0"/>
              <a:t>Must show a 25 percent decrease in gross receipts from the same</a:t>
            </a:r>
          </a:p>
          <a:p>
            <a:r>
              <a:rPr lang="en-US" dirty="0"/>
              <a:t>quarters in 2019 and 2020.</a:t>
            </a:r>
          </a:p>
          <a:p>
            <a:r>
              <a:rPr lang="en-US" dirty="0"/>
              <a:t>First- and second-time PPP borrowers can get a loan of up to 2.5 times their</a:t>
            </a:r>
          </a:p>
          <a:p>
            <a:r>
              <a:rPr lang="en-US" dirty="0"/>
              <a:t>average monthly payroll costs, with a cap of $100,000 per employee.</a:t>
            </a:r>
          </a:p>
          <a:p>
            <a:r>
              <a:rPr lang="en-US" dirty="0"/>
              <a:t>• The maximum loan amount is $10 million for first-time PPP borrowers and $2</a:t>
            </a:r>
          </a:p>
          <a:p>
            <a:r>
              <a:rPr lang="en-US" dirty="0"/>
              <a:t>million for second-time borrowers.</a:t>
            </a:r>
          </a:p>
          <a:p>
            <a:endParaRPr lang="en-US" dirty="0"/>
          </a:p>
          <a:p>
            <a:r>
              <a:rPr lang="en-US" dirty="0"/>
              <a:t>Eligible borrowers qualify for full loan forgiveness if during the 8-</a:t>
            </a:r>
          </a:p>
          <a:p>
            <a:r>
              <a:rPr lang="en-US" dirty="0"/>
              <a:t>to 24-week covered period following loan disbursement:</a:t>
            </a:r>
          </a:p>
          <a:p>
            <a:endParaRPr lang="en-US" dirty="0"/>
          </a:p>
          <a:p>
            <a:r>
              <a:rPr lang="en-US" dirty="0"/>
              <a:t>• Employee and compensation levels are maintained;</a:t>
            </a:r>
          </a:p>
          <a:p>
            <a:r>
              <a:rPr lang="en-US" dirty="0"/>
              <a:t>• The loan proceeds are spent on payroll costs and other eligible</a:t>
            </a:r>
          </a:p>
          <a:p>
            <a:r>
              <a:rPr lang="en-US" dirty="0"/>
              <a:t>expenses; and</a:t>
            </a:r>
          </a:p>
          <a:p>
            <a:r>
              <a:rPr lang="en-US" dirty="0"/>
              <a:t>• 60% percent of the proceeds are spent on payroll costs</a:t>
            </a:r>
          </a:p>
        </p:txBody>
      </p:sp>
    </p:spTree>
    <p:extLst>
      <p:ext uri="{BB962C8B-B14F-4D97-AF65-F5344CB8AC3E}">
        <p14:creationId xmlns:p14="http://schemas.microsoft.com/office/powerpoint/2010/main" val="1581666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endParaRPr lang="en-US" dirty="0"/>
          </a:p>
        </p:txBody>
      </p:sp>
    </p:spTree>
    <p:extLst>
      <p:ext uri="{BB962C8B-B14F-4D97-AF65-F5344CB8AC3E}">
        <p14:creationId xmlns:p14="http://schemas.microsoft.com/office/powerpoint/2010/main" val="3383540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dirty="0"/>
              <a:t>SVOG</a:t>
            </a:r>
          </a:p>
          <a:p>
            <a:r>
              <a:rPr lang="en-US" dirty="0"/>
              <a:t>$15 billion</a:t>
            </a:r>
          </a:p>
          <a:p>
            <a:r>
              <a:rPr lang="en-US" sz="1100" b="0" i="0" u="none" strike="noStrike" cap="none" dirty="0">
                <a:solidFill>
                  <a:schemeClr val="dk1"/>
                </a:solidFill>
                <a:effectLst/>
                <a:latin typeface="Arial"/>
                <a:ea typeface="Arial"/>
                <a:cs typeface="Arial"/>
                <a:sym typeface="Arial"/>
              </a:rPr>
              <a:t>For an eligible entity in operation on January 1, 2019, grants will be for an amount equal to 45% of their 2019 gross earned revenue OR $10 million, whichever is less.</a:t>
            </a:r>
          </a:p>
          <a:p>
            <a:r>
              <a:rPr lang="en-US" sz="1100" b="0" i="0" u="none" strike="noStrike" cap="none" dirty="0">
                <a:solidFill>
                  <a:schemeClr val="dk1"/>
                </a:solidFill>
                <a:effectLst/>
                <a:latin typeface="Arial"/>
                <a:ea typeface="Arial"/>
                <a:cs typeface="Arial"/>
                <a:sym typeface="Arial"/>
              </a:rPr>
              <a:t>For an eligible entity that began operation after January 1, 2019, grants will be for the average monthly gross revenue for each full month you were in operation during 2019 multiplied by six (6) OR $10 million, whichever is less</a:t>
            </a:r>
          </a:p>
          <a:p>
            <a:endParaRPr lang="en-US" dirty="0"/>
          </a:p>
          <a:p>
            <a:r>
              <a:rPr lang="en-US" sz="1100" b="0" i="1" u="none" strike="noStrike" cap="none" dirty="0">
                <a:solidFill>
                  <a:schemeClr val="dk1"/>
                </a:solidFill>
                <a:effectLst/>
                <a:latin typeface="Arial"/>
                <a:ea typeface="Arial"/>
                <a:cs typeface="Arial"/>
                <a:sym typeface="Arial"/>
              </a:rPr>
              <a:t>n January 20, 2021, SBA updated the proposed plan for issuing Shuttered Venue Operators Grants during the first and second priority periods. To clarify, priority awardees will not need to satisfy the small employer set-aside. During the first 59 days of opening the SVO Grants, SBA will reserve no less than $2 billion of program funding for grants to entities that have no more than 50 employees.</a:t>
            </a:r>
          </a:p>
          <a:p>
            <a:endParaRPr lang="en-US" sz="1100" b="0" i="1" u="none" strike="noStrike" cap="none" dirty="0">
              <a:solidFill>
                <a:schemeClr val="dk1"/>
              </a:solidFill>
              <a:effectLst/>
              <a:latin typeface="Arial"/>
              <a:cs typeface="Arial"/>
              <a:sym typeface="Arial"/>
            </a:endParaRPr>
          </a:p>
          <a:p>
            <a:r>
              <a:rPr lang="en-US" sz="1100" b="0" i="1" u="none" strike="noStrike" cap="none" dirty="0">
                <a:solidFill>
                  <a:schemeClr val="dk1"/>
                </a:solidFill>
                <a:effectLst/>
                <a:latin typeface="Arial"/>
                <a:cs typeface="Arial"/>
                <a:sym typeface="Arial"/>
              </a:rPr>
              <a:t>Priority awards based on amount (percentage) of revenue lost</a:t>
            </a:r>
          </a:p>
          <a:p>
            <a:endParaRPr lang="en-US" sz="1100" b="0" i="1" u="none" strike="noStrike" cap="none" dirty="0">
              <a:solidFill>
                <a:schemeClr val="dk1"/>
              </a:solidFill>
              <a:effectLst/>
              <a:latin typeface="Arial"/>
              <a:cs typeface="Arial"/>
              <a:sym typeface="Arial"/>
            </a:endParaRPr>
          </a:p>
          <a:p>
            <a:r>
              <a:rPr lang="en-US" sz="1100" b="0" i="0" u="none" strike="noStrike" cap="none" dirty="0">
                <a:solidFill>
                  <a:schemeClr val="dk1"/>
                </a:solidFill>
                <a:effectLst/>
                <a:latin typeface="Arial"/>
                <a:ea typeface="Arial"/>
                <a:cs typeface="Arial"/>
                <a:sym typeface="Arial"/>
              </a:rPr>
              <a:t>Payroll costs</a:t>
            </a:r>
          </a:p>
          <a:p>
            <a:r>
              <a:rPr lang="en-US" sz="1100" b="0" i="0" u="none" strike="noStrike" cap="none" dirty="0">
                <a:solidFill>
                  <a:schemeClr val="dk1"/>
                </a:solidFill>
                <a:effectLst/>
                <a:latin typeface="Arial"/>
                <a:ea typeface="Arial"/>
                <a:cs typeface="Arial"/>
                <a:sym typeface="Arial"/>
              </a:rPr>
              <a:t>Rent payments</a:t>
            </a:r>
          </a:p>
          <a:p>
            <a:r>
              <a:rPr lang="en-US" sz="1100" b="0" i="0" u="none" strike="noStrike" cap="none" dirty="0">
                <a:solidFill>
                  <a:schemeClr val="dk1"/>
                </a:solidFill>
                <a:effectLst/>
                <a:latin typeface="Arial"/>
                <a:ea typeface="Arial"/>
                <a:cs typeface="Arial"/>
                <a:sym typeface="Arial"/>
              </a:rPr>
              <a:t>Utility payments</a:t>
            </a:r>
          </a:p>
          <a:p>
            <a:r>
              <a:rPr lang="en-US" sz="1100" b="0" i="0" u="none" strike="noStrike" cap="none" dirty="0">
                <a:solidFill>
                  <a:schemeClr val="dk1"/>
                </a:solidFill>
                <a:effectLst/>
                <a:latin typeface="Arial"/>
                <a:ea typeface="Arial"/>
                <a:cs typeface="Arial"/>
                <a:sym typeface="Arial"/>
              </a:rPr>
              <a:t>Scheduled mortgage payments (</a:t>
            </a:r>
            <a:r>
              <a:rPr lang="en-US" sz="1100" b="0" i="1" u="none" strike="noStrike" cap="none" dirty="0">
                <a:solidFill>
                  <a:schemeClr val="dk1"/>
                </a:solidFill>
                <a:effectLst/>
                <a:latin typeface="Arial"/>
                <a:ea typeface="Arial"/>
                <a:cs typeface="Arial"/>
                <a:sym typeface="Arial"/>
              </a:rPr>
              <a:t>not including prepayment of principal</a:t>
            </a:r>
            <a:r>
              <a:rPr lang="en-US" sz="1100" b="0" i="0" u="none" strike="noStrike" cap="none" dirty="0">
                <a:solidFill>
                  <a:schemeClr val="dk1"/>
                </a:solidFill>
                <a:effectLst/>
                <a:latin typeface="Arial"/>
                <a:ea typeface="Arial"/>
                <a:cs typeface="Arial"/>
                <a:sym typeface="Arial"/>
              </a:rPr>
              <a:t>)</a:t>
            </a:r>
          </a:p>
          <a:p>
            <a:r>
              <a:rPr lang="en-US" sz="1100" b="0" i="0" u="none" strike="noStrike" cap="none" dirty="0">
                <a:solidFill>
                  <a:schemeClr val="dk1"/>
                </a:solidFill>
                <a:effectLst/>
                <a:latin typeface="Arial"/>
                <a:ea typeface="Arial"/>
                <a:cs typeface="Arial"/>
                <a:sym typeface="Arial"/>
              </a:rPr>
              <a:t>Scheduled debt payments (</a:t>
            </a:r>
            <a:r>
              <a:rPr lang="en-US" sz="1100" b="0" i="1" u="none" strike="noStrike" cap="none" dirty="0">
                <a:solidFill>
                  <a:schemeClr val="dk1"/>
                </a:solidFill>
                <a:effectLst/>
                <a:latin typeface="Arial"/>
                <a:ea typeface="Arial"/>
                <a:cs typeface="Arial"/>
                <a:sym typeface="Arial"/>
              </a:rPr>
              <a:t>not including prepayment of principal) on any indebtedness incurred in the ordinary course of business prior to 02-15-20)</a:t>
            </a:r>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Worker protection expenditures</a:t>
            </a:r>
          </a:p>
          <a:p>
            <a:r>
              <a:rPr lang="en-US" sz="1100" b="0" i="0" u="none" strike="noStrike" cap="none" dirty="0">
                <a:solidFill>
                  <a:schemeClr val="dk1"/>
                </a:solidFill>
                <a:effectLst/>
                <a:latin typeface="Arial"/>
                <a:ea typeface="Arial"/>
                <a:cs typeface="Arial"/>
                <a:sym typeface="Arial"/>
              </a:rPr>
              <a:t>Payments to independent contractors (</a:t>
            </a:r>
            <a:r>
              <a:rPr lang="en-US" sz="1100" b="0" i="1" u="none" strike="noStrike" cap="none" dirty="0">
                <a:solidFill>
                  <a:schemeClr val="dk1"/>
                </a:solidFill>
                <a:effectLst/>
                <a:latin typeface="Arial"/>
                <a:ea typeface="Arial"/>
                <a:cs typeface="Arial"/>
                <a:sym typeface="Arial"/>
              </a:rPr>
              <a:t>not to exceed $100K in annual compensation per contractor</a:t>
            </a:r>
            <a:r>
              <a:rPr lang="en-US" sz="1100" b="0" i="0" u="none" strike="noStrike" cap="none" dirty="0">
                <a:solidFill>
                  <a:schemeClr val="dk1"/>
                </a:solidFill>
                <a:effectLst/>
                <a:latin typeface="Arial"/>
                <a:ea typeface="Arial"/>
                <a:cs typeface="Arial"/>
                <a:sym typeface="Arial"/>
              </a:rPr>
              <a:t>)</a:t>
            </a:r>
          </a:p>
          <a:p>
            <a:r>
              <a:rPr lang="en-US" sz="1100" b="0" i="0" u="none" strike="noStrike" cap="none" dirty="0">
                <a:solidFill>
                  <a:schemeClr val="dk1"/>
                </a:solidFill>
                <a:effectLst/>
                <a:latin typeface="Arial"/>
                <a:ea typeface="Arial"/>
                <a:cs typeface="Arial"/>
                <a:sym typeface="Arial"/>
              </a:rPr>
              <a:t>Other ordinary and necessary business expenses, including maintenance costs</a:t>
            </a:r>
          </a:p>
          <a:p>
            <a:r>
              <a:rPr lang="en-US" sz="1100" b="0" i="0" u="none" strike="noStrike" cap="none" dirty="0">
                <a:solidFill>
                  <a:schemeClr val="dk1"/>
                </a:solidFill>
                <a:effectLst/>
                <a:latin typeface="Arial"/>
                <a:ea typeface="Arial"/>
                <a:cs typeface="Arial"/>
                <a:sym typeface="Arial"/>
              </a:rPr>
              <a:t>Administrative costs (</a:t>
            </a:r>
            <a:r>
              <a:rPr lang="en-US" sz="1100" b="0" i="1" u="none" strike="noStrike" cap="none" dirty="0">
                <a:solidFill>
                  <a:schemeClr val="dk1"/>
                </a:solidFill>
                <a:effectLst/>
                <a:latin typeface="Arial"/>
                <a:ea typeface="Arial"/>
                <a:cs typeface="Arial"/>
                <a:sym typeface="Arial"/>
              </a:rPr>
              <a:t>incl. fees and licensing</a:t>
            </a:r>
            <a:r>
              <a:rPr lang="en-US" sz="1100" b="0" i="0" u="none" strike="noStrike" cap="none" dirty="0">
                <a:solidFill>
                  <a:schemeClr val="dk1"/>
                </a:solidFill>
                <a:effectLst/>
                <a:latin typeface="Arial"/>
                <a:ea typeface="Arial"/>
                <a:cs typeface="Arial"/>
                <a:sym typeface="Arial"/>
              </a:rPr>
              <a:t>)</a:t>
            </a:r>
          </a:p>
          <a:p>
            <a:r>
              <a:rPr lang="en-US" sz="1100" b="0" i="0" u="none" strike="noStrike" cap="none" dirty="0">
                <a:solidFill>
                  <a:schemeClr val="dk1"/>
                </a:solidFill>
                <a:effectLst/>
                <a:latin typeface="Arial"/>
                <a:ea typeface="Arial"/>
                <a:cs typeface="Arial"/>
                <a:sym typeface="Arial"/>
              </a:rPr>
              <a:t>State and local taxes and fees</a:t>
            </a:r>
          </a:p>
          <a:p>
            <a:r>
              <a:rPr lang="en-US" sz="1100" b="0" i="0" u="none" strike="noStrike" cap="none" dirty="0">
                <a:solidFill>
                  <a:schemeClr val="dk1"/>
                </a:solidFill>
                <a:effectLst/>
                <a:latin typeface="Arial"/>
                <a:ea typeface="Arial"/>
                <a:cs typeface="Arial"/>
                <a:sym typeface="Arial"/>
              </a:rPr>
              <a:t>Operating leases in effect as of 02-15-20</a:t>
            </a:r>
          </a:p>
          <a:p>
            <a:r>
              <a:rPr lang="en-US" sz="1100" b="0" i="0" u="none" strike="noStrike" cap="none" dirty="0">
                <a:solidFill>
                  <a:schemeClr val="dk1"/>
                </a:solidFill>
                <a:effectLst/>
                <a:latin typeface="Arial"/>
                <a:ea typeface="Arial"/>
                <a:cs typeface="Arial"/>
                <a:sym typeface="Arial"/>
              </a:rPr>
              <a:t>Insurance payments</a:t>
            </a:r>
          </a:p>
          <a:p>
            <a:r>
              <a:rPr lang="en-US" sz="1100" b="0" i="0" u="none" strike="noStrike" cap="none" dirty="0">
                <a:solidFill>
                  <a:schemeClr val="dk1"/>
                </a:solidFill>
                <a:effectLst/>
                <a:latin typeface="Arial"/>
                <a:ea typeface="Arial"/>
                <a:cs typeface="Arial"/>
                <a:sym typeface="Arial"/>
              </a:rPr>
              <a:t>Advertising, production transportation, and capital expenditures related to producing a theatrical or live performing arts production. (</a:t>
            </a:r>
            <a:r>
              <a:rPr lang="en-US" sz="1100" b="0" i="1" u="none" strike="noStrike" cap="none" dirty="0">
                <a:solidFill>
                  <a:schemeClr val="dk1"/>
                </a:solidFill>
                <a:effectLst/>
                <a:latin typeface="Arial"/>
                <a:ea typeface="Arial"/>
                <a:cs typeface="Arial"/>
                <a:sym typeface="Arial"/>
              </a:rPr>
              <a:t>May not be primary use of funds.)</a:t>
            </a:r>
            <a:endParaRPr lang="en-US" sz="1100" b="0" i="0" u="none" strike="noStrike" cap="none" dirty="0">
              <a:solidFill>
                <a:schemeClr val="dk1"/>
              </a:solidFill>
              <a:effectLst/>
              <a:latin typeface="Arial"/>
              <a:ea typeface="Arial"/>
              <a:cs typeface="Arial"/>
              <a:sym typeface="Arial"/>
            </a:endParaRPr>
          </a:p>
          <a:p>
            <a:endParaRPr lang="en-US" dirty="0"/>
          </a:p>
        </p:txBody>
      </p:sp>
    </p:spTree>
    <p:extLst>
      <p:ext uri="{BB962C8B-B14F-4D97-AF65-F5344CB8AC3E}">
        <p14:creationId xmlns:p14="http://schemas.microsoft.com/office/powerpoint/2010/main" val="186587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sz="1100" b="0" i="0" u="none" strike="noStrike" cap="none" dirty="0">
                <a:solidFill>
                  <a:schemeClr val="dk1"/>
                </a:solidFill>
                <a:effectLst/>
                <a:latin typeface="Arial"/>
                <a:ea typeface="Arial"/>
                <a:cs typeface="Arial"/>
                <a:sym typeface="Arial"/>
              </a:rPr>
              <a:t>CFP grants fund projects that:</a:t>
            </a:r>
          </a:p>
          <a:p>
            <a:r>
              <a:rPr lang="en-US" sz="1100" b="0" i="0" u="none" strike="noStrike" cap="none" dirty="0">
                <a:solidFill>
                  <a:schemeClr val="dk1"/>
                </a:solidFill>
                <a:effectLst/>
                <a:latin typeface="Arial"/>
                <a:ea typeface="Arial"/>
                <a:cs typeface="Arial"/>
                <a:sym typeface="Arial"/>
              </a:rPr>
              <a:t>Meet the food needs of low-income individuals through food distribution, outreach to increase participation in federally assisted nutrition programs, or improve access to food as part of a comprehensive service.</a:t>
            </a:r>
          </a:p>
          <a:p>
            <a:r>
              <a:rPr lang="en-US" sz="1100" b="0" i="0" u="none" strike="noStrike" cap="none" dirty="0">
                <a:solidFill>
                  <a:schemeClr val="dk1"/>
                </a:solidFill>
                <a:effectLst/>
                <a:latin typeface="Arial"/>
                <a:ea typeface="Arial"/>
                <a:cs typeface="Arial"/>
                <a:sym typeface="Arial"/>
              </a:rPr>
              <a:t>Increase the self-reliance of communities to meet their own food needs.</a:t>
            </a:r>
          </a:p>
          <a:p>
            <a:r>
              <a:rPr lang="en-US" sz="1100" b="0" i="0" u="none" strike="noStrike" cap="none" dirty="0">
                <a:solidFill>
                  <a:schemeClr val="dk1"/>
                </a:solidFill>
                <a:effectLst/>
                <a:latin typeface="Arial"/>
                <a:ea typeface="Arial"/>
                <a:cs typeface="Arial"/>
                <a:sym typeface="Arial"/>
              </a:rPr>
              <a:t>Promote comprehensive responses to local food access, farm, and nutrition issues.</a:t>
            </a:r>
          </a:p>
          <a:p>
            <a:r>
              <a:rPr lang="en-US" sz="1100" b="0" i="0" u="none" strike="noStrike" cap="none" dirty="0">
                <a:solidFill>
                  <a:schemeClr val="dk1"/>
                </a:solidFill>
                <a:effectLst/>
                <a:latin typeface="Arial"/>
                <a:ea typeface="Arial"/>
                <a:cs typeface="Arial"/>
                <a:sym typeface="Arial"/>
              </a:rPr>
              <a:t>Meet specific state, local, or neighborhood food and agricultural needs, including equipment necessary for the efficient operation of a project, planning for long-term solutions, or innovative marketing activities that mutually benefit agricultural producers and low-income consumers.</a:t>
            </a:r>
          </a:p>
          <a:p>
            <a:r>
              <a:rPr lang="en-US" sz="1100" b="0" i="0" u="none" strike="noStrike" cap="none" dirty="0">
                <a:solidFill>
                  <a:schemeClr val="dk1"/>
                </a:solidFill>
                <a:effectLst/>
                <a:latin typeface="Arial"/>
                <a:ea typeface="Arial"/>
                <a:cs typeface="Arial"/>
                <a:sym typeface="Arial"/>
              </a:rPr>
              <a:t>Examples of CFP projects include, but are not limited to: community food assessments, GIS analysis, community gardens with market stands, value chain projects, food hubs, farmers markets, farm-to-institution projects, and marketing and consumer cooperatives.</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CFPs are designed to create community-based food projects with objectives, activities and outcomes that are in alignment with Community Food Projects Competitive Grants Program (CFPCGP) primary goals. </a:t>
            </a:r>
            <a:r>
              <a:rPr lang="en-US" sz="1100" b="1" i="0" u="none" strike="noStrike" cap="none" dirty="0">
                <a:solidFill>
                  <a:schemeClr val="dk1"/>
                </a:solidFill>
                <a:effectLst/>
                <a:latin typeface="Arial"/>
                <a:ea typeface="Arial"/>
                <a:cs typeface="Arial"/>
                <a:sym typeface="Arial"/>
              </a:rPr>
              <a:t>The purpose of a Planning Project (PP) is to complete a plan toward the improvement of community food security in keeping with the primary goals of the CFPCGP. PPs are to focus on a defined community and describe in detail the activities and outcomes of the planning project. </a:t>
            </a:r>
            <a:endParaRPr lang="en-US" b="1" dirty="0"/>
          </a:p>
          <a:p>
            <a:endParaRPr lang="en-US" dirty="0"/>
          </a:p>
          <a:p>
            <a:r>
              <a:rPr lang="en-US" sz="1100" b="0" i="0" u="none" strike="noStrike" cap="none" dirty="0">
                <a:solidFill>
                  <a:schemeClr val="dk1"/>
                </a:solidFill>
                <a:effectLst/>
                <a:latin typeface="Arial"/>
                <a:ea typeface="Arial"/>
                <a:cs typeface="Arial"/>
                <a:sym typeface="Arial"/>
              </a:rPr>
              <a:t>Public food program service providers, tribal organizations, and private nonprofit entities meeting the following requirements are eligible to receive a CFP grant:</a:t>
            </a:r>
          </a:p>
          <a:p>
            <a:r>
              <a:rPr lang="en-US" sz="1100" b="0" i="0" u="none" strike="noStrike" cap="none" dirty="0">
                <a:solidFill>
                  <a:schemeClr val="dk1"/>
                </a:solidFill>
                <a:effectLst/>
                <a:latin typeface="Arial"/>
                <a:ea typeface="Arial"/>
                <a:cs typeface="Arial"/>
                <a:sym typeface="Arial"/>
              </a:rPr>
              <a:t>Experience in the area(s) of:</a:t>
            </a:r>
          </a:p>
          <a:p>
            <a:pPr lvl="1"/>
            <a:r>
              <a:rPr lang="en-US" sz="1100" b="0" i="0" u="none" strike="noStrike" cap="none" dirty="0">
                <a:solidFill>
                  <a:schemeClr val="dk1"/>
                </a:solidFill>
                <a:effectLst/>
                <a:latin typeface="Arial"/>
                <a:ea typeface="Arial"/>
                <a:cs typeface="Arial"/>
                <a:sym typeface="Arial"/>
              </a:rPr>
              <a:t>Community food work, including the provision of food to people in low-income communities and the development of new markets in low-income communities for agricultural producers, particularly small and medium-size farms.</a:t>
            </a:r>
          </a:p>
          <a:p>
            <a:pPr lvl="1"/>
            <a:r>
              <a:rPr lang="en-US" sz="1100" b="0" i="0" u="none" strike="noStrike" cap="none" dirty="0">
                <a:solidFill>
                  <a:schemeClr val="dk1"/>
                </a:solidFill>
                <a:effectLst/>
                <a:latin typeface="Arial"/>
                <a:ea typeface="Arial"/>
                <a:cs typeface="Arial"/>
                <a:sym typeface="Arial"/>
              </a:rPr>
              <a:t>Job training and business development activities for food-related activities in low-income communities.</a:t>
            </a:r>
          </a:p>
          <a:p>
            <a:pPr lvl="1"/>
            <a:r>
              <a:rPr lang="en-US" sz="1100" b="0" i="0" u="none" strike="noStrike" cap="none" dirty="0">
                <a:solidFill>
                  <a:schemeClr val="dk1"/>
                </a:solidFill>
                <a:effectLst/>
                <a:latin typeface="Arial"/>
                <a:ea typeface="Arial"/>
                <a:cs typeface="Arial"/>
                <a:sym typeface="Arial"/>
              </a:rPr>
              <a:t>Reducing food insecurity in the community through efforts such as distributing food, improving access to services, or coordinating services and programs.</a:t>
            </a: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100" b="0" i="0" u="none" strike="noStrike" cap="none" dirty="0">
              <a:solidFill>
                <a:schemeClr val="dk1"/>
              </a:solidFill>
              <a:effectLst/>
              <a:latin typeface="Arial"/>
              <a:ea typeface="Arial"/>
              <a:cs typeface="Arial"/>
              <a:sym typeface="Arial"/>
            </a:endParaRP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0" i="0" u="none" strike="noStrike" cap="none" dirty="0">
                <a:solidFill>
                  <a:schemeClr val="dk1"/>
                </a:solidFill>
                <a:effectLst/>
                <a:latin typeface="Arial"/>
                <a:ea typeface="Arial"/>
                <a:cs typeface="Arial"/>
                <a:sym typeface="Arial"/>
              </a:rPr>
              <a:t>Agree to work with local partners to achieve at least one of the congressionally-designated hunger-free communities goals, such as having a community-based emergency food delivery network, conducting a community food insecurity assessment, participating in a federal nutrition program, developing food resources such as community gardens, farmers markets, and food cooperatives, having a community nutrition education program, and having a gleaning program, among others.</a:t>
            </a:r>
          </a:p>
          <a:p>
            <a:endParaRPr lang="en-US" dirty="0"/>
          </a:p>
        </p:txBody>
      </p:sp>
    </p:spTree>
    <p:extLst>
      <p:ext uri="{BB962C8B-B14F-4D97-AF65-F5344CB8AC3E}">
        <p14:creationId xmlns:p14="http://schemas.microsoft.com/office/powerpoint/2010/main" val="2756543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2"/>
            <a:endParaRPr lang="en-US" dirty="0"/>
          </a:p>
          <a:p>
            <a:endParaRPr lang="en-US" dirty="0"/>
          </a:p>
          <a:p>
            <a:r>
              <a:rPr lang="en-US" sz="1100" b="0" i="0" u="none" strike="noStrike" cap="none" dirty="0">
                <a:solidFill>
                  <a:schemeClr val="dk1"/>
                </a:solidFill>
                <a:effectLst/>
                <a:latin typeface="Arial"/>
                <a:ea typeface="Arial"/>
                <a:cs typeface="Arial"/>
                <a:sym typeface="Arial"/>
              </a:rPr>
              <a:t>CFP grants fund projects that:</a:t>
            </a:r>
          </a:p>
          <a:p>
            <a:r>
              <a:rPr lang="en-US" sz="1100" b="0" i="0" u="none" strike="noStrike" cap="none" dirty="0">
                <a:solidFill>
                  <a:schemeClr val="dk1"/>
                </a:solidFill>
                <a:effectLst/>
                <a:latin typeface="Arial"/>
                <a:ea typeface="Arial"/>
                <a:cs typeface="Arial"/>
                <a:sym typeface="Arial"/>
              </a:rPr>
              <a:t>Meet the food needs of low-income individuals through food distribution, outreach to increase participation in federally assisted nutrition programs, or improve access to food as part of a comprehensive service.</a:t>
            </a:r>
          </a:p>
          <a:p>
            <a:r>
              <a:rPr lang="en-US" sz="1100" b="0" i="0" u="none" strike="noStrike" cap="none" dirty="0">
                <a:solidFill>
                  <a:schemeClr val="dk1"/>
                </a:solidFill>
                <a:effectLst/>
                <a:latin typeface="Arial"/>
                <a:ea typeface="Arial"/>
                <a:cs typeface="Arial"/>
                <a:sym typeface="Arial"/>
              </a:rPr>
              <a:t>Increase the self-reliance of communities to meet their own food needs.</a:t>
            </a:r>
          </a:p>
          <a:p>
            <a:r>
              <a:rPr lang="en-US" sz="1100" b="0" i="0" u="none" strike="noStrike" cap="none" dirty="0">
                <a:solidFill>
                  <a:schemeClr val="dk1"/>
                </a:solidFill>
                <a:effectLst/>
                <a:latin typeface="Arial"/>
                <a:ea typeface="Arial"/>
                <a:cs typeface="Arial"/>
                <a:sym typeface="Arial"/>
              </a:rPr>
              <a:t>Promote comprehensive responses to local food access, farm, and nutrition issues.</a:t>
            </a:r>
          </a:p>
          <a:p>
            <a:r>
              <a:rPr lang="en-US" sz="1100" b="0" i="0" u="none" strike="noStrike" cap="none" dirty="0">
                <a:solidFill>
                  <a:schemeClr val="dk1"/>
                </a:solidFill>
                <a:effectLst/>
                <a:latin typeface="Arial"/>
                <a:ea typeface="Arial"/>
                <a:cs typeface="Arial"/>
                <a:sym typeface="Arial"/>
              </a:rPr>
              <a:t>Meet specific state, local, or neighborhood food and agricultural needs, including equipment necessary for the efficient operation of a project, planning for long-term solutions, or innovative marketing activities that mutually benefit agricultural producers and low-income consumers.</a:t>
            </a:r>
          </a:p>
          <a:p>
            <a:r>
              <a:rPr lang="en-US" sz="1100" b="0" i="0" u="none" strike="noStrike" cap="none" dirty="0">
                <a:solidFill>
                  <a:schemeClr val="dk1"/>
                </a:solidFill>
                <a:effectLst/>
                <a:latin typeface="Arial"/>
                <a:ea typeface="Arial"/>
                <a:cs typeface="Arial"/>
                <a:sym typeface="Arial"/>
              </a:rPr>
              <a:t>Examples of CFP projects include, but are not limited to: community food assessments, GIS analysis, community gardens with market stands, value chain projects, food hubs, farmers markets, farm-to-institution projects, and marketing and consumer cooperatives.</a:t>
            </a:r>
          </a:p>
          <a:p>
            <a:endParaRPr lang="en-US" dirty="0"/>
          </a:p>
          <a:p>
            <a:endParaRPr lang="en-US" dirty="0"/>
          </a:p>
          <a:p>
            <a:endParaRPr lang="en-US" dirty="0"/>
          </a:p>
        </p:txBody>
      </p:sp>
    </p:spTree>
    <p:extLst>
      <p:ext uri="{BB962C8B-B14F-4D97-AF65-F5344CB8AC3E}">
        <p14:creationId xmlns:p14="http://schemas.microsoft.com/office/powerpoint/2010/main" val="273006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r>
              <a:rPr lang="en-US" b="1" dirty="0">
                <a:highlight>
                  <a:srgbClr val="FFFF00"/>
                </a:highlight>
              </a:rPr>
              <a:t>NOTE RE STATE FUNDING</a:t>
            </a:r>
          </a:p>
          <a:p>
            <a:r>
              <a:rPr lang="en-US" dirty="0">
                <a:highlight>
                  <a:srgbClr val="FFFF00"/>
                </a:highlight>
              </a:rPr>
              <a:t>Session is mid way lots of back and forth over bills, spending etc. </a:t>
            </a:r>
          </a:p>
          <a:p>
            <a:endParaRPr lang="en-US" sz="1100" b="1" i="0" u="sng" strike="noStrike" cap="none" dirty="0">
              <a:solidFill>
                <a:schemeClr val="dk1"/>
              </a:solidFill>
              <a:effectLst/>
              <a:highlight>
                <a:srgbClr val="FFFF00"/>
              </a:highlight>
              <a:latin typeface="Arial"/>
              <a:ea typeface="Arial"/>
              <a:cs typeface="Arial"/>
              <a:sym typeface="Arial"/>
            </a:endParaRPr>
          </a:p>
          <a:p>
            <a:endParaRPr lang="en-US" sz="1100" b="1" i="0" u="sng" strike="noStrike" cap="none" dirty="0">
              <a:solidFill>
                <a:schemeClr val="dk1"/>
              </a:solidFill>
              <a:effectLst/>
              <a:highlight>
                <a:srgbClr val="FFFF00"/>
              </a:highlight>
              <a:latin typeface="Arial"/>
              <a:ea typeface="Arial"/>
              <a:cs typeface="Arial"/>
              <a:sym typeface="Arial"/>
            </a:endParaRPr>
          </a:p>
          <a:p>
            <a:r>
              <a:rPr lang="en-US" sz="1100" b="1" i="0" u="sng" strike="noStrike" cap="none" dirty="0">
                <a:solidFill>
                  <a:schemeClr val="dk1"/>
                </a:solidFill>
                <a:effectLst/>
                <a:highlight>
                  <a:srgbClr val="FFFF00"/>
                </a:highlight>
                <a:latin typeface="Arial"/>
                <a:ea typeface="Arial"/>
                <a:cs typeface="Arial"/>
                <a:sym typeface="Arial"/>
              </a:rPr>
              <a:t>NOTE re community grants: </a:t>
            </a:r>
          </a:p>
          <a:p>
            <a:r>
              <a:rPr lang="en-US" sz="1100" b="0" i="0" u="none" strike="noStrike" cap="none" dirty="0">
                <a:solidFill>
                  <a:schemeClr val="dk1"/>
                </a:solidFill>
                <a:effectLst/>
                <a:latin typeface="Arial"/>
                <a:ea typeface="Arial"/>
                <a:cs typeface="Arial"/>
                <a:sym typeface="Arial"/>
              </a:rPr>
              <a:t>County is going to repeat awards to same groups as last year, keep awards at same level of funding, including those grants moved into the base budget.  Discuss details and adjustments with your program officer</a:t>
            </a:r>
          </a:p>
          <a:p>
            <a:endParaRPr lang="en-US" sz="1100" b="0" i="0" u="none" strike="noStrike" cap="none" dirty="0">
              <a:solidFill>
                <a:schemeClr val="dk1"/>
              </a:solidFill>
              <a:effectLst/>
              <a:latin typeface="Arial"/>
              <a:ea typeface="Arial"/>
              <a:cs typeface="Arial"/>
              <a:sym typeface="Arial"/>
            </a:endParaRP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Must have allowable cash operating revenue and expenses of at least $50K for last three completed fiscal years. </a:t>
            </a:r>
          </a:p>
          <a:p>
            <a:r>
              <a:rPr lang="en-US" sz="1100" b="0" i="0" u="none" strike="noStrike" cap="none" dirty="0">
                <a:solidFill>
                  <a:schemeClr val="dk1"/>
                </a:solidFill>
                <a:effectLst/>
                <a:latin typeface="Arial"/>
                <a:ea typeface="Arial"/>
                <a:cs typeface="Arial"/>
                <a:sym typeface="Arial"/>
              </a:rPr>
              <a:t>For activities 7/1/21 to 6/30/22</a:t>
            </a:r>
          </a:p>
          <a:p>
            <a:r>
              <a:rPr lang="en-US" sz="1100" b="0" i="0" u="none" strike="noStrike" cap="none" dirty="0">
                <a:solidFill>
                  <a:schemeClr val="dk1"/>
                </a:solidFill>
                <a:effectLst/>
                <a:latin typeface="Arial"/>
                <a:ea typeface="Arial"/>
                <a:cs typeface="Arial"/>
                <a:sym typeface="Arial"/>
              </a:rPr>
              <a:t>Request capped at 35% of organizations most recently completed fiscal year’s allowable cash operating revenue, expenses, or $50K, whichever is lower. </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Stimulate local support and involvement in the arts and humanities, including volunteer participation, audience development, and financial contributions;</a:t>
            </a:r>
          </a:p>
          <a:p>
            <a:r>
              <a:rPr lang="en-US" sz="1100" b="0" i="0" u="none" strike="noStrike" cap="none" dirty="0">
                <a:solidFill>
                  <a:schemeClr val="dk1"/>
                </a:solidFill>
                <a:effectLst/>
                <a:latin typeface="Arial"/>
                <a:ea typeface="Arial"/>
                <a:cs typeface="Arial"/>
                <a:sym typeface="Arial"/>
              </a:rPr>
              <a:t>Strengthen the scholarly and artistic capabilities of arts and humanities organizations; and</a:t>
            </a:r>
          </a:p>
          <a:p>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First time applicants encouraged to contact AHCMC staff</a:t>
            </a:r>
          </a:p>
          <a:p>
            <a:endParaRPr lang="en-US" sz="1100" b="0" i="0" u="none" strike="noStrike" cap="none" dirty="0">
              <a:solidFill>
                <a:schemeClr val="dk1"/>
              </a:solidFill>
              <a:effectLst/>
              <a:latin typeface="Arial"/>
              <a:ea typeface="Arial"/>
              <a:cs typeface="Arial"/>
              <a:sym typeface="Arial"/>
            </a:endParaRPr>
          </a:p>
        </p:txBody>
      </p:sp>
    </p:spTree>
    <p:extLst>
      <p:ext uri="{BB962C8B-B14F-4D97-AF65-F5344CB8AC3E}">
        <p14:creationId xmlns:p14="http://schemas.microsoft.com/office/powerpoint/2010/main" val="251543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txBox="1">
            <a:spLocks noGrp="1"/>
          </p:cNvSpPr>
          <p:nvPr>
            <p:ph type="ctrTitle"/>
          </p:nvPr>
        </p:nvSpPr>
        <p:spPr>
          <a:xfrm>
            <a:off x="685800" y="1428750"/>
            <a:ext cx="7543800" cy="194548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6600"/>
              <a:buFont typeface="Cambria"/>
              <a:buNone/>
              <a:defRPr sz="6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15" name="Google Shape;15;p2"/>
          <p:cNvSpPr txBox="1">
            <a:spLocks noGrp="1"/>
          </p:cNvSpPr>
          <p:nvPr>
            <p:ph type="subTitle" idx="1"/>
          </p:nvPr>
        </p:nvSpPr>
        <p:spPr>
          <a:xfrm>
            <a:off x="685800" y="3429000"/>
            <a:ext cx="6461759" cy="800099"/>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400"/>
              </a:spcBef>
              <a:spcAft>
                <a:spcPts val="0"/>
              </a:spcAft>
              <a:buClr>
                <a:schemeClr val="accent1"/>
              </a:buClr>
              <a:buSzPts val="2000"/>
              <a:buFont typeface="Arial"/>
              <a:buNone/>
              <a:defRPr sz="2000" b="0" i="0" u="none" strike="noStrike" cap="none">
                <a:solidFill>
                  <a:srgbClr val="8C8B8A"/>
                </a:solidFill>
                <a:latin typeface="Calibri"/>
                <a:ea typeface="Calibri"/>
                <a:cs typeface="Calibri"/>
                <a:sym typeface="Calibri"/>
              </a:defRPr>
            </a:lvl1pPr>
            <a:lvl2pPr marR="0" lvl="1" algn="ctr">
              <a:lnSpc>
                <a:spcPct val="100000"/>
              </a:lnSpc>
              <a:spcBef>
                <a:spcPts val="400"/>
              </a:spcBef>
              <a:spcAft>
                <a:spcPts val="0"/>
              </a:spcAft>
              <a:buClr>
                <a:schemeClr val="accent2"/>
              </a:buClr>
              <a:buSzPts val="2000"/>
              <a:buFont typeface="Arial"/>
              <a:buNone/>
              <a:defRPr sz="2000" b="0" i="0" u="none" strike="noStrike" cap="none">
                <a:solidFill>
                  <a:srgbClr val="8C8B8A"/>
                </a:solidFill>
                <a:latin typeface="Calibri"/>
                <a:ea typeface="Calibri"/>
                <a:cs typeface="Calibri"/>
                <a:sym typeface="Calibri"/>
              </a:defRPr>
            </a:lvl2pPr>
            <a:lvl3pPr marR="0" lvl="2" algn="ctr">
              <a:lnSpc>
                <a:spcPct val="100000"/>
              </a:lnSpc>
              <a:spcBef>
                <a:spcPts val="360"/>
              </a:spcBef>
              <a:spcAft>
                <a:spcPts val="0"/>
              </a:spcAft>
              <a:buClr>
                <a:schemeClr val="accent3"/>
              </a:buClr>
              <a:buSzPts val="1800"/>
              <a:buFont typeface="Arial"/>
              <a:buNone/>
              <a:defRPr sz="1800" b="0" i="0" u="none" strike="noStrike" cap="none">
                <a:solidFill>
                  <a:srgbClr val="8C8B8A"/>
                </a:solidFill>
                <a:latin typeface="Calibri"/>
                <a:ea typeface="Calibri"/>
                <a:cs typeface="Calibri"/>
                <a:sym typeface="Calibri"/>
              </a:defRPr>
            </a:lvl3pPr>
            <a:lvl4pPr marR="0" lvl="3" algn="ctr">
              <a:lnSpc>
                <a:spcPct val="100000"/>
              </a:lnSpc>
              <a:spcBef>
                <a:spcPts val="320"/>
              </a:spcBef>
              <a:spcAft>
                <a:spcPts val="0"/>
              </a:spcAft>
              <a:buClr>
                <a:schemeClr val="accent4"/>
              </a:buClr>
              <a:buSzPts val="1600"/>
              <a:buFont typeface="Arial"/>
              <a:buNone/>
              <a:defRPr sz="1600" b="0" i="0" u="none" strike="noStrike" cap="none">
                <a:solidFill>
                  <a:srgbClr val="8C8B8A"/>
                </a:solidFill>
                <a:latin typeface="Calibri"/>
                <a:ea typeface="Calibri"/>
                <a:cs typeface="Calibri"/>
                <a:sym typeface="Calibri"/>
              </a:defRPr>
            </a:lvl4pPr>
            <a:lvl5pPr marR="0" lvl="4" algn="ctr">
              <a:lnSpc>
                <a:spcPct val="100000"/>
              </a:lnSpc>
              <a:spcBef>
                <a:spcPts val="280"/>
              </a:spcBef>
              <a:spcAft>
                <a:spcPts val="0"/>
              </a:spcAft>
              <a:buClr>
                <a:schemeClr val="accent5"/>
              </a:buClr>
              <a:buSzPts val="1400"/>
              <a:buFont typeface="Arial"/>
              <a:buNone/>
              <a:defRPr sz="1400" b="0" i="0" u="none" strike="noStrike" cap="none">
                <a:solidFill>
                  <a:srgbClr val="8C8B8A"/>
                </a:solidFill>
                <a:latin typeface="Calibri"/>
                <a:ea typeface="Calibri"/>
                <a:cs typeface="Calibri"/>
                <a:sym typeface="Calibri"/>
              </a:defRPr>
            </a:lvl5pPr>
            <a:lvl6pPr marR="0" lvl="5" algn="ctr">
              <a:lnSpc>
                <a:spcPct val="100000"/>
              </a:lnSpc>
              <a:spcBef>
                <a:spcPts val="280"/>
              </a:spcBef>
              <a:spcAft>
                <a:spcPts val="0"/>
              </a:spcAft>
              <a:buClr>
                <a:schemeClr val="accent1"/>
              </a:buClr>
              <a:buSzPts val="1400"/>
              <a:buFont typeface="Arial"/>
              <a:buNone/>
              <a:defRPr sz="1400" b="0" i="0" u="none" strike="noStrike" cap="none">
                <a:solidFill>
                  <a:srgbClr val="8C8B8A"/>
                </a:solidFill>
                <a:latin typeface="Calibri"/>
                <a:ea typeface="Calibri"/>
                <a:cs typeface="Calibri"/>
                <a:sym typeface="Calibri"/>
              </a:defRPr>
            </a:lvl6pPr>
            <a:lvl7pPr marR="0" lvl="6" algn="ctr">
              <a:lnSpc>
                <a:spcPct val="100000"/>
              </a:lnSpc>
              <a:spcBef>
                <a:spcPts val="280"/>
              </a:spcBef>
              <a:spcAft>
                <a:spcPts val="0"/>
              </a:spcAft>
              <a:buClr>
                <a:schemeClr val="accent2"/>
              </a:buClr>
              <a:buSzPts val="1400"/>
              <a:buFont typeface="Arial"/>
              <a:buNone/>
              <a:defRPr sz="1400" b="0" i="0" u="none" strike="noStrike" cap="none">
                <a:solidFill>
                  <a:srgbClr val="8C8B8A"/>
                </a:solidFill>
                <a:latin typeface="Calibri"/>
                <a:ea typeface="Calibri"/>
                <a:cs typeface="Calibri"/>
                <a:sym typeface="Calibri"/>
              </a:defRPr>
            </a:lvl7pPr>
            <a:lvl8pPr marR="0" lvl="7" algn="ctr">
              <a:lnSpc>
                <a:spcPct val="100000"/>
              </a:lnSpc>
              <a:spcBef>
                <a:spcPts val="280"/>
              </a:spcBef>
              <a:spcAft>
                <a:spcPts val="0"/>
              </a:spcAft>
              <a:buClr>
                <a:schemeClr val="accent3"/>
              </a:buClr>
              <a:buSzPts val="1400"/>
              <a:buFont typeface="Arial"/>
              <a:buNone/>
              <a:defRPr sz="1400" b="0" i="0" u="none" strike="noStrike" cap="none">
                <a:solidFill>
                  <a:srgbClr val="8C8B8A"/>
                </a:solidFill>
                <a:latin typeface="Calibri"/>
                <a:ea typeface="Calibri"/>
                <a:cs typeface="Calibri"/>
                <a:sym typeface="Calibri"/>
              </a:defRPr>
            </a:lvl8pPr>
            <a:lvl9pPr marR="0" lvl="8" algn="ctr">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9pPr>
          </a:lstStyle>
          <a:p>
            <a:r>
              <a:rPr lang="en-US"/>
              <a:t>Click to edit Master subtitle style</a:t>
            </a:r>
            <a:endParaRPr/>
          </a:p>
        </p:txBody>
      </p:sp>
      <p:sp>
        <p:nvSpPr>
          <p:cNvPr id="16" name="Google Shape;16;p2"/>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2"/>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21" name="Google Shape;21;p3"/>
          <p:cNvSpPr txBox="1">
            <a:spLocks noGrp="1"/>
          </p:cNvSpPr>
          <p:nvPr>
            <p:ph type="body" idx="1"/>
          </p:nvPr>
        </p:nvSpPr>
        <p:spPr>
          <a:xfrm>
            <a:off x="457200" y="1152144"/>
            <a:ext cx="3657600" cy="3442716"/>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accent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accent3"/>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accent5"/>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accent2"/>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22" name="Google Shape;22;p3"/>
          <p:cNvSpPr txBox="1">
            <a:spLocks noGrp="1"/>
          </p:cNvSpPr>
          <p:nvPr>
            <p:ph type="body" idx="2"/>
          </p:nvPr>
        </p:nvSpPr>
        <p:spPr>
          <a:xfrm>
            <a:off x="4419600" y="1152144"/>
            <a:ext cx="3657600" cy="3442716"/>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accent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accent3"/>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accent5"/>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accent2"/>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23" name="Google Shape;23;p3"/>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4" y="4114800"/>
            <a:ext cx="7659687" cy="8763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2"/>
              </a:buClr>
              <a:buSzPts val="3600"/>
              <a:buFont typeface="Cambria"/>
              <a:buNone/>
              <a:defRPr sz="3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28" name="Google Shape;28;p4"/>
          <p:cNvSpPr txBox="1">
            <a:spLocks noGrp="1"/>
          </p:cNvSpPr>
          <p:nvPr>
            <p:ph type="body" idx="1"/>
          </p:nvPr>
        </p:nvSpPr>
        <p:spPr>
          <a:xfrm>
            <a:off x="722314" y="2889647"/>
            <a:ext cx="6135686" cy="1225154"/>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00"/>
              </a:spcBef>
              <a:spcAft>
                <a:spcPts val="0"/>
              </a:spcAft>
              <a:buClr>
                <a:schemeClr val="accent1"/>
              </a:buClr>
              <a:buSzPts val="2000"/>
              <a:buFont typeface="Arial"/>
              <a:buNone/>
              <a:defRPr sz="2000" b="0" i="0" u="none" strike="noStrike" cap="none">
                <a:solidFill>
                  <a:srgbClr val="8C8B8A"/>
                </a:solidFill>
                <a:latin typeface="Calibri"/>
                <a:ea typeface="Calibri"/>
                <a:cs typeface="Calibri"/>
                <a:sym typeface="Calibri"/>
              </a:defRPr>
            </a:lvl1pPr>
            <a:lvl2pPr marL="914400" marR="0" lvl="1" indent="-228600" algn="l">
              <a:lnSpc>
                <a:spcPct val="100000"/>
              </a:lnSpc>
              <a:spcBef>
                <a:spcPts val="360"/>
              </a:spcBef>
              <a:spcAft>
                <a:spcPts val="0"/>
              </a:spcAft>
              <a:buClr>
                <a:schemeClr val="accent2"/>
              </a:buClr>
              <a:buSzPts val="1800"/>
              <a:buFont typeface="Arial"/>
              <a:buNone/>
              <a:defRPr sz="1800" b="0" i="0" u="none" strike="noStrike" cap="none">
                <a:solidFill>
                  <a:srgbClr val="8C8B8A"/>
                </a:solidFill>
                <a:latin typeface="Calibri"/>
                <a:ea typeface="Calibri"/>
                <a:cs typeface="Calibri"/>
                <a:sym typeface="Calibri"/>
              </a:defRPr>
            </a:lvl2pPr>
            <a:lvl3pPr marL="1371600" marR="0" lvl="2" indent="-228600" algn="l">
              <a:lnSpc>
                <a:spcPct val="100000"/>
              </a:lnSpc>
              <a:spcBef>
                <a:spcPts val="320"/>
              </a:spcBef>
              <a:spcAft>
                <a:spcPts val="0"/>
              </a:spcAft>
              <a:buClr>
                <a:schemeClr val="accent3"/>
              </a:buClr>
              <a:buSzPts val="1600"/>
              <a:buFont typeface="Arial"/>
              <a:buNone/>
              <a:defRPr sz="1600" b="0" i="0" u="none" strike="noStrike" cap="none">
                <a:solidFill>
                  <a:srgbClr val="8C8B8A"/>
                </a:solidFill>
                <a:latin typeface="Calibri"/>
                <a:ea typeface="Calibri"/>
                <a:cs typeface="Calibri"/>
                <a:sym typeface="Calibri"/>
              </a:defRPr>
            </a:lvl3pPr>
            <a:lvl4pPr marL="1828800" marR="0" lvl="3" indent="-228600" algn="l">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4pPr>
            <a:lvl5pPr marL="2286000" marR="0" lvl="4" indent="-228600" algn="l">
              <a:lnSpc>
                <a:spcPct val="100000"/>
              </a:lnSpc>
              <a:spcBef>
                <a:spcPts val="280"/>
              </a:spcBef>
              <a:spcAft>
                <a:spcPts val="0"/>
              </a:spcAft>
              <a:buClr>
                <a:schemeClr val="accent5"/>
              </a:buClr>
              <a:buSzPts val="1400"/>
              <a:buFont typeface="Arial"/>
              <a:buNone/>
              <a:defRPr sz="1400" b="0" i="0" u="none" strike="noStrike" cap="none">
                <a:solidFill>
                  <a:srgbClr val="8C8B8A"/>
                </a:solidFill>
                <a:latin typeface="Calibri"/>
                <a:ea typeface="Calibri"/>
                <a:cs typeface="Calibri"/>
                <a:sym typeface="Calibri"/>
              </a:defRPr>
            </a:lvl5pPr>
            <a:lvl6pPr marL="2743200" marR="0" lvl="5" indent="-228600" algn="l">
              <a:lnSpc>
                <a:spcPct val="100000"/>
              </a:lnSpc>
              <a:spcBef>
                <a:spcPts val="280"/>
              </a:spcBef>
              <a:spcAft>
                <a:spcPts val="0"/>
              </a:spcAft>
              <a:buClr>
                <a:schemeClr val="accent1"/>
              </a:buClr>
              <a:buSzPts val="1400"/>
              <a:buFont typeface="Arial"/>
              <a:buNone/>
              <a:defRPr sz="1400" b="0" i="0" u="none" strike="noStrike" cap="none">
                <a:solidFill>
                  <a:srgbClr val="8C8B8A"/>
                </a:solidFill>
                <a:latin typeface="Calibri"/>
                <a:ea typeface="Calibri"/>
                <a:cs typeface="Calibri"/>
                <a:sym typeface="Calibri"/>
              </a:defRPr>
            </a:lvl6pPr>
            <a:lvl7pPr marL="3200400" marR="0" lvl="6" indent="-228600" algn="l">
              <a:lnSpc>
                <a:spcPct val="100000"/>
              </a:lnSpc>
              <a:spcBef>
                <a:spcPts val="280"/>
              </a:spcBef>
              <a:spcAft>
                <a:spcPts val="0"/>
              </a:spcAft>
              <a:buClr>
                <a:schemeClr val="accent2"/>
              </a:buClr>
              <a:buSzPts val="1400"/>
              <a:buFont typeface="Arial"/>
              <a:buNone/>
              <a:defRPr sz="1400" b="0" i="0" u="none" strike="noStrike" cap="none">
                <a:solidFill>
                  <a:srgbClr val="8C8B8A"/>
                </a:solidFill>
                <a:latin typeface="Calibri"/>
                <a:ea typeface="Calibri"/>
                <a:cs typeface="Calibri"/>
                <a:sym typeface="Calibri"/>
              </a:defRPr>
            </a:lvl7pPr>
            <a:lvl8pPr marL="3657600" marR="0" lvl="7" indent="-228600" algn="l">
              <a:lnSpc>
                <a:spcPct val="100000"/>
              </a:lnSpc>
              <a:spcBef>
                <a:spcPts val="280"/>
              </a:spcBef>
              <a:spcAft>
                <a:spcPts val="0"/>
              </a:spcAft>
              <a:buClr>
                <a:schemeClr val="accent3"/>
              </a:buClr>
              <a:buSzPts val="1400"/>
              <a:buFont typeface="Arial"/>
              <a:buNone/>
              <a:defRPr sz="1400" b="0" i="0" u="none" strike="noStrike" cap="none">
                <a:solidFill>
                  <a:srgbClr val="8C8B8A"/>
                </a:solidFill>
                <a:latin typeface="Calibri"/>
                <a:ea typeface="Calibri"/>
                <a:cs typeface="Calibri"/>
                <a:sym typeface="Calibri"/>
              </a:defRPr>
            </a:lvl8pPr>
            <a:lvl9pPr marL="4114800" marR="0" lvl="8" indent="-228600" algn="l">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9pPr>
          </a:lstStyle>
          <a:p>
            <a:pPr lvl="0"/>
            <a:r>
              <a:rPr lang="en-US"/>
              <a:t>Click to edit Master text styles</a:t>
            </a:r>
          </a:p>
        </p:txBody>
      </p:sp>
      <p:sp>
        <p:nvSpPr>
          <p:cNvPr id="29" name="Google Shape;29;p4"/>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4"/>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34" name="Google Shape;34;p5"/>
          <p:cNvSpPr txBox="1">
            <a:spLocks noGrp="1"/>
          </p:cNvSpPr>
          <p:nvPr>
            <p:ph type="body" idx="1"/>
          </p:nvPr>
        </p:nvSpPr>
        <p:spPr>
          <a:xfrm>
            <a:off x="457200" y="1151334"/>
            <a:ext cx="3657600" cy="479821"/>
          </a:xfrm>
          <a:prstGeom prst="rect">
            <a:avLst/>
          </a:prstGeom>
          <a:noFill/>
          <a:ln>
            <a:noFill/>
          </a:ln>
        </p:spPr>
        <p:txBody>
          <a:bodyPr spcFirstLastPara="1" wrap="square" lIns="91425" tIns="91425" rIns="91425" bIns="91425" anchor="b" anchorCtr="0">
            <a:noAutofit/>
          </a:bodyPr>
          <a:lstStyle>
            <a:lvl1pPr marL="457200" marR="0" lvl="0" indent="-228600" algn="ctr">
              <a:lnSpc>
                <a:spcPct val="100000"/>
              </a:lnSpc>
              <a:spcBef>
                <a:spcPts val="400"/>
              </a:spcBef>
              <a:spcAft>
                <a:spcPts val="0"/>
              </a:spcAft>
              <a:buClr>
                <a:schemeClr val="accent1"/>
              </a:buClr>
              <a:buSzPts val="2000"/>
              <a:buFont typeface="Arial"/>
              <a:buNone/>
              <a:defRPr sz="2000" b="1" i="0" u="none" strike="noStrike" cap="none">
                <a:solidFill>
                  <a:schemeClr val="dk2"/>
                </a:solidFill>
                <a:latin typeface="Calibri"/>
                <a:ea typeface="Calibri"/>
                <a:cs typeface="Calibri"/>
                <a:sym typeface="Calibri"/>
              </a:defRPr>
            </a:lvl1pPr>
            <a:lvl2pPr marL="914400" marR="0" lvl="1" indent="-228600" algn="l">
              <a:lnSpc>
                <a:spcPct val="100000"/>
              </a:lnSpc>
              <a:spcBef>
                <a:spcPts val="400"/>
              </a:spcBef>
              <a:spcAft>
                <a:spcPts val="0"/>
              </a:spcAft>
              <a:buClr>
                <a:schemeClr val="accent2"/>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accent3"/>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accent5"/>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accent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accent2"/>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accent3"/>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35" name="Google Shape;35;p5"/>
          <p:cNvSpPr txBox="1">
            <a:spLocks noGrp="1"/>
          </p:cNvSpPr>
          <p:nvPr>
            <p:ph type="body" idx="2"/>
          </p:nvPr>
        </p:nvSpPr>
        <p:spPr>
          <a:xfrm>
            <a:off x="457200" y="1631155"/>
            <a:ext cx="3657600" cy="2963465"/>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accent5"/>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accent2"/>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accent3"/>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36" name="Google Shape;36;p5"/>
          <p:cNvSpPr txBox="1">
            <a:spLocks noGrp="1"/>
          </p:cNvSpPr>
          <p:nvPr>
            <p:ph type="body" idx="3"/>
          </p:nvPr>
        </p:nvSpPr>
        <p:spPr>
          <a:xfrm>
            <a:off x="4419600" y="1151334"/>
            <a:ext cx="3657600" cy="479821"/>
          </a:xfrm>
          <a:prstGeom prst="rect">
            <a:avLst/>
          </a:prstGeom>
          <a:noFill/>
          <a:ln>
            <a:noFill/>
          </a:ln>
        </p:spPr>
        <p:txBody>
          <a:bodyPr spcFirstLastPara="1" wrap="square" lIns="91425" tIns="91425" rIns="91425" bIns="91425" anchor="b" anchorCtr="0">
            <a:noAutofit/>
          </a:bodyPr>
          <a:lstStyle>
            <a:lvl1pPr marL="457200" marR="0" lvl="0" indent="-228600" algn="ctr">
              <a:lnSpc>
                <a:spcPct val="100000"/>
              </a:lnSpc>
              <a:spcBef>
                <a:spcPts val="400"/>
              </a:spcBef>
              <a:spcAft>
                <a:spcPts val="0"/>
              </a:spcAft>
              <a:buClr>
                <a:schemeClr val="accent1"/>
              </a:buClr>
              <a:buSzPts val="2000"/>
              <a:buFont typeface="Arial"/>
              <a:buNone/>
              <a:defRPr sz="2000" b="1" i="0" u="none" strike="noStrike" cap="none">
                <a:solidFill>
                  <a:schemeClr val="dk2"/>
                </a:solidFill>
                <a:latin typeface="Calibri"/>
                <a:ea typeface="Calibri"/>
                <a:cs typeface="Calibri"/>
                <a:sym typeface="Calibri"/>
              </a:defRPr>
            </a:lvl1pPr>
            <a:lvl2pPr marL="914400" marR="0" lvl="1" indent="-228600" algn="l">
              <a:lnSpc>
                <a:spcPct val="100000"/>
              </a:lnSpc>
              <a:spcBef>
                <a:spcPts val="400"/>
              </a:spcBef>
              <a:spcAft>
                <a:spcPts val="0"/>
              </a:spcAft>
              <a:buClr>
                <a:schemeClr val="accent2"/>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accent3"/>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accent5"/>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accent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accent2"/>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accent3"/>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37" name="Google Shape;37;p5"/>
          <p:cNvSpPr txBox="1">
            <a:spLocks noGrp="1"/>
          </p:cNvSpPr>
          <p:nvPr>
            <p:ph type="body" idx="4"/>
          </p:nvPr>
        </p:nvSpPr>
        <p:spPr>
          <a:xfrm>
            <a:off x="4419600" y="1631155"/>
            <a:ext cx="3657600" cy="2963465"/>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accent5"/>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accent2"/>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accent3"/>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38" name="Google Shape;38;p5"/>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5"/>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304801" y="4121657"/>
            <a:ext cx="7772400" cy="445769"/>
          </a:xfrm>
          <a:prstGeom prst="rect">
            <a:avLst/>
          </a:prstGeom>
          <a:noFill/>
          <a:ln>
            <a:noFill/>
          </a:ln>
        </p:spPr>
        <p:txBody>
          <a:bodyPr spcFirstLastPara="1" wrap="square" lIns="91425" tIns="91425" rIns="91425" bIns="91425" anchor="b" anchorCtr="0">
            <a:noAutofit/>
          </a:bodyPr>
          <a:lstStyle>
            <a:lvl1pPr marR="0" lvl="0" algn="ctr">
              <a:lnSpc>
                <a:spcPct val="100000"/>
              </a:lnSpc>
              <a:spcBef>
                <a:spcPts val="0"/>
              </a:spcBef>
              <a:spcAft>
                <a:spcPts val="0"/>
              </a:spcAft>
              <a:buClr>
                <a:schemeClr val="dk2"/>
              </a:buClr>
              <a:buSzPts val="2200"/>
              <a:buFont typeface="Cambria"/>
              <a:buNone/>
              <a:defRPr sz="2200" b="1"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43" name="Google Shape;43;p6"/>
          <p:cNvSpPr txBox="1">
            <a:spLocks noGrp="1"/>
          </p:cNvSpPr>
          <p:nvPr>
            <p:ph type="body" idx="1"/>
          </p:nvPr>
        </p:nvSpPr>
        <p:spPr>
          <a:xfrm>
            <a:off x="304800" y="4572000"/>
            <a:ext cx="7772400" cy="457200"/>
          </a:xfrm>
          <a:prstGeom prst="rect">
            <a:avLst/>
          </a:prstGeom>
          <a:noFill/>
          <a:ln>
            <a:noFill/>
          </a:ln>
        </p:spPr>
        <p:txBody>
          <a:bodyPr spcFirstLastPara="1" wrap="square" lIns="91425" tIns="91425" rIns="91425" bIns="91425" anchor="t" anchorCtr="0">
            <a:noAutofit/>
          </a:bodyPr>
          <a:lstStyle>
            <a:lvl1pPr marL="457200" marR="0" lvl="0" indent="-228600" algn="ctr">
              <a:lnSpc>
                <a:spcPct val="100000"/>
              </a:lnSpc>
              <a:spcBef>
                <a:spcPts val="320"/>
              </a:spcBef>
              <a:spcAft>
                <a:spcPts val="0"/>
              </a:spcAft>
              <a:buClr>
                <a:schemeClr val="accent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accent2"/>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accent3"/>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accent5"/>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accent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accent2"/>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accent3"/>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44" name="Google Shape;44;p6"/>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6"/>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47" name="Google Shape;47;p6"/>
          <p:cNvSpPr txBox="1">
            <a:spLocks noGrp="1"/>
          </p:cNvSpPr>
          <p:nvPr>
            <p:ph type="body" idx="2"/>
          </p:nvPr>
        </p:nvSpPr>
        <p:spPr>
          <a:xfrm>
            <a:off x="304800" y="285750"/>
            <a:ext cx="7772400" cy="3707130"/>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301752" y="4121457"/>
            <a:ext cx="7772400" cy="445969"/>
          </a:xfrm>
          <a:prstGeom prst="rect">
            <a:avLst/>
          </a:prstGeom>
          <a:noFill/>
          <a:ln>
            <a:noFill/>
          </a:ln>
        </p:spPr>
        <p:txBody>
          <a:bodyPr spcFirstLastPara="1" wrap="square" lIns="91425" tIns="91425" rIns="91425" bIns="91425" anchor="b" anchorCtr="0">
            <a:noAutofit/>
          </a:bodyPr>
          <a:lstStyle>
            <a:lvl1pPr marR="0" lvl="0" algn="ctr">
              <a:lnSpc>
                <a:spcPct val="100000"/>
              </a:lnSpc>
              <a:spcBef>
                <a:spcPts val="0"/>
              </a:spcBef>
              <a:spcAft>
                <a:spcPts val="0"/>
              </a:spcAft>
              <a:buClr>
                <a:schemeClr val="dk2"/>
              </a:buClr>
              <a:buSzPts val="2200"/>
              <a:buFont typeface="Cambria"/>
              <a:buNone/>
              <a:defRPr sz="2200" b="1"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50" name="Google Shape;50;p7"/>
          <p:cNvSpPr>
            <a:spLocks noGrp="1"/>
          </p:cNvSpPr>
          <p:nvPr>
            <p:ph type="pic" idx="2"/>
          </p:nvPr>
        </p:nvSpPr>
        <p:spPr>
          <a:xfrm>
            <a:off x="0" y="0"/>
            <a:ext cx="8458200" cy="4114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640"/>
              </a:spcBef>
              <a:spcAft>
                <a:spcPts val="0"/>
              </a:spcAft>
              <a:buClr>
                <a:schemeClr val="accent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accent2"/>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accent3"/>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accent4"/>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accent5"/>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accent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accent2"/>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accent3"/>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accent4"/>
              </a:buClr>
              <a:buSzPts val="2000"/>
              <a:buFont typeface="Arial"/>
              <a:buNone/>
              <a:defRPr sz="2000" b="0" i="0" u="none" strike="noStrike" cap="none">
                <a:solidFill>
                  <a:schemeClr val="dk1"/>
                </a:solidFill>
                <a:latin typeface="Calibri"/>
                <a:ea typeface="Calibri"/>
                <a:cs typeface="Calibri"/>
                <a:sym typeface="Calibri"/>
              </a:defRPr>
            </a:lvl9pPr>
          </a:lstStyle>
          <a:p>
            <a:r>
              <a:rPr lang="en-US"/>
              <a:t>Click icon to add picture</a:t>
            </a:r>
            <a:endParaRPr/>
          </a:p>
        </p:txBody>
      </p:sp>
      <p:sp>
        <p:nvSpPr>
          <p:cNvPr id="51" name="Google Shape;51;p7"/>
          <p:cNvSpPr txBox="1">
            <a:spLocks noGrp="1"/>
          </p:cNvSpPr>
          <p:nvPr>
            <p:ph type="body" idx="1"/>
          </p:nvPr>
        </p:nvSpPr>
        <p:spPr>
          <a:xfrm>
            <a:off x="301752" y="4572000"/>
            <a:ext cx="7772400" cy="459486"/>
          </a:xfrm>
          <a:prstGeom prst="rect">
            <a:avLst/>
          </a:prstGeom>
          <a:noFill/>
          <a:ln>
            <a:noFill/>
          </a:ln>
        </p:spPr>
        <p:txBody>
          <a:bodyPr spcFirstLastPara="1" wrap="square" lIns="91425" tIns="91425" rIns="91425" bIns="91425" anchor="t" anchorCtr="0">
            <a:noAutofit/>
          </a:bodyPr>
          <a:lstStyle>
            <a:lvl1pPr marL="457200" marR="0" lvl="0" indent="-228600" algn="ctr">
              <a:lnSpc>
                <a:spcPct val="100000"/>
              </a:lnSpc>
              <a:spcBef>
                <a:spcPts val="320"/>
              </a:spcBef>
              <a:spcAft>
                <a:spcPts val="0"/>
              </a:spcAft>
              <a:buClr>
                <a:schemeClr val="accent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accent2"/>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accent3"/>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accent5"/>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accent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accent2"/>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accent3"/>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52" name="Google Shape;52;p7"/>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7"/>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54" name="Google Shape;54;p7"/>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57" name="Google Shape;57;p8"/>
          <p:cNvSpPr txBox="1">
            <a:spLocks noGrp="1"/>
          </p:cNvSpPr>
          <p:nvPr>
            <p:ph type="body" idx="1"/>
          </p:nvPr>
        </p:nvSpPr>
        <p:spPr>
          <a:xfrm rot="5400000">
            <a:off x="2466975" y="-809624"/>
            <a:ext cx="3600450" cy="7619999"/>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58" name="Google Shape;58;p8"/>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9" name="Google Shape;59;p8"/>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8"/>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rot="5400000">
            <a:off x="5311377" y="1524000"/>
            <a:ext cx="4388643" cy="17526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r>
              <a:rPr lang="en-US"/>
              <a:t>Click to edit Master title style</a:t>
            </a:r>
            <a:endParaRPr/>
          </a:p>
        </p:txBody>
      </p:sp>
      <p:sp>
        <p:nvSpPr>
          <p:cNvPr id="63" name="Google Shape;63;p9"/>
          <p:cNvSpPr txBox="1">
            <a:spLocks noGrp="1"/>
          </p:cNvSpPr>
          <p:nvPr>
            <p:ph type="body" idx="1"/>
          </p:nvPr>
        </p:nvSpPr>
        <p:spPr>
          <a:xfrm rot="5400000">
            <a:off x="1272778" y="-609598"/>
            <a:ext cx="4388643" cy="6019799"/>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64" name="Google Shape;64;p9"/>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9"/>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6" name="Google Shape;66;p9"/>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8D8D8"/>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7" name="Google Shape;7;p1"/>
          <p:cNvSpPr txBox="1">
            <a:spLocks noGrp="1"/>
          </p:cNvSpPr>
          <p:nvPr>
            <p:ph type="body" idx="1"/>
          </p:nvPr>
        </p:nvSpPr>
        <p:spPr>
          <a:xfrm>
            <a:off x="457200" y="1200150"/>
            <a:ext cx="7619999" cy="360045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rtl="0">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Google Shape;8;p1"/>
          <p:cNvSpPr/>
          <p:nvPr/>
        </p:nvSpPr>
        <p:spPr>
          <a:xfrm>
            <a:off x="8458200" y="0"/>
            <a:ext cx="685799" cy="5143499"/>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Google Shape;9;p1"/>
          <p:cNvSpPr/>
          <p:nvPr/>
        </p:nvSpPr>
        <p:spPr>
          <a:xfrm>
            <a:off x="8458200" y="4114800"/>
            <a:ext cx="685799" cy="514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 name="Google Shape;10;p1"/>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11" name="Google Shape;11;p1"/>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rtl="0">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0"/>
          <p:cNvSpPr txBox="1"/>
          <p:nvPr/>
        </p:nvSpPr>
        <p:spPr>
          <a:xfrm>
            <a:off x="333375" y="2190750"/>
            <a:ext cx="7816712" cy="2047875"/>
          </a:xfrm>
          <a:prstGeom prst="rect">
            <a:avLst/>
          </a:prstGeom>
          <a:noFill/>
          <a:ln>
            <a:no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000"/>
              <a:buFont typeface="Arial"/>
              <a:buNone/>
            </a:pPr>
            <a:endParaRPr lang="en-US"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4866A8"/>
              </a:buClr>
              <a:buSzPts val="3600"/>
              <a:buFont typeface="Arial"/>
              <a:buNone/>
            </a:pPr>
            <a:r>
              <a:rPr lang="en-US" sz="3600" b="1" i="0" u="none" strike="noStrike" cap="none" dirty="0">
                <a:solidFill>
                  <a:srgbClr val="4866A8"/>
                </a:solidFill>
                <a:latin typeface="Arial"/>
                <a:ea typeface="Arial"/>
                <a:cs typeface="Arial"/>
                <a:sym typeface="Arial"/>
              </a:rPr>
              <a:t>Relief Opportunities Update</a:t>
            </a:r>
            <a:endParaRPr dirty="0"/>
          </a:p>
          <a:p>
            <a:pPr marL="0" marR="0" lvl="0" indent="0" algn="ctr" rtl="0">
              <a:lnSpc>
                <a:spcPct val="150000"/>
              </a:lnSpc>
              <a:spcBef>
                <a:spcPts val="0"/>
              </a:spcBef>
              <a:spcAft>
                <a:spcPts val="0"/>
              </a:spcAft>
              <a:buClr>
                <a:schemeClr val="dk1"/>
              </a:buClr>
              <a:buSzPts val="2800"/>
              <a:buFont typeface="Arial"/>
              <a:buNone/>
            </a:pPr>
            <a:r>
              <a:rPr lang="en-US" sz="2800" b="1" i="0" u="none" strike="noStrike" cap="none" dirty="0">
                <a:solidFill>
                  <a:schemeClr val="dk1"/>
                </a:solidFill>
                <a:latin typeface="Arial"/>
                <a:ea typeface="Arial"/>
                <a:cs typeface="Arial"/>
                <a:sym typeface="Arial"/>
              </a:rPr>
              <a:t>Franca Brilliant, Nonprofit Consultant</a:t>
            </a:r>
            <a:endParaRPr lang="en-US" dirty="0"/>
          </a:p>
          <a:p>
            <a:pPr marL="0" marR="0" lvl="0" indent="0" algn="ctr" rtl="0">
              <a:lnSpc>
                <a:spcPct val="150000"/>
              </a:lnSpc>
              <a:spcBef>
                <a:spcPts val="0"/>
              </a:spcBef>
              <a:spcAft>
                <a:spcPts val="0"/>
              </a:spcAft>
              <a:buClr>
                <a:schemeClr val="dk1"/>
              </a:buClr>
              <a:buSzPts val="2400"/>
              <a:buFont typeface="Arial"/>
              <a:buNone/>
            </a:pPr>
            <a:r>
              <a:rPr lang="en-US" sz="2400" b="1" dirty="0">
                <a:solidFill>
                  <a:schemeClr val="dk1"/>
                </a:solidFill>
              </a:rPr>
              <a:t>2/10/21</a:t>
            </a:r>
            <a:endParaRPr lang="en-US" dirty="0"/>
          </a:p>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1600"/>
              <a:buFont typeface="Arial"/>
              <a:buNone/>
            </a:pPr>
            <a:endParaRPr sz="1600" b="1" i="0" u="none" strike="noStrike" cap="none" dirty="0">
              <a:solidFill>
                <a:srgbClr val="4866A8"/>
              </a:solidFill>
              <a:latin typeface="Arial"/>
              <a:ea typeface="Arial"/>
              <a:cs typeface="Arial"/>
              <a:sym typeface="Arial"/>
            </a:endParaRPr>
          </a:p>
        </p:txBody>
      </p:sp>
      <p:pic>
        <p:nvPicPr>
          <p:cNvPr id="72" name="Google Shape;72;p10"/>
          <p:cNvPicPr preferRelativeResize="0"/>
          <p:nvPr/>
        </p:nvPicPr>
        <p:blipFill rotWithShape="1">
          <a:blip r:embed="rId3">
            <a:alphaModFix/>
          </a:blip>
          <a:srcRect/>
          <a:stretch/>
        </p:blipFill>
        <p:spPr>
          <a:xfrm>
            <a:off x="1646997" y="496955"/>
            <a:ext cx="4997786" cy="1317801"/>
          </a:xfrm>
          <a:prstGeom prst="rect">
            <a:avLst/>
          </a:prstGeom>
          <a:noFill/>
          <a:ln>
            <a:noFill/>
          </a:ln>
        </p:spPr>
      </p:pic>
      <p:sp>
        <p:nvSpPr>
          <p:cNvPr id="73" name="Google Shape;73;p10"/>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50"/>
              <a:buFont typeface="Calibri"/>
              <a:buNone/>
            </a:pPr>
            <a:fld id="{00000000-1234-1234-1234-123412341234}" type="slidenum">
              <a:rPr lang="en-US" sz="1800" b="0" i="0" u="none" strike="noStrike" cap="none">
                <a:solidFill>
                  <a:srgbClr val="FFFFFF"/>
                </a:solidFill>
                <a:latin typeface="Calibri"/>
                <a:ea typeface="Calibri"/>
                <a:cs typeface="Calibri"/>
                <a:sym typeface="Calibri"/>
              </a:rPr>
              <a:t>1</a:t>
            </a:fld>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991476"/>
            <a:ext cx="7732200" cy="3550215"/>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Arts and Humanities Council</a:t>
            </a:r>
          </a:p>
          <a:p>
            <a:pPr lvl="1"/>
            <a:r>
              <a:rPr lang="en-US" sz="2000" dirty="0"/>
              <a:t>Programming and Capacity Building Project Grants</a:t>
            </a:r>
          </a:p>
          <a:p>
            <a:pPr lvl="2"/>
            <a:r>
              <a:rPr lang="en-US" dirty="0"/>
              <a:t>Organization does not have to be incorporated as a nonprofit 501 c 3 organization (up to $5K)</a:t>
            </a:r>
          </a:p>
          <a:p>
            <a:pPr lvl="2"/>
            <a:r>
              <a:rPr lang="en-US" dirty="0"/>
              <a:t>Projects in a wide array of arts and humanities disciplines including performing arts, folk and traditional arts, media arts, visual arts, literary arts, history, and philosophy. </a:t>
            </a:r>
          </a:p>
          <a:p>
            <a:pPr lvl="1"/>
            <a:r>
              <a:rPr lang="en-US" sz="2000" dirty="0"/>
              <a:t>$1K to $10K, LOI deadline is 2/12/21</a:t>
            </a:r>
          </a:p>
          <a:p>
            <a:pPr lvl="1"/>
            <a:r>
              <a:rPr lang="en-US" sz="1800" dirty="0">
                <a:hlinkClick r:id="rId3"/>
              </a:rPr>
              <a:t>https://www.creativemoco.com/grant/pcbpg/</a:t>
            </a:r>
            <a:endParaRPr lang="en-US" sz="1800" dirty="0"/>
          </a:p>
          <a:p>
            <a:pPr lvl="1"/>
            <a:endParaRPr lang="en-US" sz="2400" dirty="0">
              <a:highlight>
                <a:srgbClr val="FFFF00"/>
              </a:highlight>
            </a:endParaRPr>
          </a:p>
          <a:p>
            <a:pPr lvl="2"/>
            <a:endParaRPr lang="en-US" dirty="0"/>
          </a:p>
          <a:p>
            <a:pPr lvl="2"/>
            <a:endParaRPr lang="en-US" dirty="0"/>
          </a:p>
          <a:p>
            <a:pPr lvl="2"/>
            <a:endParaRPr lang="en-US" dirty="0"/>
          </a:p>
          <a:p>
            <a:pPr indent="-381000">
              <a:buSzPts val="2400"/>
            </a:pPr>
            <a:endParaRPr lang="en-US" sz="24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County</a:t>
            </a:r>
            <a:endParaRPr sz="4500" dirty="0"/>
          </a:p>
        </p:txBody>
      </p:sp>
    </p:spTree>
    <p:extLst>
      <p:ext uri="{BB962C8B-B14F-4D97-AF65-F5344CB8AC3E}">
        <p14:creationId xmlns:p14="http://schemas.microsoft.com/office/powerpoint/2010/main" val="119416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991476"/>
            <a:ext cx="7732200" cy="3550215"/>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Arts and Humanities Council</a:t>
            </a:r>
          </a:p>
          <a:p>
            <a:pPr lvl="1"/>
            <a:r>
              <a:rPr lang="en-US" sz="2000" dirty="0"/>
              <a:t>Advancement Grants</a:t>
            </a:r>
          </a:p>
          <a:p>
            <a:pPr lvl="2"/>
            <a:r>
              <a:rPr lang="en-US" dirty="0"/>
              <a:t>Capacity-building projects for organizations in a wide array of arts and humanities disciplines including performing arts, media arts, visual arts, literary arts, and folk and traditional arts, history, and philosophy.</a:t>
            </a:r>
          </a:p>
          <a:p>
            <a:pPr lvl="2"/>
            <a:r>
              <a:rPr lang="en-US" dirty="0"/>
              <a:t>Assist organizations with planning, sustainability, achieving Diversity, Equity, Inclusion and Access</a:t>
            </a:r>
          </a:p>
          <a:p>
            <a:pPr lvl="1"/>
            <a:r>
              <a:rPr lang="en-US" sz="2000" dirty="0"/>
              <a:t>$10K to $100K, deadline is 2/26/21</a:t>
            </a:r>
          </a:p>
          <a:p>
            <a:pPr lvl="1"/>
            <a:r>
              <a:rPr lang="en-US" sz="1800" dirty="0">
                <a:hlinkClick r:id="rId3"/>
              </a:rPr>
              <a:t>https://www.creativemoco.com/grant/advancement-grants/</a:t>
            </a:r>
            <a:endParaRPr lang="en-US" sz="1800" dirty="0"/>
          </a:p>
          <a:p>
            <a:pPr lvl="1"/>
            <a:endParaRPr lang="en-US" sz="2400" dirty="0">
              <a:highlight>
                <a:srgbClr val="FFFF00"/>
              </a:highlight>
            </a:endParaRPr>
          </a:p>
          <a:p>
            <a:pPr lvl="2"/>
            <a:endParaRPr lang="en-US" dirty="0"/>
          </a:p>
          <a:p>
            <a:pPr lvl="2"/>
            <a:endParaRPr lang="en-US" dirty="0"/>
          </a:p>
          <a:p>
            <a:pPr lvl="2"/>
            <a:endParaRPr lang="en-US" dirty="0"/>
          </a:p>
          <a:p>
            <a:pPr indent="-381000">
              <a:buSzPts val="2400"/>
            </a:pPr>
            <a:endParaRPr lang="en-US" sz="24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County</a:t>
            </a:r>
            <a:endParaRPr sz="4500" dirty="0"/>
          </a:p>
        </p:txBody>
      </p:sp>
    </p:spTree>
    <p:extLst>
      <p:ext uri="{BB962C8B-B14F-4D97-AF65-F5344CB8AC3E}">
        <p14:creationId xmlns:p14="http://schemas.microsoft.com/office/powerpoint/2010/main" val="301631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991476"/>
            <a:ext cx="7732200" cy="3550215"/>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Free Personal Protective Equipment for Child Care Providers</a:t>
            </a:r>
          </a:p>
          <a:p>
            <a:pPr lvl="1"/>
            <a:r>
              <a:rPr lang="en-US" sz="2000" dirty="0"/>
              <a:t>$500K fund to provide kits with free PPE and cleaning supplies for licensed child care providers </a:t>
            </a:r>
          </a:p>
          <a:p>
            <a:pPr lvl="1"/>
            <a:r>
              <a:rPr lang="en-US" sz="2000" dirty="0"/>
              <a:t>Each provider can apply for one kit per month here:  </a:t>
            </a:r>
            <a:r>
              <a:rPr lang="en-US" sz="1800" dirty="0">
                <a:hlinkClick r:id="rId3"/>
              </a:rPr>
              <a:t>https://form.jotform.com/203577442089058</a:t>
            </a:r>
            <a:endParaRPr lang="en-US" sz="1800" dirty="0"/>
          </a:p>
          <a:p>
            <a:pPr lvl="1"/>
            <a:r>
              <a:rPr lang="en-US" sz="2000" dirty="0"/>
              <a:t>Application is open, no closing date announced.</a:t>
            </a:r>
            <a:r>
              <a:rPr lang="en-US" sz="1800" dirty="0">
                <a:solidFill>
                  <a:schemeClr val="accent1"/>
                </a:solidFill>
              </a:rPr>
              <a:t>  </a:t>
            </a:r>
            <a:r>
              <a:rPr lang="en-US" sz="1800" dirty="0">
                <a:solidFill>
                  <a:schemeClr val="tx1"/>
                </a:solidFill>
              </a:rPr>
              <a:t>Press </a:t>
            </a:r>
            <a:r>
              <a:rPr lang="en-US" sz="2000" dirty="0">
                <a:solidFill>
                  <a:schemeClr val="tx1"/>
                </a:solidFill>
              </a:rPr>
              <a:t>Release: </a:t>
            </a:r>
            <a:r>
              <a:rPr lang="en-US" sz="1800" dirty="0">
                <a:solidFill>
                  <a:schemeClr val="tx1"/>
                </a:solidFill>
                <a:hlinkClick r:id="rId4"/>
              </a:rPr>
              <a:t>https://www2.montgomerycountymd.gov/mcgportalapps/Press_Detail.aspx?Item_ID=33716</a:t>
            </a:r>
            <a:endParaRPr lang="en-US" sz="1800" dirty="0">
              <a:solidFill>
                <a:schemeClr val="tx1"/>
              </a:solidFill>
            </a:endParaRPr>
          </a:p>
          <a:p>
            <a:pPr lvl="1"/>
            <a:endParaRPr lang="en-US" sz="1800" dirty="0">
              <a:solidFill>
                <a:schemeClr val="tx1"/>
              </a:solidFill>
              <a:highlight>
                <a:srgbClr val="FFFF00"/>
              </a:highlight>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County</a:t>
            </a:r>
            <a:endParaRPr sz="4500" dirty="0"/>
          </a:p>
        </p:txBody>
      </p:sp>
    </p:spTree>
    <p:extLst>
      <p:ext uri="{BB962C8B-B14F-4D97-AF65-F5344CB8AC3E}">
        <p14:creationId xmlns:p14="http://schemas.microsoft.com/office/powerpoint/2010/main" val="3256029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City of Takoma Park – Quality of Life Grants</a:t>
            </a:r>
          </a:p>
          <a:p>
            <a:pPr lvl="1"/>
            <a:r>
              <a:rPr lang="en-US" sz="2000" dirty="0"/>
              <a:t>Grants for projects that provide greater access to the arts and sciences in Takoma Park. The City is especially interested in programs that build skills that promote workforce development and entrepreneurial programs for low and moderate income residents. </a:t>
            </a:r>
          </a:p>
          <a:p>
            <a:pPr lvl="1"/>
            <a:r>
              <a:rPr lang="en-US" sz="2000" dirty="0"/>
              <a:t>Up to $10K. Due 3/11/21</a:t>
            </a:r>
          </a:p>
          <a:p>
            <a:pPr lvl="1"/>
            <a:r>
              <a:rPr lang="en-US" sz="1800" dirty="0">
                <a:hlinkClick r:id="rId3"/>
              </a:rPr>
              <a:t>https://takomaparkmd.gov/government/housing-and-community-development/grant-programs/community-grants/</a:t>
            </a:r>
            <a:endParaRPr lang="en-US" sz="1800" dirty="0"/>
          </a:p>
          <a:p>
            <a:pPr lvl="1"/>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500" dirty="0"/>
              <a:t>Government Updates - City</a:t>
            </a:r>
            <a:endParaRPr sz="4500" dirty="0"/>
          </a:p>
        </p:txBody>
      </p:sp>
    </p:spTree>
    <p:extLst>
      <p:ext uri="{BB962C8B-B14F-4D97-AF65-F5344CB8AC3E}">
        <p14:creationId xmlns:p14="http://schemas.microsoft.com/office/powerpoint/2010/main" val="3810735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263199" y="1031973"/>
            <a:ext cx="7732200" cy="3442800"/>
          </a:xfrm>
          <a:prstGeom prst="rect">
            <a:avLst/>
          </a:prstGeom>
          <a:noFill/>
          <a:ln>
            <a:noFill/>
          </a:ln>
        </p:spPr>
        <p:txBody>
          <a:bodyPr spcFirstLastPara="1" wrap="square" lIns="91425" tIns="91425" rIns="91425" bIns="91425" anchor="t" anchorCtr="0">
            <a:noAutofit/>
          </a:bodyPr>
          <a:lstStyle/>
          <a:p>
            <a:r>
              <a:rPr lang="en-US" sz="2400" dirty="0"/>
              <a:t>Cigna Foundation – Healthier Kids for Our Future</a:t>
            </a:r>
          </a:p>
          <a:p>
            <a:pPr lvl="1"/>
            <a:r>
              <a:rPr lang="en-US" sz="2000" dirty="0"/>
              <a:t>Food Insecurity Grant</a:t>
            </a:r>
          </a:p>
          <a:p>
            <a:pPr lvl="2"/>
            <a:r>
              <a:rPr lang="en-US" dirty="0"/>
              <a:t>Support to organizations that are on the ground in communities working to address food insecurity, filling the gaps that exist in and outside school e.g. through programs that provide food and nutrition aid for expecting mothers and caregivers or health provider  provider/clinician efforts that provide food and/or nutritional education</a:t>
            </a:r>
          </a:p>
          <a:p>
            <a:pPr lvl="2"/>
            <a:r>
              <a:rPr lang="en-US" dirty="0"/>
              <a:t>$50K - $125K per year. Deadline 2/26/21</a:t>
            </a:r>
          </a:p>
          <a:p>
            <a:pPr lvl="1"/>
            <a:r>
              <a:rPr lang="en-US" sz="1800" dirty="0">
                <a:hlinkClick r:id="rId3"/>
              </a:rPr>
              <a:t>https://www.cigna.com/about-us/corporate-responsibility/healthier-kids-for-our-future/food-security-grant</a:t>
            </a:r>
            <a:endParaRPr lang="en-US" sz="1800" dirty="0"/>
          </a:p>
          <a:p>
            <a:pPr lvl="1"/>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 – </a:t>
            </a:r>
            <a:r>
              <a:rPr lang="en-US" sz="4500" dirty="0" err="1"/>
              <a:t>Nat’l</a:t>
            </a:r>
            <a:endParaRPr sz="4500" dirty="0"/>
          </a:p>
        </p:txBody>
      </p:sp>
    </p:spTree>
    <p:extLst>
      <p:ext uri="{BB962C8B-B14F-4D97-AF65-F5344CB8AC3E}">
        <p14:creationId xmlns:p14="http://schemas.microsoft.com/office/powerpoint/2010/main" val="2797403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263199" y="1031973"/>
            <a:ext cx="7732200" cy="3442800"/>
          </a:xfrm>
          <a:prstGeom prst="rect">
            <a:avLst/>
          </a:prstGeom>
          <a:noFill/>
          <a:ln>
            <a:noFill/>
          </a:ln>
        </p:spPr>
        <p:txBody>
          <a:bodyPr spcFirstLastPara="1" wrap="square" lIns="91425" tIns="91425" rIns="91425" bIns="91425" anchor="t" anchorCtr="0">
            <a:noAutofit/>
          </a:bodyPr>
          <a:lstStyle/>
          <a:p>
            <a:r>
              <a:rPr lang="en-US" sz="2400" dirty="0"/>
              <a:t>Cigna Foundation – Healthier Kids for Our Future</a:t>
            </a:r>
          </a:p>
          <a:p>
            <a:pPr lvl="1"/>
            <a:r>
              <a:rPr lang="en-US" sz="2000" dirty="0"/>
              <a:t>Mental Health Grants </a:t>
            </a:r>
          </a:p>
          <a:p>
            <a:pPr lvl="2"/>
            <a:r>
              <a:rPr lang="en-US" dirty="0"/>
              <a:t>To supplement mental health programming within and outside school to address loneliness, anxiety, depression and suicide prevention. </a:t>
            </a:r>
          </a:p>
          <a:p>
            <a:pPr lvl="2"/>
            <a:r>
              <a:rPr lang="en-US" dirty="0"/>
              <a:t>To foster collaboration and use evidence-based programs such as Trauma Informed Practices, Social-Emotional Learning, Positive Behavioral Interventions and Supports</a:t>
            </a:r>
          </a:p>
          <a:p>
            <a:pPr lvl="2"/>
            <a:r>
              <a:rPr lang="en-US" dirty="0"/>
              <a:t>$50K - $125K per year. Deadline 2/26/21</a:t>
            </a:r>
          </a:p>
          <a:p>
            <a:pPr lvl="1"/>
            <a:r>
              <a:rPr lang="en-US" sz="1800" dirty="0">
                <a:solidFill>
                  <a:srgbClr val="FF9300"/>
                </a:solidFill>
                <a:hlinkClick r:id="rId3"/>
              </a:rPr>
              <a:t>https://www.cigna.com/about-us/corporate-responsibility/healthier-kids-for-our-future/mental-health-grant</a:t>
            </a:r>
            <a:endParaRPr lang="en-US" sz="1800" dirty="0">
              <a:solidFill>
                <a:srgbClr val="FF9300"/>
              </a:solidFill>
            </a:endParaRPr>
          </a:p>
          <a:p>
            <a:pPr lvl="1"/>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 – </a:t>
            </a:r>
            <a:r>
              <a:rPr lang="en-US" sz="4500" dirty="0" err="1"/>
              <a:t>Nat’l</a:t>
            </a:r>
            <a:endParaRPr sz="4500" dirty="0"/>
          </a:p>
        </p:txBody>
      </p:sp>
    </p:spTree>
    <p:extLst>
      <p:ext uri="{BB962C8B-B14F-4D97-AF65-F5344CB8AC3E}">
        <p14:creationId xmlns:p14="http://schemas.microsoft.com/office/powerpoint/2010/main" val="2017489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426280" y="1063379"/>
            <a:ext cx="7732200" cy="3882694"/>
          </a:xfrm>
          <a:prstGeom prst="rect">
            <a:avLst/>
          </a:prstGeom>
          <a:noFill/>
          <a:ln>
            <a:noFill/>
          </a:ln>
        </p:spPr>
        <p:txBody>
          <a:bodyPr spcFirstLastPara="1" wrap="square" lIns="91425" tIns="91425" rIns="91425" bIns="91425" anchor="t" anchorCtr="0">
            <a:noAutofit/>
          </a:bodyPr>
          <a:lstStyle/>
          <a:p>
            <a:r>
              <a:rPr lang="en-US" sz="2400" dirty="0"/>
              <a:t>Andrus Family Fund/Visionary Freedom Fund</a:t>
            </a:r>
          </a:p>
          <a:p>
            <a:pPr lvl="1"/>
            <a:r>
              <a:rPr lang="en-US" sz="2000" dirty="0"/>
              <a:t>Projects or organizations that are building power, developing or cultivating new visions, ideas or frameworks developed by directly impacted young people, and/ or organizations who are already leading transformative work.</a:t>
            </a:r>
          </a:p>
          <a:p>
            <a:pPr lvl="1"/>
            <a:r>
              <a:rPr lang="en-US" sz="2000" dirty="0"/>
              <a:t>Focus on organizations led by Black, Indigenous, People of Color youth</a:t>
            </a:r>
          </a:p>
          <a:p>
            <a:pPr lvl="1"/>
            <a:r>
              <a:rPr lang="en-US" sz="2000" dirty="0"/>
              <a:t>$25K to $100K for one to two years, general operating support. Deadline 2/26/21</a:t>
            </a:r>
          </a:p>
          <a:p>
            <a:pPr lvl="1"/>
            <a:r>
              <a:rPr lang="en-US" sz="2000" dirty="0">
                <a:solidFill>
                  <a:srgbClr val="F96D0C"/>
                </a:solidFill>
              </a:rPr>
              <a:t>https://</a:t>
            </a:r>
            <a:r>
              <a:rPr lang="en-US" sz="2000" dirty="0" err="1">
                <a:solidFill>
                  <a:srgbClr val="F96D0C"/>
                </a:solidFill>
              </a:rPr>
              <a:t>affund.org</a:t>
            </a:r>
            <a:r>
              <a:rPr lang="en-US" sz="2000" dirty="0">
                <a:solidFill>
                  <a:srgbClr val="F96D0C"/>
                </a:solidFill>
              </a:rPr>
              <a:t>/2020vision/apply/</a:t>
            </a:r>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 – </a:t>
            </a:r>
            <a:r>
              <a:rPr lang="en-US" sz="4500" dirty="0" err="1"/>
              <a:t>Nat’l</a:t>
            </a:r>
            <a:endParaRPr sz="4500" dirty="0"/>
          </a:p>
        </p:txBody>
      </p:sp>
    </p:spTree>
    <p:extLst>
      <p:ext uri="{BB962C8B-B14F-4D97-AF65-F5344CB8AC3E}">
        <p14:creationId xmlns:p14="http://schemas.microsoft.com/office/powerpoint/2010/main" val="1575710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457200" y="1207070"/>
            <a:ext cx="7732200" cy="3442800"/>
          </a:xfrm>
          <a:prstGeom prst="rect">
            <a:avLst/>
          </a:prstGeom>
          <a:noFill/>
          <a:ln>
            <a:noFill/>
          </a:ln>
        </p:spPr>
        <p:txBody>
          <a:bodyPr spcFirstLastPara="1" wrap="square" lIns="91425" tIns="91425" rIns="91425" bIns="91425" anchor="t" anchorCtr="0">
            <a:noAutofit/>
          </a:bodyPr>
          <a:lstStyle/>
          <a:p>
            <a:pPr marL="533400" indent="-342900">
              <a:spcBef>
                <a:spcPts val="0"/>
              </a:spcBef>
              <a:buSzPts val="2400"/>
            </a:pPr>
            <a:r>
              <a:rPr lang="en-US" sz="2400" dirty="0"/>
              <a:t>Bank Of America </a:t>
            </a:r>
          </a:p>
          <a:p>
            <a:pPr marL="990600" lvl="1" indent="-342900">
              <a:spcBef>
                <a:spcPts val="0"/>
              </a:spcBef>
            </a:pPr>
            <a:r>
              <a:rPr lang="en-US" sz="2000" dirty="0"/>
              <a:t>Economic Mobility focused on needs of individuals and families, esp. workforce development/education, basic needs. Deadline 2/19/21</a:t>
            </a:r>
          </a:p>
          <a:p>
            <a:pPr marL="990600" lvl="1" indent="-342900">
              <a:spcBef>
                <a:spcPts val="0"/>
              </a:spcBef>
            </a:pPr>
            <a:r>
              <a:rPr lang="en-US" sz="2000" dirty="0"/>
              <a:t>Economic Mobility focused on needs of community, esp. affordable housing, small business, neighborhood revitalization Open 5/31/21 – 6/25/21</a:t>
            </a:r>
          </a:p>
          <a:p>
            <a:pPr marL="990600" lvl="1" indent="-342900">
              <a:spcBef>
                <a:spcPts val="0"/>
              </a:spcBef>
            </a:pPr>
            <a:r>
              <a:rPr lang="en-US" sz="2000" dirty="0"/>
              <a:t>Grants range from $5k to $50K</a:t>
            </a:r>
          </a:p>
          <a:p>
            <a:pPr marL="640080" lvl="1" indent="-114300">
              <a:buSzPts val="1800"/>
            </a:pPr>
            <a:r>
              <a:rPr lang="en-US" sz="1800" u="sng" dirty="0">
                <a:hlinkClick r:id="rId3"/>
              </a:rPr>
              <a:t>https://about.bankofamerica.com/en-us/what-guides-us/find-grants-sponsorships.html - fbid=9qrtwRmNPlL</a:t>
            </a:r>
            <a:endParaRPr lang="en-US" sz="1800" u="sng" dirty="0"/>
          </a:p>
          <a:p>
            <a:pPr marL="640080" lvl="1" indent="-114300">
              <a:buSzPts val="1800"/>
            </a:pPr>
            <a:endParaRPr lang="en-US" sz="20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 - </a:t>
            </a:r>
            <a:r>
              <a:rPr lang="en-US" sz="4500" dirty="0" err="1"/>
              <a:t>Nat’l</a:t>
            </a:r>
            <a:endParaRPr sz="4500" dirty="0"/>
          </a:p>
        </p:txBody>
      </p:sp>
    </p:spTree>
    <p:extLst>
      <p:ext uri="{BB962C8B-B14F-4D97-AF65-F5344CB8AC3E}">
        <p14:creationId xmlns:p14="http://schemas.microsoft.com/office/powerpoint/2010/main" val="1699208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03436" y="1207070"/>
            <a:ext cx="7732200" cy="3442800"/>
          </a:xfrm>
          <a:prstGeom prst="rect">
            <a:avLst/>
          </a:prstGeom>
          <a:noFill/>
          <a:ln>
            <a:noFill/>
          </a:ln>
        </p:spPr>
        <p:txBody>
          <a:bodyPr spcFirstLastPara="1" wrap="square" lIns="91425" tIns="91425" rIns="91425" bIns="91425" anchor="t" anchorCtr="0">
            <a:noAutofit/>
          </a:bodyPr>
          <a:lstStyle/>
          <a:p>
            <a:pPr marL="533400" indent="-342900">
              <a:spcBef>
                <a:spcPts val="0"/>
              </a:spcBef>
              <a:buSzPts val="2400"/>
            </a:pPr>
            <a:r>
              <a:rPr lang="en-US" sz="2400" dirty="0"/>
              <a:t>ImpactDC100</a:t>
            </a:r>
          </a:p>
          <a:p>
            <a:pPr marL="640080" lvl="1" indent="-114300">
              <a:buSzPts val="1800"/>
            </a:pPr>
            <a:r>
              <a:rPr lang="en-US" sz="2000" dirty="0"/>
              <a:t>Apply to one of five areas:  Arts &amp; Culture, Education, Environment, Family, Health and Wellness </a:t>
            </a:r>
          </a:p>
          <a:p>
            <a:pPr marL="640080" lvl="1" indent="-114300">
              <a:buSzPts val="1800"/>
            </a:pPr>
            <a:r>
              <a:rPr lang="en-US" sz="2000" dirty="0"/>
              <a:t>Priority is projects that address disparities resulting form systemic racism and structural inequity.  Looking for transformational, high impact projects that address strategic issues.</a:t>
            </a:r>
          </a:p>
          <a:p>
            <a:pPr marL="640080" lvl="1" indent="-114300">
              <a:buSzPts val="1800"/>
            </a:pPr>
            <a:r>
              <a:rPr lang="en-US" sz="2000" dirty="0"/>
              <a:t>Funds need to be spent within two years. Must demonstrate how the program will be funded to continue after that time. </a:t>
            </a:r>
          </a:p>
          <a:p>
            <a:pPr marL="640080" lvl="1" indent="-114300">
              <a:buSzPts val="1800"/>
            </a:pPr>
            <a:r>
              <a:rPr lang="en-US" sz="2000" dirty="0"/>
              <a:t>One grant of $103K, Due 3/8/21</a:t>
            </a:r>
            <a:endParaRPr lang="en-US" sz="2000" dirty="0">
              <a:solidFill>
                <a:schemeClr val="tx1"/>
              </a:solidFill>
              <a:hlinkClick r:id="rId3">
                <a:extLst>
                  <a:ext uri="{A12FA001-AC4F-418D-AE19-62706E023703}">
                    <ahyp:hlinkClr xmlns:ahyp="http://schemas.microsoft.com/office/drawing/2018/hyperlinkcolor" val="tx"/>
                  </a:ext>
                </a:extLst>
              </a:hlinkClick>
            </a:endParaRPr>
          </a:p>
          <a:p>
            <a:pPr marL="640080" lvl="1" indent="-114300">
              <a:buSzPts val="1800"/>
            </a:pPr>
            <a:r>
              <a:rPr lang="en-US" sz="1800" dirty="0">
                <a:solidFill>
                  <a:srgbClr val="D25814"/>
                </a:solidFill>
                <a:hlinkClick r:id="rId4">
                  <a:extLst>
                    <a:ext uri="{A12FA001-AC4F-418D-AE19-62706E023703}">
                      <ahyp:hlinkClr xmlns:ahyp="http://schemas.microsoft.com/office/drawing/2018/hyperlinkcolor" val="tx"/>
                    </a:ext>
                  </a:extLst>
                </a:hlinkClick>
              </a:rPr>
              <a:t>https://impact100dc.org/grants/</a:t>
            </a:r>
            <a:endParaRPr lang="en-US" sz="1800" dirty="0">
              <a:solidFill>
                <a:srgbClr val="F96D0C"/>
              </a:solidFill>
            </a:endParaRPr>
          </a:p>
          <a:p>
            <a:endParaRPr lang="en-US" sz="2200" dirty="0">
              <a:highlight>
                <a:srgbClr val="FFFF00"/>
              </a:highlight>
            </a:endParaRPr>
          </a:p>
          <a:p>
            <a:pPr marL="182880" indent="-114300">
              <a:buSzPts val="1800"/>
            </a:pPr>
            <a:endParaRPr lang="en-US" sz="2200" dirty="0">
              <a:solidFill>
                <a:srgbClr val="F96D0C"/>
              </a:solidFill>
              <a:highlight>
                <a:srgbClr val="FFFF00"/>
              </a:highlight>
            </a:endParaRPr>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 - Local</a:t>
            </a:r>
            <a:endParaRPr sz="4500" dirty="0"/>
          </a:p>
        </p:txBody>
      </p:sp>
    </p:spTree>
    <p:extLst>
      <p:ext uri="{BB962C8B-B14F-4D97-AF65-F5344CB8AC3E}">
        <p14:creationId xmlns:p14="http://schemas.microsoft.com/office/powerpoint/2010/main" val="1727168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r>
              <a:rPr lang="en-US" sz="2400" dirty="0"/>
              <a:t>Chesapeake Bay Trust – RFP for Green Streets, Green Jobs, Green Towns (G3)</a:t>
            </a:r>
          </a:p>
          <a:p>
            <a:pPr lvl="1"/>
            <a:r>
              <a:rPr lang="en-US" sz="2000" dirty="0"/>
              <a:t>To help communities reduce stormwater runoff, increase green spaces in urban areas, improve the health of local streams and the Chesapeake, and enhance community livability.</a:t>
            </a:r>
          </a:p>
          <a:p>
            <a:pPr lvl="1"/>
            <a:r>
              <a:rPr lang="en-US" sz="2000" dirty="0"/>
              <a:t>Grants range from $15K for plans to $100K for implementation projects. Deadline 3/4/21, </a:t>
            </a:r>
          </a:p>
          <a:p>
            <a:pPr lvl="1"/>
            <a:r>
              <a:rPr lang="en-US" sz="1800" u="sng" dirty="0">
                <a:solidFill>
                  <a:srgbClr val="F96D0C"/>
                </a:solidFill>
                <a:hlinkClick r:id="rId3"/>
              </a:rPr>
              <a:t>https://</a:t>
            </a:r>
            <a:r>
              <a:rPr lang="en-US" sz="1800" u="sng" dirty="0" err="1">
                <a:solidFill>
                  <a:srgbClr val="F96D0C"/>
                </a:solidFill>
                <a:hlinkClick r:id="rId3"/>
              </a:rPr>
              <a:t>cbtrust.org</a:t>
            </a:r>
            <a:r>
              <a:rPr lang="en-US" sz="1800" u="sng" dirty="0">
                <a:solidFill>
                  <a:srgbClr val="F96D0C"/>
                </a:solidFill>
                <a:hlinkClick r:id="rId3"/>
              </a:rPr>
              <a:t>/grants/green-streets-green-jobs-green-towns/</a:t>
            </a:r>
            <a:endParaRPr lang="en-US" sz="1800" dirty="0">
              <a:solidFill>
                <a:srgbClr val="F96D0C"/>
              </a:solidFill>
            </a:endParaRPr>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200" dirty="0"/>
              <a:t>Private</a:t>
            </a:r>
            <a:r>
              <a:rPr lang="en-US" sz="4500" dirty="0"/>
              <a:t> Funder Updates – Local</a:t>
            </a:r>
            <a:endParaRPr lang="en-US" sz="4200" dirty="0"/>
          </a:p>
        </p:txBody>
      </p:sp>
    </p:spTree>
    <p:extLst>
      <p:ext uri="{BB962C8B-B14F-4D97-AF65-F5344CB8AC3E}">
        <p14:creationId xmlns:p14="http://schemas.microsoft.com/office/powerpoint/2010/main" val="119908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Small Business Administration </a:t>
            </a:r>
          </a:p>
          <a:p>
            <a:pPr lvl="1"/>
            <a:r>
              <a:rPr lang="en-US" dirty="0"/>
              <a:t>Paycheck Protection Protection Program (PPP)</a:t>
            </a:r>
          </a:p>
          <a:p>
            <a:pPr lvl="1"/>
            <a:r>
              <a:rPr lang="en-US" dirty="0"/>
              <a:t>COVID 19 Economic Injury Disaster Loans (EIDL)</a:t>
            </a:r>
          </a:p>
          <a:p>
            <a:pPr lvl="1"/>
            <a:r>
              <a:rPr lang="en-US" dirty="0"/>
              <a:t>Shuttered Venue Operators Grant --not yet open (SVOG)</a:t>
            </a:r>
          </a:p>
          <a:p>
            <a:pPr lvl="1"/>
            <a:r>
              <a:rPr lang="en-US" sz="1800" dirty="0"/>
              <a:t>SBA website: </a:t>
            </a:r>
            <a:r>
              <a:rPr lang="en-US" sz="1800" dirty="0">
                <a:hlinkClick r:id="rId3"/>
              </a:rPr>
              <a:t>https://www.sba.gov/funding-programs/loans/coronavirus-relief-options</a:t>
            </a:r>
            <a:endParaRPr lang="en-US" sz="1800" dirty="0"/>
          </a:p>
          <a:p>
            <a:pPr lvl="1"/>
            <a:r>
              <a:rPr lang="en-US" sz="1800" dirty="0">
                <a:solidFill>
                  <a:schemeClr val="tx1"/>
                </a:solidFill>
                <a:hlinkClick r:id="rId4">
                  <a:extLst>
                    <a:ext uri="{A12FA001-AC4F-418D-AE19-62706E023703}">
                      <ahyp:hlinkClr xmlns:ahyp="http://schemas.microsoft.com/office/drawing/2018/hyperlinkcolor" val="tx"/>
                    </a:ext>
                  </a:extLst>
                </a:hlinkClick>
              </a:rPr>
              <a:t>Analysis of COVID Relief Legislation: </a:t>
            </a:r>
            <a:r>
              <a:rPr lang="en-US" sz="1800" dirty="0">
                <a:solidFill>
                  <a:srgbClr val="D25814"/>
                </a:solidFill>
                <a:hlinkClick r:id="rId4">
                  <a:extLst>
                    <a:ext uri="{A12FA001-AC4F-418D-AE19-62706E023703}">
                      <ahyp:hlinkClr xmlns:ahyp="http://schemas.microsoft.com/office/drawing/2018/hyperlinkcolor" val="tx"/>
                    </a:ext>
                  </a:extLst>
                </a:hlinkClick>
              </a:rPr>
              <a:t>https://www.councilofnonprofits.org/sites/default/files/documents/covid-relief-bill-chart.pdf</a:t>
            </a:r>
            <a:endParaRPr lang="en-US" sz="1800" dirty="0"/>
          </a:p>
          <a:p>
            <a:pPr lvl="1"/>
            <a:endParaRPr lang="en-US" dirty="0"/>
          </a:p>
          <a:p>
            <a:pPr lvl="1"/>
            <a:endParaRPr lang="en-US" dirty="0"/>
          </a:p>
          <a:p>
            <a:pPr lvl="1"/>
            <a:endParaRPr lang="en-US" sz="1800" dirty="0"/>
          </a:p>
          <a:p>
            <a:pPr marL="533400" lvl="1" indent="0">
              <a:buNone/>
            </a:pPr>
            <a:endParaRPr lang="en-US" sz="900" dirty="0"/>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1096439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457200" y="1207070"/>
            <a:ext cx="7732200" cy="3586760"/>
          </a:xfrm>
          <a:prstGeom prst="rect">
            <a:avLst/>
          </a:prstGeom>
          <a:noFill/>
          <a:ln>
            <a:noFill/>
          </a:ln>
        </p:spPr>
        <p:txBody>
          <a:bodyPr spcFirstLastPara="1" wrap="square" lIns="91425" tIns="91425" rIns="91425" bIns="91425" anchor="t" anchorCtr="0">
            <a:noAutofit/>
          </a:bodyPr>
          <a:lstStyle/>
          <a:p>
            <a:pPr marL="982980" lvl="2" indent="0">
              <a:buSzPts val="1800"/>
              <a:buNone/>
            </a:pPr>
            <a:r>
              <a:rPr lang="en-US" sz="4800" dirty="0">
                <a:solidFill>
                  <a:schemeClr val="bg2"/>
                </a:solidFill>
                <a:latin typeface="Cambria" panose="02040503050406030204" pitchFamily="18" charset="0"/>
              </a:rPr>
              <a:t>Questions?</a:t>
            </a:r>
          </a:p>
          <a:p>
            <a:pPr marL="982980" lvl="2" indent="0">
              <a:buSzPts val="1800"/>
              <a:buNone/>
            </a:pPr>
            <a:endParaRPr lang="en-US" sz="4800" i="1" dirty="0">
              <a:solidFill>
                <a:schemeClr val="bg2"/>
              </a:solidFill>
              <a:latin typeface="Cambria" panose="02040503050406030204" pitchFamily="18" charset="0"/>
            </a:endParaRPr>
          </a:p>
          <a:p>
            <a:pPr marL="3726180" lvl="8" indent="0">
              <a:buNone/>
            </a:pPr>
            <a:r>
              <a:rPr lang="en-US" sz="4600" i="1" dirty="0">
                <a:solidFill>
                  <a:srgbClr val="F96D0C"/>
                </a:solidFill>
                <a:latin typeface="Cambria" panose="02040503050406030204" pitchFamily="18" charset="0"/>
              </a:rPr>
              <a:t>Thanks!</a:t>
            </a:r>
          </a:p>
          <a:p>
            <a:pPr marL="982980" lvl="2" indent="0">
              <a:buSzPts val="1800"/>
              <a:buNone/>
            </a:pPr>
            <a:endParaRPr lang="en-US" sz="3600" i="1" dirty="0">
              <a:solidFill>
                <a:schemeClr val="bg2"/>
              </a:solidFill>
            </a:endParaRPr>
          </a:p>
          <a:p>
            <a:pPr marL="982980" lvl="2" indent="0">
              <a:buSzPts val="1800"/>
              <a:buNone/>
            </a:pPr>
            <a:r>
              <a:rPr lang="en-US" sz="3600" i="1" dirty="0" err="1">
                <a:solidFill>
                  <a:schemeClr val="bg2"/>
                </a:solidFill>
              </a:rPr>
              <a:t>Franca.Brilliant@gmail.com</a:t>
            </a:r>
            <a:endParaRPr lang="en-US" sz="3600" dirty="0">
              <a:solidFill>
                <a:srgbClr val="F96D0C"/>
              </a:solidFill>
              <a:highlight>
                <a:srgbClr val="FFFF00"/>
              </a:highlight>
            </a:endParaRPr>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br>
              <a:rPr lang="en-US" sz="4400" i="1" dirty="0">
                <a:solidFill>
                  <a:schemeClr val="bg2"/>
                </a:solidFill>
                <a:latin typeface="Cambria" panose="02040503050406030204" pitchFamily="18" charset="0"/>
              </a:rPr>
            </a:br>
            <a:br>
              <a:rPr lang="en-US" sz="4400" i="1" dirty="0">
                <a:solidFill>
                  <a:schemeClr val="bg2"/>
                </a:solidFill>
                <a:latin typeface="Cambria" panose="02040503050406030204" pitchFamily="18" charset="0"/>
              </a:rPr>
            </a:br>
            <a:endParaRPr sz="4500" dirty="0"/>
          </a:p>
        </p:txBody>
      </p:sp>
    </p:spTree>
    <p:extLst>
      <p:ext uri="{BB962C8B-B14F-4D97-AF65-F5344CB8AC3E}">
        <p14:creationId xmlns:p14="http://schemas.microsoft.com/office/powerpoint/2010/main" val="423296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Small Business Administration - PPP</a:t>
            </a:r>
          </a:p>
          <a:p>
            <a:pPr lvl="1"/>
            <a:r>
              <a:rPr lang="en-US" dirty="0"/>
              <a:t>Paycheck Protection Protection Program (PPP)</a:t>
            </a:r>
          </a:p>
          <a:p>
            <a:pPr lvl="2"/>
            <a:r>
              <a:rPr lang="en-US" dirty="0"/>
              <a:t>To help employers keep employees on payroll.  </a:t>
            </a:r>
          </a:p>
          <a:p>
            <a:pPr lvl="2"/>
            <a:r>
              <a:rPr lang="en-US" dirty="0"/>
              <a:t>Up to 8 weeks of payroll costs, could be converted to a grant, must show revenue loss</a:t>
            </a:r>
          </a:p>
          <a:p>
            <a:pPr lvl="1"/>
            <a:r>
              <a:rPr lang="en-US" dirty="0"/>
              <a:t>New provisions</a:t>
            </a:r>
          </a:p>
          <a:p>
            <a:pPr lvl="2"/>
            <a:r>
              <a:rPr lang="en-US" dirty="0"/>
              <a:t>Expanded coverage of costs, included associations, simplified forgiveness for loans up to $150K</a:t>
            </a:r>
          </a:p>
          <a:p>
            <a:pPr lvl="2"/>
            <a:r>
              <a:rPr lang="en-US" dirty="0"/>
              <a:t>Application deadline 3/31/21 or when money runs out</a:t>
            </a:r>
          </a:p>
          <a:p>
            <a:pPr marL="533400" lvl="1" indent="0">
              <a:buNone/>
            </a:pPr>
            <a:endParaRPr lang="en-US" sz="900" dirty="0"/>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32748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Small Business Administration - PPP</a:t>
            </a:r>
          </a:p>
          <a:p>
            <a:pPr lvl="1"/>
            <a:r>
              <a:rPr lang="en-US" dirty="0"/>
              <a:t>First Draw reopened January 2021</a:t>
            </a:r>
          </a:p>
          <a:p>
            <a:pPr lvl="2"/>
            <a:r>
              <a:rPr lang="en-US" dirty="0"/>
              <a:t>Fewer than 500 employees </a:t>
            </a:r>
          </a:p>
          <a:p>
            <a:pPr lvl="2"/>
            <a:r>
              <a:rPr lang="en-US" dirty="0"/>
              <a:t>In operation on February 15, 2020.  </a:t>
            </a:r>
          </a:p>
          <a:p>
            <a:pPr lvl="1"/>
            <a:r>
              <a:rPr lang="en-US" dirty="0"/>
              <a:t>Second Draw</a:t>
            </a:r>
          </a:p>
          <a:p>
            <a:pPr lvl="2"/>
            <a:r>
              <a:rPr lang="en-US" dirty="0">
                <a:solidFill>
                  <a:srgbClr val="C00000"/>
                </a:solidFill>
              </a:rPr>
              <a:t>Have or will have used your first-draw PPP loan by the time you receive the second-draw PPP loan</a:t>
            </a:r>
          </a:p>
          <a:p>
            <a:pPr lvl="2"/>
            <a:r>
              <a:rPr lang="en-US" dirty="0"/>
              <a:t>No more than 300 employees</a:t>
            </a:r>
          </a:p>
          <a:p>
            <a:pPr lvl="2"/>
            <a:r>
              <a:rPr lang="en-US" dirty="0"/>
              <a:t>Decline in gross receipts of at least 25% in any quarter of 2020 compared to the same quarter in 2019. </a:t>
            </a:r>
          </a:p>
          <a:p>
            <a:pPr marL="533400" lvl="1" indent="0">
              <a:buNone/>
            </a:pPr>
            <a:endParaRPr lang="en-US" sz="900" dirty="0"/>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187460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Small Business Administration - EIDL</a:t>
            </a:r>
          </a:p>
          <a:p>
            <a:pPr lvl="2"/>
            <a:r>
              <a:rPr lang="en-US" dirty="0"/>
              <a:t>2.75% nonprofit interest rate for nonprofits, not forgivable</a:t>
            </a:r>
          </a:p>
          <a:p>
            <a:pPr lvl="2"/>
            <a:r>
              <a:rPr lang="en-US" dirty="0"/>
              <a:t>May be used for working capital and normal operating expenses</a:t>
            </a:r>
          </a:p>
          <a:p>
            <a:pPr lvl="2"/>
            <a:r>
              <a:rPr lang="en-US" dirty="0"/>
              <a:t>Can be combined with PPP or SVOG, funds may not be used for the same purpose</a:t>
            </a:r>
          </a:p>
          <a:p>
            <a:pPr lvl="2"/>
            <a:r>
              <a:rPr lang="en-US" dirty="0"/>
              <a:t>NEW:  Targeted Advance funds (grant) of up to $10K for those who already applied but did not get full $10K</a:t>
            </a:r>
          </a:p>
          <a:p>
            <a:pPr lvl="3"/>
            <a:r>
              <a:rPr lang="en-US" dirty="0"/>
              <a:t>Low-income community</a:t>
            </a:r>
          </a:p>
          <a:p>
            <a:pPr lvl="3"/>
            <a:r>
              <a:rPr lang="en-US" dirty="0"/>
              <a:t>More than 30% </a:t>
            </a:r>
            <a:r>
              <a:rPr lang="en-US" dirty="0" err="1"/>
              <a:t>reducation</a:t>
            </a:r>
            <a:r>
              <a:rPr lang="en-US" dirty="0"/>
              <a:t> in revenues and 300 or fewer employees</a:t>
            </a:r>
          </a:p>
          <a:p>
            <a:pPr lvl="2"/>
            <a:endParaRPr lang="en-US" dirty="0"/>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3941261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Small Business Administration – </a:t>
            </a:r>
            <a:r>
              <a:rPr lang="en-US" sz="2400" dirty="0"/>
              <a:t>SVOG (not yet open)</a:t>
            </a:r>
          </a:p>
          <a:p>
            <a:pPr lvl="2"/>
            <a:r>
              <a:rPr lang="en-US" dirty="0"/>
              <a:t>Grants to live performance venues, museums and movie theaters forced to close due to pandemic in operation as of 2/29/20</a:t>
            </a:r>
          </a:p>
          <a:p>
            <a:pPr lvl="2"/>
            <a:r>
              <a:rPr lang="en-US" dirty="0"/>
              <a:t>Up to 45% of gross earned revenue, maximum award of $10 million</a:t>
            </a:r>
          </a:p>
          <a:p>
            <a:pPr lvl="2"/>
            <a:r>
              <a:rPr lang="en-US" dirty="0"/>
              <a:t>$2 billion set aside for organizations with less than 50 employees</a:t>
            </a:r>
            <a:endParaRPr lang="en-US" sz="900" dirty="0"/>
          </a:p>
          <a:p>
            <a:pPr lvl="2"/>
            <a:r>
              <a:rPr lang="en-US" dirty="0"/>
              <a:t>May not have applied for or received PPP after 12/27/20</a:t>
            </a: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1248563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National Institute of Food and Agriculture, USDA – Community Food Projects </a:t>
            </a:r>
          </a:p>
          <a:p>
            <a:pPr lvl="1"/>
            <a:r>
              <a:rPr lang="en-US" dirty="0"/>
              <a:t>Community Food Project – maximum of $125K in a single year, up to $400K total over 4 years.  </a:t>
            </a:r>
          </a:p>
          <a:p>
            <a:pPr lvl="1"/>
            <a:r>
              <a:rPr lang="en-US" dirty="0"/>
              <a:t>Planning Activity – Up to $35K total over three years</a:t>
            </a:r>
          </a:p>
          <a:p>
            <a:pPr lvl="1"/>
            <a:r>
              <a:rPr lang="en-US" dirty="0"/>
              <a:t>Due 5/4/21</a:t>
            </a:r>
          </a:p>
          <a:p>
            <a:pPr lvl="1"/>
            <a:r>
              <a:rPr lang="en-US" sz="2000" dirty="0"/>
              <a:t>To help eligible nonprofits, tribal organizations, and food program service providers do projects that promote self-sufficiency and food security in low-income communities. </a:t>
            </a:r>
          </a:p>
          <a:p>
            <a:pPr lvl="1"/>
            <a:endParaRPr lang="en-US" dirty="0"/>
          </a:p>
          <a:p>
            <a:pPr lvl="1"/>
            <a:endParaRPr lang="en-US" sz="1800" dirty="0"/>
          </a:p>
          <a:p>
            <a:pPr marL="533400" lvl="1" indent="0">
              <a:buNone/>
            </a:pPr>
            <a:endParaRPr lang="en-US" sz="900" dirty="0"/>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1180152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solidFill>
                  <a:schemeClr val="tx1"/>
                </a:solidFill>
              </a:rPr>
              <a:t>National Institute of Food and Agriculture, USDA – Community Food Projects </a:t>
            </a:r>
          </a:p>
          <a:p>
            <a:pPr lvl="1"/>
            <a:r>
              <a:rPr lang="en-US" sz="2000" dirty="0"/>
              <a:t>Projects vary in scope, ranging from community gardens with market stands to marketing and consumer cooperatives, but all must involve low-income participants.</a:t>
            </a:r>
          </a:p>
          <a:p>
            <a:pPr lvl="1"/>
            <a:r>
              <a:rPr lang="en-US" sz="1800" dirty="0">
                <a:hlinkClick r:id="rId3"/>
              </a:rPr>
              <a:t>https://nifa.usda.gov/funding-opportunity/community-food-projects-cfp-competitive-grants-program</a:t>
            </a:r>
            <a:endParaRPr lang="en-US" sz="1800" dirty="0"/>
          </a:p>
          <a:p>
            <a:pPr lvl="1"/>
            <a:r>
              <a:rPr lang="en-US" sz="1800" dirty="0">
                <a:hlinkClick r:id="rId4"/>
              </a:rPr>
              <a:t>https://sustainableagriculture.net/publications/grassrootsguide/local-food-systems-rural-development/community-food-project-grants/</a:t>
            </a:r>
            <a:endParaRPr lang="en-US" sz="1800" dirty="0"/>
          </a:p>
          <a:p>
            <a:pPr lvl="1"/>
            <a:endParaRPr lang="en-US" sz="1800" dirty="0"/>
          </a:p>
          <a:p>
            <a:pPr marL="533400" lvl="1" indent="0">
              <a:buNone/>
            </a:pPr>
            <a:endParaRPr lang="en-US" sz="900" dirty="0"/>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3120652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991476"/>
            <a:ext cx="7732200" cy="3550215"/>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Arts and Humanities Council</a:t>
            </a:r>
          </a:p>
          <a:p>
            <a:pPr lvl="1"/>
            <a:r>
              <a:rPr lang="en-US" sz="2000" dirty="0"/>
              <a:t>General Operating Support 1 Grants</a:t>
            </a:r>
          </a:p>
          <a:p>
            <a:pPr lvl="2"/>
            <a:r>
              <a:rPr lang="en-US" dirty="0"/>
              <a:t>Encourage relationships with community in planning and implementing public activities which include strategies for Diversity, Equity, Inclusion and Access</a:t>
            </a:r>
          </a:p>
          <a:p>
            <a:pPr lvl="2"/>
            <a:r>
              <a:rPr lang="en-US" dirty="0"/>
              <a:t>Promote stability and improve management of arts and humanities organizations</a:t>
            </a:r>
          </a:p>
          <a:p>
            <a:pPr lvl="2"/>
            <a:r>
              <a:rPr lang="en-US" dirty="0"/>
              <a:t>Ensure diverse arts/humanities experiences in the County</a:t>
            </a:r>
          </a:p>
          <a:p>
            <a:pPr lvl="1"/>
            <a:r>
              <a:rPr lang="en-US" sz="2000" dirty="0"/>
              <a:t>$10K to $50K, LOI deadline is 2/12/21</a:t>
            </a:r>
          </a:p>
          <a:p>
            <a:pPr lvl="1"/>
            <a:r>
              <a:rPr lang="en-US" sz="1800" dirty="0">
                <a:hlinkClick r:id="rId3"/>
              </a:rPr>
              <a:t>https://www.creativemoco.com/grant/gos1/</a:t>
            </a:r>
            <a:endParaRPr lang="en-US" sz="1800" dirty="0"/>
          </a:p>
          <a:p>
            <a:pPr lvl="1"/>
            <a:endParaRPr lang="en-US" sz="2400" dirty="0">
              <a:highlight>
                <a:srgbClr val="FFFF00"/>
              </a:highlight>
            </a:endParaRPr>
          </a:p>
          <a:p>
            <a:pPr lvl="2"/>
            <a:endParaRPr lang="en-US" dirty="0"/>
          </a:p>
          <a:p>
            <a:pPr lvl="2"/>
            <a:endParaRPr lang="en-US" dirty="0"/>
          </a:p>
          <a:p>
            <a:pPr lvl="2"/>
            <a:endParaRPr lang="en-US" dirty="0"/>
          </a:p>
          <a:p>
            <a:pPr indent="-381000">
              <a:buSzPts val="2400"/>
            </a:pPr>
            <a:endParaRPr lang="en-US" sz="24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County</a:t>
            </a:r>
            <a:endParaRPr sz="4500" dirty="0"/>
          </a:p>
        </p:txBody>
      </p:sp>
    </p:spTree>
    <p:extLst>
      <p:ext uri="{BB962C8B-B14F-4D97-AF65-F5344CB8AC3E}">
        <p14:creationId xmlns:p14="http://schemas.microsoft.com/office/powerpoint/2010/main" val="2546310903"/>
      </p:ext>
    </p:extLst>
  </p:cSld>
  <p:clrMapOvr>
    <a:masterClrMapping/>
  </p:clrMapOvr>
</p:sld>
</file>

<file path=ppt/theme/theme1.xml><?xml version="1.0" encoding="utf-8"?>
<a:theme xmlns:a="http://schemas.openxmlformats.org/drawingml/2006/main" name="Adjacency">
  <a:themeElements>
    <a:clrScheme name="Custom 5">
      <a:dk1>
        <a:srgbClr val="2F2B20"/>
      </a:dk1>
      <a:lt1>
        <a:srgbClr val="FFFFFF"/>
      </a:lt1>
      <a:dk2>
        <a:srgbClr val="4866A8"/>
      </a:dk2>
      <a:lt2>
        <a:srgbClr val="A8B240"/>
      </a:lt2>
      <a:accent1>
        <a:srgbClr val="A8B240"/>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 id="{AF577B98-2DB4-8340-A3B5-F5CD41CCDAB5}" vid="{096F6739-89FF-5B48-A6AD-E8EA6A4E79F7}"/>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1297</TotalTime>
  <Words>3990</Words>
  <Application>Microsoft Macintosh PowerPoint</Application>
  <PresentationFormat>On-screen Show (16:9)</PresentationFormat>
  <Paragraphs>335</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Adjacency</vt:lpstr>
      <vt:lpstr>PowerPoint Presentation</vt:lpstr>
      <vt:lpstr>Government Updates - Federal</vt:lpstr>
      <vt:lpstr>Government Updates - Federal</vt:lpstr>
      <vt:lpstr>Government Updates - Federal</vt:lpstr>
      <vt:lpstr>Government Updates - Federal</vt:lpstr>
      <vt:lpstr>Government Updates - Federal</vt:lpstr>
      <vt:lpstr>Government Updates - Federal</vt:lpstr>
      <vt:lpstr>Government Updates - Federal</vt:lpstr>
      <vt:lpstr>Government Updates - County</vt:lpstr>
      <vt:lpstr>Government Updates - County</vt:lpstr>
      <vt:lpstr>Government Updates - County</vt:lpstr>
      <vt:lpstr>Government Updates - County</vt:lpstr>
      <vt:lpstr>Government Updates - City</vt:lpstr>
      <vt:lpstr>Private Funder Updates – Nat’l</vt:lpstr>
      <vt:lpstr>Private Funder Updates – Nat’l</vt:lpstr>
      <vt:lpstr>Private Funder Updates – Nat’l</vt:lpstr>
      <vt:lpstr>Private Funder Updates. - Nat’l</vt:lpstr>
      <vt:lpstr>Private Funder Updates - Local</vt:lpstr>
      <vt:lpstr>Private Funder Updates – Local</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Seth Grimes</dc:creator>
  <cp:lastModifiedBy>Seth Grimes</cp:lastModifiedBy>
  <cp:revision>41</cp:revision>
  <cp:lastPrinted>2020-12-02T14:17:37Z</cp:lastPrinted>
  <dcterms:created xsi:type="dcterms:W3CDTF">2021-02-09T17:54:46Z</dcterms:created>
  <dcterms:modified xsi:type="dcterms:W3CDTF">2021-02-10T15:32:16Z</dcterms:modified>
</cp:coreProperties>
</file>