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60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8DE31-AACA-45B3-BB76-2114B74DBC9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E7579-0EF4-48A4-AFF6-249A9055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know by analyzing who benefits and who bears the burden of any decision and action.</a:t>
            </a:r>
          </a:p>
          <a:p>
            <a:endParaRPr lang="en-US" dirty="0"/>
          </a:p>
          <a:p>
            <a:r>
              <a:rPr lang="en-US" dirty="0"/>
              <a:t>To do that kind of analysis, we will need to understand factors…</a:t>
            </a:r>
          </a:p>
          <a:p>
            <a:endParaRPr lang="en-US" dirty="0"/>
          </a:p>
          <a:p>
            <a:r>
              <a:rPr lang="en-US" dirty="0"/>
              <a:t>When we understand the larger social context in which our communities live, work and play, we will understand the impact of our decisions and actions.</a:t>
            </a:r>
          </a:p>
          <a:p>
            <a:endParaRPr lang="en-US" dirty="0"/>
          </a:p>
          <a:p>
            <a:r>
              <a:rPr lang="en-US" dirty="0"/>
              <a:t>With this new knowledge, we act differently to create more equitable solutions for our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40463-A74F-49C3-8D3A-2CD776C1EA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5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2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3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6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2891-79AD-4085-9765-AC63DEF3EDB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1599-E4D9-4D27-B964-036F361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69B4D-14E5-4F4D-A542-46E398962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961142" cy="2751086"/>
          </a:xfrm>
        </p:spPr>
        <p:txBody>
          <a:bodyPr>
            <a:normAutofit fontScale="90000"/>
          </a:bodyPr>
          <a:lstStyle/>
          <a:p>
            <a:pPr algn="r"/>
            <a:r>
              <a:rPr lang="en-US" sz="6900" b="1" dirty="0"/>
              <a:t>MCDHHS Equity Journey</a:t>
            </a:r>
            <a:br>
              <a:rPr lang="en-US" b="1" dirty="0"/>
            </a:br>
            <a:br>
              <a:rPr lang="en-US" b="1" dirty="0"/>
            </a:br>
            <a:r>
              <a:rPr lang="en-US" sz="5400" b="1" i="1" dirty="0"/>
              <a:t>Brief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47310-FA20-43E4-8402-E0CBCBECF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1685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0AA7A-A5C5-4DCF-9838-46F11168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800" b="1" dirty="0"/>
              <a:t>Why Equity?</a:t>
            </a:r>
            <a:r>
              <a:rPr lang="en-US" sz="48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2E0DA-B6B3-4BBC-A5B3-ED18F873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1354"/>
            <a:ext cx="6906491" cy="6858000"/>
          </a:xfrm>
        </p:spPr>
        <p:txBody>
          <a:bodyPr anchor="ctr">
            <a:normAutofit/>
          </a:bodyPr>
          <a:lstStyle/>
          <a:p>
            <a:r>
              <a:rPr lang="en-US" dirty="0"/>
              <a:t>2008 – 2010 economic downturn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principles to help guide hard decisions </a:t>
            </a:r>
            <a:r>
              <a:rPr lang="en-US" dirty="0"/>
              <a:t>on budget, programs and policies</a:t>
            </a:r>
          </a:p>
          <a:p>
            <a:r>
              <a:rPr lang="en-US" dirty="0"/>
              <a:t>Disparities &amp; disproportionalities persisted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move</a:t>
            </a:r>
            <a:r>
              <a:rPr lang="en-US" b="1" dirty="0"/>
              <a:t> upstream </a:t>
            </a:r>
            <a:r>
              <a:rPr lang="en-US" dirty="0"/>
              <a:t>(root cause)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toward prevention and not only focus on addressing symptoms </a:t>
            </a:r>
          </a:p>
          <a:p>
            <a:r>
              <a:rPr lang="en-US" dirty="0"/>
              <a:t>Government is one system where inequities are produced.  By adopting an Equity/Fairness frame, we have </a:t>
            </a:r>
            <a:r>
              <a:rPr lang="en-US" b="1" dirty="0"/>
              <a:t>significant power to influence outcomes </a:t>
            </a:r>
            <a:r>
              <a:rPr lang="en-US" dirty="0"/>
              <a:t>for communities we serve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3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3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45901-1D54-41B1-BD75-CDE9FCAF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/>
              <a:t>How did we go about establishing equity as an operating value?</a:t>
            </a:r>
          </a:p>
        </p:txBody>
      </p:sp>
      <p:sp>
        <p:nvSpPr>
          <p:cNvPr id="31" name="Arc 3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F90F67F-58F4-438B-BF07-0FDC97640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8981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i="1" u="sng" dirty="0"/>
              <a:t>Building blocks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Continuous </a:t>
            </a:r>
            <a:r>
              <a:rPr lang="en-US" sz="3600" b="1" dirty="0"/>
              <a:t>staff engagements</a:t>
            </a:r>
            <a:endParaRPr lang="en-US" sz="3600" dirty="0"/>
          </a:p>
          <a:p>
            <a:r>
              <a:rPr lang="en-US" sz="3600" dirty="0"/>
              <a:t>Created </a:t>
            </a:r>
            <a:r>
              <a:rPr lang="en-US" sz="3600" b="1" dirty="0"/>
              <a:t>shared vision and language</a:t>
            </a:r>
            <a:endParaRPr lang="en-US" sz="3600" dirty="0"/>
          </a:p>
          <a:p>
            <a:r>
              <a:rPr lang="en-US" sz="3600" b="1" dirty="0"/>
              <a:t>Embed</a:t>
            </a:r>
            <a:r>
              <a:rPr lang="en-US" sz="3600" dirty="0"/>
              <a:t> concept into critical and influential systems within org </a:t>
            </a:r>
          </a:p>
          <a:p>
            <a:r>
              <a:rPr lang="en-US" sz="3600" dirty="0"/>
              <a:t>Technical assistance and </a:t>
            </a:r>
            <a:r>
              <a:rPr lang="en-US" sz="3600" b="1" dirty="0"/>
              <a:t>tools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2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DDCB5-194F-400A-96EB-12B02972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4" y="1153572"/>
            <a:ext cx="3834938" cy="4461163"/>
          </a:xfrm>
        </p:spPr>
        <p:txBody>
          <a:bodyPr>
            <a:normAutofit/>
          </a:bodyPr>
          <a:lstStyle/>
          <a:p>
            <a:r>
              <a:rPr lang="en-US" b="1" dirty="0"/>
              <a:t>What does Equity mean?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B744-1EF4-4338-B1DC-B9A51177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3525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Fair &amp; Just policies, decision and practices </a:t>
            </a:r>
            <a:r>
              <a:rPr lang="en-US" sz="3200" dirty="0"/>
              <a:t>when we interact with staff and community.</a:t>
            </a:r>
          </a:p>
          <a:p>
            <a:pPr marL="0" indent="0">
              <a:buNone/>
            </a:pPr>
            <a:r>
              <a:rPr lang="en-US" sz="3200" dirty="0"/>
              <a:t>Five Equity Principles: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Dignity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Elimination of Disparities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Access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Distribution of Resources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Community Engagement &amp; Participation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4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/>
              <a:t>How do we know if decisions, policies or practices are fair?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399012"/>
            <a:ext cx="6906491" cy="5935286"/>
          </a:xfrm>
        </p:spPr>
        <p:txBody>
          <a:bodyPr anchor="ctr">
            <a:normAutofit/>
          </a:bodyPr>
          <a:lstStyle/>
          <a:p>
            <a:r>
              <a:rPr lang="en-US" dirty="0"/>
              <a:t>Analyze</a:t>
            </a:r>
            <a:r>
              <a:rPr lang="en-US" b="1" dirty="0"/>
              <a:t> benefits </a:t>
            </a:r>
            <a:r>
              <a:rPr lang="en-US" dirty="0"/>
              <a:t>and</a:t>
            </a:r>
            <a:r>
              <a:rPr lang="en-US" b="1" dirty="0"/>
              <a:t> burden</a:t>
            </a:r>
          </a:p>
          <a:p>
            <a:r>
              <a:rPr lang="en-US" dirty="0"/>
              <a:t>Understand</a:t>
            </a:r>
            <a:r>
              <a:rPr lang="en-US" b="1" dirty="0"/>
              <a:t> factors </a:t>
            </a:r>
            <a:r>
              <a:rPr lang="en-US" dirty="0"/>
              <a:t>(</a:t>
            </a:r>
            <a:r>
              <a:rPr lang="en-US" b="1" dirty="0"/>
              <a:t>social determinants</a:t>
            </a:r>
            <a:r>
              <a:rPr lang="en-US" dirty="0"/>
              <a:t>) that shape a person’s paths to health, safety and well-being.</a:t>
            </a:r>
          </a:p>
          <a:p>
            <a:r>
              <a:rPr lang="en-US" dirty="0"/>
              <a:t>Understand the </a:t>
            </a:r>
            <a:r>
              <a:rPr lang="en-US" b="1" dirty="0"/>
              <a:t>impact of our decisions and actions </a:t>
            </a:r>
            <a:r>
              <a:rPr lang="en-US" dirty="0"/>
              <a:t>when we understand the </a:t>
            </a:r>
            <a:r>
              <a:rPr lang="en-US" b="1" dirty="0"/>
              <a:t>larger social context </a:t>
            </a:r>
            <a:r>
              <a:rPr lang="en-US" dirty="0"/>
              <a:t>in which communities live, work and play.  </a:t>
            </a:r>
          </a:p>
          <a:p>
            <a:r>
              <a:rPr lang="en-US" b="1" dirty="0"/>
              <a:t>Act on that knowledge </a:t>
            </a:r>
            <a:r>
              <a:rPr lang="en-US" dirty="0"/>
              <a:t>to create more equitable solutions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182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34B16-B0D5-4F02-9305-CEC4891F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1153572"/>
            <a:ext cx="3779520" cy="4461163"/>
          </a:xfrm>
        </p:spPr>
        <p:txBody>
          <a:bodyPr>
            <a:normAutofit/>
          </a:bodyPr>
          <a:lstStyle/>
          <a:p>
            <a:r>
              <a:rPr lang="en-US" b="1" dirty="0"/>
              <a:t>Examples of Equity in Action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94D9-2739-43FC-BC20-CD200B67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031129"/>
          </a:xfrm>
        </p:spPr>
        <p:txBody>
          <a:bodyPr anchor="ctr">
            <a:normAutofit/>
          </a:bodyPr>
          <a:lstStyle/>
          <a:p>
            <a:r>
              <a:rPr lang="en-US" dirty="0"/>
              <a:t>Introduced </a:t>
            </a:r>
            <a:r>
              <a:rPr lang="en-US" b="1" dirty="0"/>
              <a:t>Equity Performance Objective </a:t>
            </a:r>
            <a:r>
              <a:rPr lang="en-US" dirty="0"/>
              <a:t>for all managers and supervisors in 2018</a:t>
            </a:r>
          </a:p>
          <a:p>
            <a:r>
              <a:rPr lang="en-US" b="1" dirty="0"/>
              <a:t>Strategic plans/blue prints </a:t>
            </a:r>
            <a:r>
              <a:rPr lang="en-US" dirty="0"/>
              <a:t>specifically include Equity language</a:t>
            </a:r>
          </a:p>
          <a:p>
            <a:r>
              <a:rPr lang="en-US" b="1" dirty="0"/>
              <a:t>RFP </a:t>
            </a:r>
            <a:r>
              <a:rPr lang="en-US" dirty="0"/>
              <a:t>scope</a:t>
            </a:r>
          </a:p>
          <a:p>
            <a:r>
              <a:rPr lang="en-US" b="1" dirty="0"/>
              <a:t>Contract</a:t>
            </a:r>
            <a:r>
              <a:rPr lang="en-US" dirty="0"/>
              <a:t> language</a:t>
            </a:r>
          </a:p>
          <a:p>
            <a:r>
              <a:rPr lang="en-US" b="1" dirty="0"/>
              <a:t>Recruitment</a:t>
            </a:r>
            <a:r>
              <a:rPr lang="en-US" dirty="0"/>
              <a:t> strategies</a:t>
            </a:r>
          </a:p>
          <a:p>
            <a:r>
              <a:rPr lang="en-US" dirty="0"/>
              <a:t>Collection of </a:t>
            </a:r>
            <a:r>
              <a:rPr lang="en-US" b="1" dirty="0"/>
              <a:t>r/e data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4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CEB0D288031E4C993F95B7E071CA46" ma:contentTypeVersion="13" ma:contentTypeDescription="Create a new document." ma:contentTypeScope="" ma:versionID="bb367d38c49eaf1fccd4ea4482e852ee">
  <xsd:schema xmlns:xsd="http://www.w3.org/2001/XMLSchema" xmlns:xs="http://www.w3.org/2001/XMLSchema" xmlns:p="http://schemas.microsoft.com/office/2006/metadata/properties" xmlns:ns3="9b060f19-dd6a-4cf9-9aa9-2959ba9e87fe" xmlns:ns4="6e4911f1-045d-4d76-a75a-9bc5827ff53b" targetNamespace="http://schemas.microsoft.com/office/2006/metadata/properties" ma:root="true" ma:fieldsID="44aa1aa2677e65aeac347fbf89c92507" ns3:_="" ns4:_="">
    <xsd:import namespace="9b060f19-dd6a-4cf9-9aa9-2959ba9e87fe"/>
    <xsd:import namespace="6e4911f1-045d-4d76-a75a-9bc5827ff53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60f19-dd6a-4cf9-9aa9-2959ba9e87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911f1-045d-4d76-a75a-9bc5827ff5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0E3420-787C-482A-AC47-E0BE97CAE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63324-1898-4670-8C6D-2A28F2C32B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C41F15-8843-4FD6-A7D2-069B52F50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60f19-dd6a-4cf9-9aa9-2959ba9e87fe"/>
    <ds:schemaRef ds:uri="6e4911f1-045d-4d76-a75a-9bc5827ff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331</Words>
  <Application>Microsoft Office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MCDHHS Equity Journey  Brief Timeline</vt:lpstr>
      <vt:lpstr>Why Equity? </vt:lpstr>
      <vt:lpstr>How did we go about establishing equity as an operating value?</vt:lpstr>
      <vt:lpstr>What does Equity mean?</vt:lpstr>
      <vt:lpstr>How do we know if decisions, policies or practices are fair?</vt:lpstr>
      <vt:lpstr>Examples of Equity in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MCDHHS Equity Journey  Brief Timeline</dc:title>
  <dc:creator>Lam, Betty</dc:creator>
  <cp:lastModifiedBy>Lam, Betty</cp:lastModifiedBy>
  <cp:revision>1</cp:revision>
  <dcterms:created xsi:type="dcterms:W3CDTF">2020-09-24T02:11:05Z</dcterms:created>
  <dcterms:modified xsi:type="dcterms:W3CDTF">2020-12-15T21:27:58Z</dcterms:modified>
</cp:coreProperties>
</file>