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5"/>
  </p:notesMasterIdLst>
  <p:sldIdLst>
    <p:sldId id="256" r:id="rId2"/>
    <p:sldId id="292" r:id="rId3"/>
    <p:sldId id="290" r:id="rId4"/>
    <p:sldId id="269" r:id="rId5"/>
    <p:sldId id="291" r:id="rId6"/>
    <p:sldId id="287" r:id="rId7"/>
    <p:sldId id="277" r:id="rId8"/>
    <p:sldId id="282" r:id="rId9"/>
    <p:sldId id="293" r:id="rId10"/>
    <p:sldId id="288" r:id="rId11"/>
    <p:sldId id="289" r:id="rId12"/>
    <p:sldId id="295" r:id="rId13"/>
    <p:sldId id="294" r:id="rId14"/>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6D0C"/>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12"/>
    <p:restoredTop sz="66869"/>
  </p:normalViewPr>
  <p:slideViewPr>
    <p:cSldViewPr snapToGrid="0">
      <p:cViewPr varScale="1">
        <p:scale>
          <a:sx n="76" d="100"/>
          <a:sy n="76" d="100"/>
        </p:scale>
        <p:origin x="1085" y="62"/>
      </p:cViewPr>
      <p:guideLst>
        <p:guide orient="horz" pos="1620"/>
        <p:guide pos="2880"/>
      </p:guideLst>
    </p:cSldViewPr>
  </p:slideViewPr>
  <p:notesTextViewPr>
    <p:cViewPr>
      <p:scale>
        <a:sx n="85" d="100"/>
        <a:sy n="85" d="100"/>
      </p:scale>
      <p:origin x="0" y="0"/>
    </p:cViewPr>
  </p:notesTextViewPr>
  <p:notesViewPr>
    <p:cSldViewPr snapToGrid="0">
      <p:cViewPr>
        <p:scale>
          <a:sx n="89" d="100"/>
          <a:sy n="89" d="100"/>
        </p:scale>
        <p:origin x="2408" y="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notes"/>
          <p:cNvSpPr txBox="1">
            <a:spLocks noGrp="1"/>
          </p:cNvSpPr>
          <p:nvPr>
            <p:ph type="body" idx="1"/>
          </p:nvPr>
        </p:nvSpPr>
        <p:spPr>
          <a:xfrm>
            <a:off x="701025" y="4415775"/>
            <a:ext cx="5608299" cy="4183374"/>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Clr>
                <a:schemeClr val="dk1"/>
              </a:buClr>
              <a:buSzPts val="1100"/>
              <a:buFont typeface="Arial"/>
              <a:buNone/>
            </a:pPr>
            <a:r>
              <a:rPr lang="en-US" dirty="0">
                <a:solidFill>
                  <a:schemeClr val="tx1"/>
                </a:solidFill>
              </a:rPr>
              <a:t>Be sure to check </a:t>
            </a:r>
            <a:r>
              <a:rPr lang="en-US" dirty="0" err="1">
                <a:solidFill>
                  <a:schemeClr val="tx1"/>
                </a:solidFill>
              </a:rPr>
              <a:t>enews</a:t>
            </a:r>
            <a:r>
              <a:rPr lang="en-US" dirty="0">
                <a:solidFill>
                  <a:schemeClr val="tx1"/>
                </a:solidFill>
              </a:rPr>
              <a:t> for funding opportunities as well. </a:t>
            </a:r>
          </a:p>
          <a:p>
            <a:pPr marL="0" lvl="0" indent="0" rtl="0">
              <a:spcBef>
                <a:spcPts val="0"/>
              </a:spcBef>
              <a:spcAft>
                <a:spcPts val="0"/>
              </a:spcAft>
              <a:buClr>
                <a:schemeClr val="dk1"/>
              </a:buClr>
              <a:buSzPts val="1100"/>
              <a:buFont typeface="Arial"/>
              <a:buNone/>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NOTE:  PPP closed pending further action by Congress, but there is talk of making a second round available, and seems like there is still money </a:t>
            </a:r>
          </a:p>
          <a:p>
            <a:pPr marL="0" lvl="0" indent="0" rtl="0">
              <a:spcBef>
                <a:spcPts val="0"/>
              </a:spcBef>
              <a:spcAft>
                <a:spcPts val="0"/>
              </a:spcAft>
              <a:buClr>
                <a:schemeClr val="dk1"/>
              </a:buClr>
              <a:buSzPts val="1100"/>
              <a:buFont typeface="Arial"/>
              <a:buNone/>
            </a:pPr>
            <a:endParaRPr lang="en-US" dirty="0">
              <a:solidFill>
                <a:schemeClr val="tx1"/>
              </a:solidFill>
            </a:endParaRPr>
          </a:p>
        </p:txBody>
      </p:sp>
      <p:sp>
        <p:nvSpPr>
          <p:cNvPr id="69" name="Google Shape;69;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228600" lvl="0" indent="-228600" algn="l" rtl="0">
              <a:spcBef>
                <a:spcPts val="0"/>
              </a:spcBef>
              <a:spcAft>
                <a:spcPts val="0"/>
              </a:spcAft>
              <a:buAutoNum type="arabicPeriod"/>
            </a:pPr>
            <a:r>
              <a:rPr lang="en-US" dirty="0"/>
              <a:t>Capacity Building — Grants to address the needs of individual organizations as they shift their programs and operations to adapt to the impact of COVID-19. Examples might include technology upgrades, online content platforms, business and financial planning, space utilization planning, equipment and/or consultants needed to ensure the safety of artists and audiences, or marketing and communications support for promoting online content. Capacity-building applications may include staff salaries needed to engage in the work or implement the project. </a:t>
            </a:r>
          </a:p>
          <a:p>
            <a:pPr marL="228600" lvl="0" indent="-228600" algn="l" rtl="0">
              <a:spcBef>
                <a:spcPts val="0"/>
              </a:spcBef>
              <a:spcAft>
                <a:spcPts val="0"/>
              </a:spcAft>
              <a:buAutoNum type="arabicPeriod"/>
            </a:pPr>
            <a:r>
              <a:rPr lang="en-US" dirty="0"/>
              <a:t>Training — Training grants will focus on group learning rather than individual professional development. We welcome applications from arts service organizations that represent many organizations with common training needs. Arts Forward Fund may also use the application process to identify common needs, opportunities for collaboration, and trusted training providers. </a:t>
            </a:r>
          </a:p>
          <a:p>
            <a:pPr marL="228600" lvl="0" indent="-228600" algn="l" rtl="0">
              <a:spcBef>
                <a:spcPts val="0"/>
              </a:spcBef>
              <a:spcAft>
                <a:spcPts val="0"/>
              </a:spcAft>
              <a:buAutoNum type="arabicPeriod"/>
            </a:pPr>
            <a:r>
              <a:rPr lang="en-US" dirty="0"/>
              <a:t>Innovation — Innovation grants will support solutions with implications for the broader arts community. Examples might include shared online content production facilities or platforms, or ticketing systems for paid online events. We encourage collaborative applications from organizations with similar needs.</a:t>
            </a:r>
          </a:p>
          <a:p>
            <a:pPr marL="228600" lvl="0" indent="-228600" algn="l" rtl="0">
              <a:spcBef>
                <a:spcPts val="0"/>
              </a:spcBef>
              <a:spcAft>
                <a:spcPts val="0"/>
              </a:spcAft>
              <a:buAutoNum type="arabicPeriod"/>
            </a:pPr>
            <a:endParaRPr lang="en-US" dirty="0"/>
          </a:p>
          <a:p>
            <a:pPr marL="0" lvl="0" indent="0" algn="l" rtl="0">
              <a:spcBef>
                <a:spcPts val="0"/>
              </a:spcBef>
              <a:spcAft>
                <a:spcPts val="0"/>
              </a:spcAft>
              <a:buNone/>
            </a:pPr>
            <a:r>
              <a:rPr lang="en-US" dirty="0"/>
              <a:t>Applications should focus specifically on how the requested grant will help the organization (or its members, in the case of arts service organizations) adapt to the new reality of COVID-19 and build a stronger, more equitable organization after the pandemic has passed. We will be flexible in defining grant periods, but expect that most organizations will spend the funds within four to six months.. Organizations should apply for work that they have identified as critical to organizational viability. The focus of these grants is on organizational development, innovation, and adaptation and the application should focus on strengthening your organization during this crisis (rather than on a "wish list" project that is not directly relevant to surviving/thriving during COVID-19).</a:t>
            </a:r>
          </a:p>
        </p:txBody>
      </p:sp>
    </p:spTree>
    <p:extLst>
      <p:ext uri="{BB962C8B-B14F-4D97-AF65-F5344CB8AC3E}">
        <p14:creationId xmlns:p14="http://schemas.microsoft.com/office/powerpoint/2010/main" val="2914064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indent="-381000">
              <a:buSzPts val="2400"/>
            </a:pPr>
            <a:endParaRPr lang="en-US" sz="2400" dirty="0">
              <a:highlight>
                <a:srgbClr val="00FF00"/>
              </a:highlight>
            </a:endParaRPr>
          </a:p>
          <a:p>
            <a:r>
              <a:rPr lang="en-US" sz="1100" b="0" i="0" u="none" strike="noStrike" cap="none" dirty="0">
                <a:solidFill>
                  <a:schemeClr val="dk1"/>
                </a:solidFill>
                <a:effectLst/>
                <a:highlight>
                  <a:srgbClr val="00FF00"/>
                </a:highlight>
                <a:latin typeface="Arial"/>
                <a:ea typeface="Arial"/>
                <a:cs typeface="Arial"/>
                <a:sym typeface="Arial"/>
              </a:rPr>
              <a:t>The Sorenson Impact Foundation (SIF) is inviting potential grant recipients to propose solutions that can contribute to a more equitable and resilient recovery from the COVID-19 pandemic and resulting economic crisis. SIF is specifically targeting solutions that enable recovery through developing and growing businesses as well as the communities they’re in to equitably rebuild coming out of the current social, health and economic crisis. We are seeking proposals across the following three focus </a:t>
            </a:r>
            <a:r>
              <a:rPr lang="en-US" sz="1100" b="0" i="0" u="none" strike="noStrike" cap="none" dirty="0" err="1">
                <a:solidFill>
                  <a:schemeClr val="dk1"/>
                </a:solidFill>
                <a:effectLst/>
                <a:highlight>
                  <a:srgbClr val="00FF00"/>
                </a:highlight>
                <a:latin typeface="Arial"/>
                <a:ea typeface="Arial"/>
                <a:cs typeface="Arial"/>
                <a:sym typeface="Arial"/>
              </a:rPr>
              <a:t>ares</a:t>
            </a:r>
            <a:r>
              <a:rPr lang="en-US" sz="1100" b="0" i="0" u="none" strike="noStrike" cap="none" dirty="0">
                <a:solidFill>
                  <a:schemeClr val="dk1"/>
                </a:solidFill>
                <a:effectLst/>
                <a:highlight>
                  <a:srgbClr val="00FF00"/>
                </a:highlight>
                <a:latin typeface="Arial"/>
                <a:ea typeface="Arial"/>
                <a:cs typeface="Arial"/>
                <a:sym typeface="Arial"/>
              </a:rPr>
              <a:t>:</a:t>
            </a:r>
          </a:p>
          <a:p>
            <a:r>
              <a:rPr lang="en-US" sz="1100" b="0" i="0" u="none" strike="noStrike" cap="none" dirty="0">
                <a:solidFill>
                  <a:schemeClr val="dk1"/>
                </a:solidFill>
                <a:effectLst/>
                <a:highlight>
                  <a:srgbClr val="00FF00"/>
                </a:highlight>
                <a:latin typeface="Arial"/>
                <a:ea typeface="Arial"/>
                <a:cs typeface="Arial"/>
                <a:sym typeface="Arial"/>
              </a:rPr>
              <a:t> </a:t>
            </a:r>
          </a:p>
          <a:p>
            <a:r>
              <a:rPr lang="en-US" sz="1100" b="0" i="1" u="none" strike="noStrike" cap="none" dirty="0">
                <a:solidFill>
                  <a:schemeClr val="dk1"/>
                </a:solidFill>
                <a:effectLst/>
                <a:highlight>
                  <a:srgbClr val="00FF00"/>
                </a:highlight>
                <a:latin typeface="Arial"/>
                <a:ea typeface="Arial"/>
                <a:cs typeface="Arial"/>
                <a:sym typeface="Arial"/>
              </a:rPr>
              <a:t>Equitable Access to Wealth Creation Through Entrepreneurship:</a:t>
            </a:r>
            <a:r>
              <a:rPr lang="en-US" sz="1100" b="0" i="0" u="none" strike="noStrike" cap="none" dirty="0">
                <a:solidFill>
                  <a:schemeClr val="dk1"/>
                </a:solidFill>
                <a:effectLst/>
                <a:highlight>
                  <a:srgbClr val="00FF00"/>
                </a:highlight>
                <a:latin typeface="Arial"/>
                <a:ea typeface="Arial"/>
                <a:cs typeface="Arial"/>
                <a:sym typeface="Arial"/>
              </a:rPr>
              <a:t> Solutions that enable and empower successful entrepreneurship for underserved or underrepresented communities such as people of color, women and entrepreneurs in rural areas.</a:t>
            </a:r>
          </a:p>
          <a:p>
            <a:r>
              <a:rPr lang="en-US" sz="1100" b="0" i="1" u="none" strike="noStrike" cap="none" dirty="0">
                <a:solidFill>
                  <a:schemeClr val="dk1"/>
                </a:solidFill>
                <a:effectLst/>
                <a:highlight>
                  <a:srgbClr val="00FF00"/>
                </a:highlight>
                <a:latin typeface="Arial"/>
                <a:ea typeface="Arial"/>
                <a:cs typeface="Arial"/>
                <a:sym typeface="Arial"/>
              </a:rPr>
              <a:t>Democratized Access to Capital and Community Investment:</a:t>
            </a:r>
            <a:r>
              <a:rPr lang="en-US" sz="1100" b="0" i="0" u="none" strike="noStrike" cap="none" dirty="0">
                <a:solidFill>
                  <a:schemeClr val="dk1"/>
                </a:solidFill>
                <a:effectLst/>
                <a:highlight>
                  <a:srgbClr val="00FF00"/>
                </a:highlight>
                <a:latin typeface="Arial"/>
                <a:ea typeface="Arial"/>
                <a:cs typeface="Arial"/>
                <a:sym typeface="Arial"/>
              </a:rPr>
              <a:t> Solutions that enable more equitable access to capital for entrepreneurs in underserved or underrepresented communities. This focus area includes empowering and expanding community investment activity.</a:t>
            </a:r>
          </a:p>
          <a:p>
            <a:r>
              <a:rPr lang="en-US" sz="1100" b="0" i="1" u="none" strike="noStrike" cap="none" dirty="0">
                <a:solidFill>
                  <a:schemeClr val="dk1"/>
                </a:solidFill>
                <a:effectLst/>
                <a:highlight>
                  <a:srgbClr val="00FF00"/>
                </a:highlight>
                <a:latin typeface="Arial"/>
                <a:ea typeface="Arial"/>
                <a:cs typeface="Arial"/>
                <a:sym typeface="Arial"/>
              </a:rPr>
              <a:t>Workforce Development:</a:t>
            </a:r>
            <a:r>
              <a:rPr lang="en-US" sz="1100" b="0" i="0" u="none" strike="noStrike" cap="none" dirty="0">
                <a:solidFill>
                  <a:schemeClr val="dk1"/>
                </a:solidFill>
                <a:effectLst/>
                <a:highlight>
                  <a:srgbClr val="00FF00"/>
                </a:highlight>
                <a:latin typeface="Arial"/>
                <a:ea typeface="Arial"/>
                <a:cs typeface="Arial"/>
                <a:sym typeface="Arial"/>
              </a:rPr>
              <a:t> Solutions to help communities develop the skills and training required for the jobs of the future in a post-pandemic world.</a:t>
            </a:r>
          </a:p>
          <a:p>
            <a:pPr lvl="0" indent="-381000">
              <a:buSzPts val="2400"/>
            </a:pPr>
            <a:endParaRPr lang="en-US" sz="2400" dirty="0">
              <a:highlight>
                <a:srgbClr val="00FF00"/>
              </a:highlight>
            </a:endParaRPr>
          </a:p>
          <a:p>
            <a:pPr lvl="0" indent="-381000">
              <a:buSzPts val="2400"/>
            </a:pPr>
            <a:r>
              <a:rPr lang="en-US" sz="2400" dirty="0">
                <a:highlight>
                  <a:srgbClr val="00FF00"/>
                </a:highlight>
              </a:rPr>
              <a:t>TD Challenge</a:t>
            </a:r>
          </a:p>
          <a:p>
            <a:pPr lvl="1">
              <a:spcBef>
                <a:spcPts val="560"/>
              </a:spcBef>
            </a:pPr>
            <a:r>
              <a:rPr lang="en-US" sz="2000" dirty="0">
                <a:highlight>
                  <a:srgbClr val="00FF00"/>
                </a:highlight>
              </a:rPr>
              <a:t>For  innovative, scalable and/or replicable solutions to address the pandemic-caused issues faced by communities that are disproportionately affected by COVID-19 </a:t>
            </a:r>
          </a:p>
          <a:p>
            <a:pPr lvl="1">
              <a:spcBef>
                <a:spcPts val="560"/>
              </a:spcBef>
            </a:pPr>
            <a:r>
              <a:rPr lang="en-US" sz="2000" dirty="0">
                <a:highlight>
                  <a:srgbClr val="00FF00"/>
                </a:highlight>
              </a:rPr>
              <a:t>Must address at least one of the following: financial security, vibrant planet, connected communities, better health. </a:t>
            </a:r>
          </a:p>
          <a:p>
            <a:pPr lvl="1">
              <a:spcBef>
                <a:spcPts val="560"/>
              </a:spcBef>
            </a:pPr>
            <a:r>
              <a:rPr lang="en-US" sz="2000" dirty="0">
                <a:highlight>
                  <a:srgbClr val="00FF00"/>
                </a:highlight>
              </a:rPr>
              <a:t>$260,000 USD to $745,000 for up to 3 years, deadline 8/13</a:t>
            </a:r>
          </a:p>
          <a:p>
            <a:pPr lvl="1">
              <a:spcBef>
                <a:spcPts val="560"/>
              </a:spcBef>
            </a:pPr>
            <a:r>
              <a:rPr lang="en-US" sz="1800" dirty="0">
                <a:highlight>
                  <a:srgbClr val="00FF00"/>
                </a:highlight>
                <a:hlinkClick r:id="rId3"/>
              </a:rPr>
              <a:t>https://www.td.com/ca/en/about-td/ready-commitment/funding/the-ready-challenge/</a:t>
            </a:r>
            <a:endParaRPr lang="en-US" sz="1800" dirty="0">
              <a:highlight>
                <a:srgbClr val="00FF00"/>
              </a:highlight>
            </a:endParaRP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934381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indent="-381000">
              <a:buSzPts val="2400"/>
            </a:pPr>
            <a:endParaRPr lang="en-US" sz="2400" dirty="0">
              <a:highlight>
                <a:srgbClr val="00FF00"/>
              </a:highlight>
            </a:endParaRP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312660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highlight>
                  <a:srgbClr val="00FF00"/>
                </a:highlight>
              </a:rPr>
              <a:t>Carl Freeman – total funding pool is $50K—so not many grants. Local!</a:t>
            </a:r>
          </a:p>
          <a:p>
            <a:pPr lvl="0" indent="-381000">
              <a:buSzPts val="2400"/>
            </a:pPr>
            <a:endParaRPr lang="en-US" sz="2400" dirty="0">
              <a:highlight>
                <a:srgbClr val="00FF00"/>
              </a:highlight>
            </a:endParaRPr>
          </a:p>
          <a:p>
            <a:pPr lvl="0" indent="-381000">
              <a:buSzPts val="2400"/>
            </a:pPr>
            <a:r>
              <a:rPr lang="en-US" sz="2400" dirty="0">
                <a:highlight>
                  <a:srgbClr val="00FF00"/>
                </a:highlight>
              </a:rPr>
              <a:t>NGCC—application, up to 10 selected for virtual site visit, then final approval by everyone in NGCC.  May use all of funds for indirect costs related to program goals listed above</a:t>
            </a:r>
          </a:p>
          <a:p>
            <a:pPr lvl="0" indent="-381000">
              <a:buSzPts val="2400"/>
            </a:pPr>
            <a:endParaRPr lang="en-US" sz="2400" dirty="0">
              <a:highlight>
                <a:srgbClr val="00FF00"/>
              </a:highlight>
            </a:endParaRP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55437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0"/>
            <a:r>
              <a:rPr lang="en-US" dirty="0"/>
              <a:t>First round of provider relief was $30 billion in April.  </a:t>
            </a:r>
          </a:p>
          <a:p>
            <a:pPr lvl="0"/>
            <a:endParaRPr lang="en-US" dirty="0"/>
          </a:p>
          <a:p>
            <a:pPr lvl="0"/>
            <a:r>
              <a:rPr lang="en-US" sz="1100" b="0" i="0" u="none" strike="noStrike" cap="none" dirty="0">
                <a:solidFill>
                  <a:schemeClr val="dk1"/>
                </a:solidFill>
                <a:effectLst/>
                <a:latin typeface="Arial"/>
                <a:ea typeface="Arial"/>
                <a:cs typeface="Arial"/>
                <a:sym typeface="Arial"/>
              </a:rPr>
              <a:t>As part of its ongoing efforts to provide financial relief to healthcare providers impacted by the coronavirus disease 2019 (COVID-19), today the Department of Health and Human Services (HHS) is announcing an application deadline extension for the Phase 2 general distribution to Medicaid, Medicaid managed care, Children's Health Insurance Program (CHIP) and dental providers. HHS also plans to allow certain Medicare providers who experienced challenges in the Phase 1 Medicare General Distribution application period a second opportunity to receive funding. Both groups will have until Friday, August 28, 2020 to apply.</a:t>
            </a:r>
            <a:endParaRPr lang="en-US" dirty="0"/>
          </a:p>
          <a:p>
            <a:pPr lvl="0"/>
            <a:endParaRPr lang="en-US" dirty="0"/>
          </a:p>
          <a:p>
            <a:pPr lvl="0"/>
            <a:r>
              <a:rPr lang="en-US" dirty="0"/>
              <a:t>Now extending the deadline for phase 2 and giving those who missed out or didn’t get full share another opportunity to apply</a:t>
            </a:r>
          </a:p>
          <a:p>
            <a:pPr lvl="2"/>
            <a:endParaRPr lang="en-US" dirty="0"/>
          </a:p>
        </p:txBody>
      </p:sp>
    </p:spTree>
    <p:extLst>
      <p:ext uri="{BB962C8B-B14F-4D97-AF65-F5344CB8AC3E}">
        <p14:creationId xmlns:p14="http://schemas.microsoft.com/office/powerpoint/2010/main" val="281392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139765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r>
              <a:rPr lang="en-US" sz="1100" b="0" i="0" u="none" strike="noStrike" cap="none" dirty="0">
                <a:solidFill>
                  <a:schemeClr val="dk1"/>
                </a:solidFill>
                <a:effectLst/>
                <a:latin typeface="Arial"/>
                <a:ea typeface="Arial"/>
                <a:cs typeface="Arial"/>
                <a:sym typeface="Arial"/>
              </a:rPr>
              <a:t>Part of Hogan nonprofit recovery initiative announced in late June. </a:t>
            </a:r>
          </a:p>
          <a:p>
            <a:r>
              <a:rPr lang="en-US" sz="1100" b="0" i="0" u="none" strike="noStrike" cap="none" dirty="0">
                <a:solidFill>
                  <a:schemeClr val="dk1"/>
                </a:solidFill>
                <a:effectLst/>
                <a:latin typeface="Arial"/>
                <a:ea typeface="Arial"/>
                <a:cs typeface="Arial"/>
                <a:sym typeface="Arial"/>
              </a:rPr>
              <a:t>Funding on a first come first served basis,  announcements on a rolling basis starting no later than 9/2</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3335985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r>
              <a:rPr lang="en-US" sz="1100" b="0" i="0" u="none" strike="noStrike" cap="none" dirty="0">
                <a:solidFill>
                  <a:schemeClr val="dk1"/>
                </a:solidFill>
                <a:effectLst/>
                <a:latin typeface="Arial"/>
                <a:ea typeface="Arial"/>
                <a:cs typeface="Arial"/>
                <a:sym typeface="Arial"/>
              </a:rPr>
              <a:t>Core expense increases because of the need to purchase PPE and related cleaning supplies critical to the nonprofit’s continuity of operations and must occur within the period of March 1, 2020 and December 30, 2020 (per CARES Act funding requirements).</a:t>
            </a:r>
          </a:p>
          <a:p>
            <a:r>
              <a:rPr lang="en-US" sz="1100" b="0" i="0" u="none" strike="noStrike" cap="none" dirty="0">
                <a:solidFill>
                  <a:schemeClr val="dk1"/>
                </a:solidFill>
                <a:effectLst/>
                <a:latin typeface="Arial"/>
                <a:ea typeface="Arial"/>
                <a:cs typeface="Arial"/>
                <a:sym typeface="Arial"/>
              </a:rPr>
              <a:t>Grant requests up to $50,000 are allowed from eligible applicants with annual operating budgets at or above $5 million.</a:t>
            </a:r>
            <a:r>
              <a:rPr lang="en-US" sz="1100" b="1" i="0" u="none" strike="noStrike" cap="none" dirty="0">
                <a:solidFill>
                  <a:schemeClr val="dk1"/>
                </a:solidFill>
                <a:effectLst/>
                <a:latin typeface="Arial"/>
                <a:ea typeface="Arial"/>
                <a:cs typeface="Arial"/>
                <a:sym typeface="Arial"/>
              </a:rPr>
              <a:t> (Maximum grant request is $50,000)</a:t>
            </a:r>
            <a:endParaRPr lang="en-US" sz="1100" b="0" i="0" u="none" strike="noStrike" cap="none" dirty="0">
              <a:solidFill>
                <a:schemeClr val="dk1"/>
              </a:solidFill>
              <a:effectLst/>
              <a:latin typeface="Arial"/>
              <a:ea typeface="Arial"/>
              <a:cs typeface="Arial"/>
              <a:sym typeface="Arial"/>
            </a:endParaRPr>
          </a:p>
          <a:p>
            <a:r>
              <a:rPr lang="en-US" sz="1100" b="0" i="0" u="none" strike="noStrike" cap="none" dirty="0">
                <a:solidFill>
                  <a:schemeClr val="dk1"/>
                </a:solidFill>
                <a:effectLst/>
                <a:latin typeface="Arial"/>
                <a:ea typeface="Arial"/>
                <a:cs typeface="Arial"/>
                <a:sym typeface="Arial"/>
              </a:rPr>
              <a:t>Grant requests up to $25,000 are allowed from eligible applicants with annual operating budgets above $1 million and below $5 million.</a:t>
            </a:r>
          </a:p>
          <a:p>
            <a:r>
              <a:rPr lang="en-US" sz="1100" b="0" i="0" u="none" strike="noStrike" cap="none" dirty="0">
                <a:solidFill>
                  <a:schemeClr val="dk1"/>
                </a:solidFill>
                <a:effectLst/>
                <a:latin typeface="Arial"/>
                <a:ea typeface="Arial"/>
                <a:cs typeface="Arial"/>
                <a:sym typeface="Arial"/>
              </a:rPr>
              <a:t>Grant requests up to $10,000 are allowed from eligible applicants with annual operating budgets at or below $1 million. </a:t>
            </a:r>
            <a:r>
              <a:rPr lang="en-US" sz="1100" b="1" i="0" u="none" strike="noStrike" cap="none" dirty="0">
                <a:solidFill>
                  <a:schemeClr val="dk1"/>
                </a:solidFill>
                <a:effectLst/>
                <a:latin typeface="Arial"/>
                <a:ea typeface="Arial"/>
                <a:cs typeface="Arial"/>
                <a:sym typeface="Arial"/>
              </a:rPr>
              <a:t>(Minimum grant request is $5,000)</a:t>
            </a:r>
            <a:endParaRPr lang="en-US" sz="1100" b="0" i="0" u="none" strike="noStrike" cap="none" dirty="0">
              <a:solidFill>
                <a:schemeClr val="dk1"/>
              </a:solidFill>
              <a:effectLst/>
              <a:latin typeface="Arial"/>
              <a:ea typeface="Arial"/>
              <a:cs typeface="Arial"/>
              <a:sym typeface="Arial"/>
            </a:endParaRPr>
          </a:p>
          <a:p>
            <a:pPr lvl="2"/>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2171374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lvl="2"/>
            <a:endParaRPr lang="en-US" dirty="0"/>
          </a:p>
          <a:p>
            <a:r>
              <a:rPr lang="en-US" sz="1100" b="0" i="0" u="none" strike="noStrike" cap="none" dirty="0">
                <a:solidFill>
                  <a:schemeClr val="dk1"/>
                </a:solidFill>
                <a:effectLst/>
                <a:latin typeface="Arial"/>
                <a:ea typeface="Arial"/>
                <a:cs typeface="Arial"/>
                <a:sym typeface="Arial"/>
              </a:rPr>
              <a:t>Programs can take many forms, including lectures, new media projects, reading and discussion programs, seminars, interpretive exhibits, local and living histories, spoken word programs, and interpreting oral histories.</a:t>
            </a:r>
          </a:p>
          <a:p>
            <a:r>
              <a:rPr lang="en-US" sz="1100" b="0" i="0" u="none" strike="noStrike" cap="none" dirty="0">
                <a:solidFill>
                  <a:schemeClr val="dk1"/>
                </a:solidFill>
                <a:effectLst/>
                <a:latin typeface="Arial"/>
                <a:ea typeface="Arial"/>
                <a:cs typeface="Arial"/>
                <a:sym typeface="Arial"/>
              </a:rPr>
              <a:t>The humanities include the study and interpretation of history, literature (including novels, poetry, drama, and other forms of written expression, both modern and classical), philosophy, ethics, jurisprudence, comparative religion, archaeology, cultural anthropology, and the interpretation (not the creation) of the arts.  These humanities disciplines are tools that can help us to explore what makes us human, connect us with others, and discover meaning and richness in our lives and for our communities.</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837962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dirty="0"/>
              <a:t>County offering help via email website with resources.</a:t>
            </a:r>
          </a:p>
          <a:p>
            <a:pPr marL="0" lvl="0" indent="0" algn="l" rtl="0">
              <a:spcBef>
                <a:spcPts val="0"/>
              </a:spcBef>
              <a:spcAft>
                <a:spcPts val="0"/>
              </a:spcAft>
              <a:buNone/>
            </a:pPr>
            <a:endParaRPr lang="en-US" dirty="0"/>
          </a:p>
          <a:p>
            <a:pPr lvl="1"/>
            <a:r>
              <a:rPr lang="en-US" sz="2000" dirty="0"/>
              <a:t>Eligibility</a:t>
            </a:r>
          </a:p>
          <a:p>
            <a:pPr lvl="2"/>
            <a:r>
              <a:rPr lang="en-US" dirty="0"/>
              <a:t>Physical locations only in the County OR County locations account for more than 50% of employees or gross sales</a:t>
            </a:r>
          </a:p>
          <a:p>
            <a:pPr lvl="2"/>
            <a:r>
              <a:rPr lang="en-US" dirty="0"/>
              <a:t>100 or fewer FT employees</a:t>
            </a:r>
          </a:p>
          <a:p>
            <a:pPr lvl="2"/>
            <a:r>
              <a:rPr lang="en-US" dirty="0"/>
              <a:t>No previous financial assistance from County for the same reopening costs (no ”double-dipping”)</a:t>
            </a:r>
          </a:p>
          <a:p>
            <a:pPr lvl="2"/>
            <a:r>
              <a:rPr lang="en-US" dirty="0"/>
              <a:t>Incurred reopening reimbursable expenditures between 3/16/20 and 30 days following start of Phase 3 reopening</a:t>
            </a:r>
          </a:p>
          <a:p>
            <a:pPr lvl="2"/>
            <a:r>
              <a:rPr lang="en-US" dirty="0"/>
              <a:t>In “Good Standing” with State of Maryland</a:t>
            </a:r>
          </a:p>
          <a:p>
            <a:pPr lvl="2"/>
            <a:endParaRPr lang="en-US" dirty="0"/>
          </a:p>
          <a:p>
            <a:pPr marL="0" lvl="0" indent="0" algn="l" rtl="0">
              <a:spcBef>
                <a:spcPts val="0"/>
              </a:spcBef>
              <a:spcAft>
                <a:spcPts val="0"/>
              </a:spcAft>
              <a:buNone/>
            </a:pPr>
            <a:r>
              <a:rPr lang="en-US" dirty="0"/>
              <a:t>Key is purpose of grant—must be to enable organization to comply with </a:t>
            </a:r>
            <a:r>
              <a:rPr lang="en-US" dirty="0" err="1"/>
              <a:t>covid</a:t>
            </a:r>
            <a:r>
              <a:rPr lang="en-US" dirty="0"/>
              <a:t> 19 guidance. Could be things (</a:t>
            </a:r>
            <a:r>
              <a:rPr lang="en-US" dirty="0" err="1"/>
              <a:t>ppe</a:t>
            </a:r>
            <a:r>
              <a:rPr lang="en-US" dirty="0"/>
              <a:t>, dividers, signage) or services (deep cleaning).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Detailed info on how to calculate FTE</a:t>
            </a:r>
          </a:p>
          <a:p>
            <a:pPr marL="0" lvl="0" indent="0" algn="l" rtl="0">
              <a:spcBef>
                <a:spcPts val="0"/>
              </a:spcBef>
              <a:spcAft>
                <a:spcPts val="0"/>
              </a:spcAft>
              <a:buNone/>
            </a:pPr>
            <a:r>
              <a:rPr lang="en-US" dirty="0"/>
              <a:t>Applications selected by rolling lottery. May apply repeatedly until $5K limit reached</a:t>
            </a:r>
          </a:p>
          <a:p>
            <a:pPr lvl="0"/>
            <a:r>
              <a:rPr lang="en-US" dirty="0"/>
              <a:t>After submission of Part 1, County will send email for those selected with link to upload documents for Part 2</a:t>
            </a:r>
          </a:p>
          <a:p>
            <a:pPr lvl="0"/>
            <a:r>
              <a:rPr lang="en-US" dirty="0"/>
              <a:t>Sample application on website.  Real application must be completed in one sitting, can not be saved</a:t>
            </a:r>
          </a:p>
          <a:p>
            <a:pPr lvl="0"/>
            <a:r>
              <a:rPr lang="en-US" dirty="0"/>
              <a:t>First lottery done Aug 6, should have gotten email if selected</a:t>
            </a:r>
          </a:p>
          <a:p>
            <a:pPr marL="0" lvl="0" indent="0" algn="l" rtl="0">
              <a:spcBef>
                <a:spcPts val="0"/>
              </a:spcBef>
              <a:spcAft>
                <a:spcPts val="0"/>
              </a:spcAft>
              <a:buNone/>
            </a:pPr>
            <a:endParaRPr lang="en-US" dirty="0"/>
          </a:p>
          <a:p>
            <a:pPr lvl="2"/>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76403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r>
              <a:rPr lang="en-US" dirty="0"/>
              <a:t>Montgomery County receives a Community Development Block Grant (CDBG) annually from the U.S. Department of Housing and Urban Development (HUD) to fund activities that primarily benefit low- and moderate-income (LMI) residents of the community. Each year, Montgomery County uses a competitive application process to make a portion of its CDBG funds available to non-profit groups in the form of public service grants. Eligible public service activities include, but are not limited to, programs concerned with eviction prevention, housing-related supportive services, employment, crime prevention, positive youth development, health care, education, mental health, welfare, or recreation</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For County Fiscal Year 2021, (July 1, 2020 - June 30, 2021), the County awarded $591,000 to sixteen (15) nonprofit organizations providing services to lower-income county residents through the federal Community Development Block Grant (CDBG) program. We anticipate a similar amount of CDBG funding for FY22 will be determined by HUD in the early part of 2021. T. </a:t>
            </a:r>
          </a:p>
        </p:txBody>
      </p:sp>
    </p:spTree>
    <p:extLst>
      <p:ext uri="{BB962C8B-B14F-4D97-AF65-F5344CB8AC3E}">
        <p14:creationId xmlns:p14="http://schemas.microsoft.com/office/powerpoint/2010/main" val="3479402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406400" y="768350"/>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420688" y="4438925"/>
            <a:ext cx="6283766" cy="431153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r>
              <a:rPr lang="en-US" dirty="0" err="1"/>
              <a:t>MoCo</a:t>
            </a:r>
            <a:r>
              <a:rPr lang="en-US" dirty="0"/>
              <a:t> activities:  How long have you been in county, what percentage of those served by org are in </a:t>
            </a:r>
            <a:r>
              <a:rPr lang="en-US" dirty="0" err="1"/>
              <a:t>Moco</a:t>
            </a:r>
            <a:r>
              <a:rPr lang="en-US" dirty="0"/>
              <a:t>, current contracts with </a:t>
            </a:r>
            <a:r>
              <a:rPr lang="en-US" dirty="0" err="1"/>
              <a:t>MoCo</a:t>
            </a:r>
            <a:r>
              <a:rPr lang="en-US" dirty="0"/>
              <a:t> govt. </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100" dirty="0"/>
              <a:t>CDBG funds may not be used for the same or substantially similar projects for more than three years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100"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In addition, because the demand for these funds exceeds the amount received from HUD, the County is committed to funding projects that are ready to proceed immediately after funds are received, and those prepared to spend the funds within a twelve-month period (any funds that are not spent within this timeframe may be recaptured by the County.)</a:t>
            </a:r>
            <a:endParaRPr lang="en-US" sz="1100" dirty="0"/>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26502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txBox="1">
            <a:spLocks noGrp="1"/>
          </p:cNvSpPr>
          <p:nvPr>
            <p:ph type="ctrTitle"/>
          </p:nvPr>
        </p:nvSpPr>
        <p:spPr>
          <a:xfrm>
            <a:off x="685800" y="1428750"/>
            <a:ext cx="7543800" cy="194548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6600"/>
              <a:buFont typeface="Cambria"/>
              <a:buNone/>
              <a:defRPr sz="6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15" name="Google Shape;15;p2"/>
          <p:cNvSpPr txBox="1">
            <a:spLocks noGrp="1"/>
          </p:cNvSpPr>
          <p:nvPr>
            <p:ph type="subTitle" idx="1"/>
          </p:nvPr>
        </p:nvSpPr>
        <p:spPr>
          <a:xfrm>
            <a:off x="685800" y="3429000"/>
            <a:ext cx="6461759" cy="800099"/>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R="0" lvl="1" algn="ctr">
              <a:lnSpc>
                <a:spcPct val="100000"/>
              </a:lnSpc>
              <a:spcBef>
                <a:spcPts val="400"/>
              </a:spcBef>
              <a:spcAft>
                <a:spcPts val="0"/>
              </a:spcAft>
              <a:buClr>
                <a:schemeClr val="accent2"/>
              </a:buClr>
              <a:buSzPts val="2000"/>
              <a:buFont typeface="Arial"/>
              <a:buNone/>
              <a:defRPr sz="2000" b="0" i="0" u="none" strike="noStrike" cap="none">
                <a:solidFill>
                  <a:srgbClr val="8C8B8A"/>
                </a:solidFill>
                <a:latin typeface="Calibri"/>
                <a:ea typeface="Calibri"/>
                <a:cs typeface="Calibri"/>
                <a:sym typeface="Calibri"/>
              </a:defRPr>
            </a:lvl2pPr>
            <a:lvl3pPr marR="0" lvl="2" algn="ctr">
              <a:lnSpc>
                <a:spcPct val="100000"/>
              </a:lnSpc>
              <a:spcBef>
                <a:spcPts val="360"/>
              </a:spcBef>
              <a:spcAft>
                <a:spcPts val="0"/>
              </a:spcAft>
              <a:buClr>
                <a:schemeClr val="accent3"/>
              </a:buClr>
              <a:buSzPts val="1800"/>
              <a:buFont typeface="Arial"/>
              <a:buNone/>
              <a:defRPr sz="1800" b="0" i="0" u="none" strike="noStrike" cap="none">
                <a:solidFill>
                  <a:srgbClr val="8C8B8A"/>
                </a:solidFill>
                <a:latin typeface="Calibri"/>
                <a:ea typeface="Calibri"/>
                <a:cs typeface="Calibri"/>
                <a:sym typeface="Calibri"/>
              </a:defRPr>
            </a:lvl3pPr>
            <a:lvl4pPr marR="0" lvl="3" algn="ctr">
              <a:lnSpc>
                <a:spcPct val="100000"/>
              </a:lnSpc>
              <a:spcBef>
                <a:spcPts val="320"/>
              </a:spcBef>
              <a:spcAft>
                <a:spcPts val="0"/>
              </a:spcAft>
              <a:buClr>
                <a:schemeClr val="accent4"/>
              </a:buClr>
              <a:buSzPts val="1600"/>
              <a:buFont typeface="Arial"/>
              <a:buNone/>
              <a:defRPr sz="1600" b="0" i="0" u="none" strike="noStrike" cap="none">
                <a:solidFill>
                  <a:srgbClr val="8C8B8A"/>
                </a:solidFill>
                <a:latin typeface="Calibri"/>
                <a:ea typeface="Calibri"/>
                <a:cs typeface="Calibri"/>
                <a:sym typeface="Calibri"/>
              </a:defRPr>
            </a:lvl4pPr>
            <a:lvl5pPr marR="0" lvl="4" algn="ctr">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R="0" lvl="5" algn="ctr">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R="0" lvl="6" algn="ctr">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R="0" lvl="7" algn="ctr">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R="0" lvl="8" algn="ctr">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16" name="Google Shape;16;p2"/>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2"/>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1" name="Google Shape;21;p3"/>
          <p:cNvSpPr txBox="1">
            <a:spLocks noGrp="1"/>
          </p:cNvSpPr>
          <p:nvPr>
            <p:ph type="body" idx="1"/>
          </p:nvPr>
        </p:nvSpPr>
        <p:spPr>
          <a:xfrm>
            <a:off x="4572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body" idx="2"/>
          </p:nvPr>
        </p:nvSpPr>
        <p:spPr>
          <a:xfrm>
            <a:off x="4419600" y="1152144"/>
            <a:ext cx="3657600" cy="3442716"/>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accent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accent2"/>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accent3"/>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accent5"/>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accent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accent2"/>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accent4"/>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3"/>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722314" y="4114800"/>
            <a:ext cx="7659687" cy="8763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chemeClr val="dk2"/>
              </a:buClr>
              <a:buSzPts val="3600"/>
              <a:buFont typeface="Cambria"/>
              <a:buNone/>
              <a:defRPr sz="3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28" name="Google Shape;28;p4"/>
          <p:cNvSpPr txBox="1">
            <a:spLocks noGrp="1"/>
          </p:cNvSpPr>
          <p:nvPr>
            <p:ph type="body" idx="1"/>
          </p:nvPr>
        </p:nvSpPr>
        <p:spPr>
          <a:xfrm>
            <a:off x="722314" y="2889647"/>
            <a:ext cx="6135686" cy="1225154"/>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00"/>
              </a:spcBef>
              <a:spcAft>
                <a:spcPts val="0"/>
              </a:spcAft>
              <a:buClr>
                <a:schemeClr val="accent1"/>
              </a:buClr>
              <a:buSzPts val="2000"/>
              <a:buFont typeface="Arial"/>
              <a:buNone/>
              <a:defRPr sz="2000" b="0" i="0" u="none" strike="noStrike" cap="none">
                <a:solidFill>
                  <a:srgbClr val="8C8B8A"/>
                </a:solidFill>
                <a:latin typeface="Calibri"/>
                <a:ea typeface="Calibri"/>
                <a:cs typeface="Calibri"/>
                <a:sym typeface="Calibri"/>
              </a:defRPr>
            </a:lvl1pPr>
            <a:lvl2pPr marL="914400" marR="0" lvl="1" indent="-228600" algn="l">
              <a:lnSpc>
                <a:spcPct val="100000"/>
              </a:lnSpc>
              <a:spcBef>
                <a:spcPts val="360"/>
              </a:spcBef>
              <a:spcAft>
                <a:spcPts val="0"/>
              </a:spcAft>
              <a:buClr>
                <a:schemeClr val="accent2"/>
              </a:buClr>
              <a:buSzPts val="1800"/>
              <a:buFont typeface="Arial"/>
              <a:buNone/>
              <a:defRPr sz="1800" b="0" i="0" u="none" strike="noStrike" cap="none">
                <a:solidFill>
                  <a:srgbClr val="8C8B8A"/>
                </a:solidFill>
                <a:latin typeface="Calibri"/>
                <a:ea typeface="Calibri"/>
                <a:cs typeface="Calibri"/>
                <a:sym typeface="Calibri"/>
              </a:defRPr>
            </a:lvl2pPr>
            <a:lvl3pPr marL="1371600" marR="0" lvl="2" indent="-228600" algn="l">
              <a:lnSpc>
                <a:spcPct val="100000"/>
              </a:lnSpc>
              <a:spcBef>
                <a:spcPts val="320"/>
              </a:spcBef>
              <a:spcAft>
                <a:spcPts val="0"/>
              </a:spcAft>
              <a:buClr>
                <a:schemeClr val="accent3"/>
              </a:buClr>
              <a:buSzPts val="1600"/>
              <a:buFont typeface="Arial"/>
              <a:buNone/>
              <a:defRPr sz="1600" b="0" i="0" u="none" strike="noStrike" cap="none">
                <a:solidFill>
                  <a:srgbClr val="8C8B8A"/>
                </a:solidFill>
                <a:latin typeface="Calibri"/>
                <a:ea typeface="Calibri"/>
                <a:cs typeface="Calibri"/>
                <a:sym typeface="Calibri"/>
              </a:defRPr>
            </a:lvl3pPr>
            <a:lvl4pPr marL="1828800" marR="0" lvl="3"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4pPr>
            <a:lvl5pPr marL="2286000" marR="0" lvl="4" indent="-228600" algn="l">
              <a:lnSpc>
                <a:spcPct val="100000"/>
              </a:lnSpc>
              <a:spcBef>
                <a:spcPts val="280"/>
              </a:spcBef>
              <a:spcAft>
                <a:spcPts val="0"/>
              </a:spcAft>
              <a:buClr>
                <a:schemeClr val="accent5"/>
              </a:buClr>
              <a:buSzPts val="1400"/>
              <a:buFont typeface="Arial"/>
              <a:buNone/>
              <a:defRPr sz="1400" b="0" i="0" u="none" strike="noStrike" cap="none">
                <a:solidFill>
                  <a:srgbClr val="8C8B8A"/>
                </a:solidFill>
                <a:latin typeface="Calibri"/>
                <a:ea typeface="Calibri"/>
                <a:cs typeface="Calibri"/>
                <a:sym typeface="Calibri"/>
              </a:defRPr>
            </a:lvl5pPr>
            <a:lvl6pPr marL="2743200" marR="0" lvl="5" indent="-228600" algn="l">
              <a:lnSpc>
                <a:spcPct val="100000"/>
              </a:lnSpc>
              <a:spcBef>
                <a:spcPts val="280"/>
              </a:spcBef>
              <a:spcAft>
                <a:spcPts val="0"/>
              </a:spcAft>
              <a:buClr>
                <a:schemeClr val="accent1"/>
              </a:buClr>
              <a:buSzPts val="1400"/>
              <a:buFont typeface="Arial"/>
              <a:buNone/>
              <a:defRPr sz="1400" b="0" i="0" u="none" strike="noStrike" cap="none">
                <a:solidFill>
                  <a:srgbClr val="8C8B8A"/>
                </a:solidFill>
                <a:latin typeface="Calibri"/>
                <a:ea typeface="Calibri"/>
                <a:cs typeface="Calibri"/>
                <a:sym typeface="Calibri"/>
              </a:defRPr>
            </a:lvl6pPr>
            <a:lvl7pPr marL="3200400" marR="0" lvl="6" indent="-228600" algn="l">
              <a:lnSpc>
                <a:spcPct val="100000"/>
              </a:lnSpc>
              <a:spcBef>
                <a:spcPts val="280"/>
              </a:spcBef>
              <a:spcAft>
                <a:spcPts val="0"/>
              </a:spcAft>
              <a:buClr>
                <a:schemeClr val="accent2"/>
              </a:buClr>
              <a:buSzPts val="1400"/>
              <a:buFont typeface="Arial"/>
              <a:buNone/>
              <a:defRPr sz="1400" b="0" i="0" u="none" strike="noStrike" cap="none">
                <a:solidFill>
                  <a:srgbClr val="8C8B8A"/>
                </a:solidFill>
                <a:latin typeface="Calibri"/>
                <a:ea typeface="Calibri"/>
                <a:cs typeface="Calibri"/>
                <a:sym typeface="Calibri"/>
              </a:defRPr>
            </a:lvl7pPr>
            <a:lvl8pPr marL="3657600" marR="0" lvl="7" indent="-228600" algn="l">
              <a:lnSpc>
                <a:spcPct val="100000"/>
              </a:lnSpc>
              <a:spcBef>
                <a:spcPts val="280"/>
              </a:spcBef>
              <a:spcAft>
                <a:spcPts val="0"/>
              </a:spcAft>
              <a:buClr>
                <a:schemeClr val="accent3"/>
              </a:buClr>
              <a:buSzPts val="1400"/>
              <a:buFont typeface="Arial"/>
              <a:buNone/>
              <a:defRPr sz="1400" b="0" i="0" u="none" strike="noStrike" cap="none">
                <a:solidFill>
                  <a:srgbClr val="8C8B8A"/>
                </a:solidFill>
                <a:latin typeface="Calibri"/>
                <a:ea typeface="Calibri"/>
                <a:cs typeface="Calibri"/>
                <a:sym typeface="Calibri"/>
              </a:defRPr>
            </a:lvl8pPr>
            <a:lvl9pPr marL="4114800" marR="0" lvl="8" indent="-228600" algn="l">
              <a:lnSpc>
                <a:spcPct val="100000"/>
              </a:lnSpc>
              <a:spcBef>
                <a:spcPts val="280"/>
              </a:spcBef>
              <a:spcAft>
                <a:spcPts val="0"/>
              </a:spcAft>
              <a:buClr>
                <a:schemeClr val="accent4"/>
              </a:buClr>
              <a:buSzPts val="1400"/>
              <a:buFont typeface="Arial"/>
              <a:buNone/>
              <a:defRPr sz="1400" b="0" i="0" u="none" strike="noStrike" cap="none">
                <a:solidFill>
                  <a:srgbClr val="8C8B8A"/>
                </a:solidFill>
                <a:latin typeface="Calibri"/>
                <a:ea typeface="Calibri"/>
                <a:cs typeface="Calibri"/>
                <a:sym typeface="Calibri"/>
              </a:defRPr>
            </a:lvl9pPr>
          </a:lstStyle>
          <a:p>
            <a:endParaRPr/>
          </a:p>
        </p:txBody>
      </p:sp>
      <p:sp>
        <p:nvSpPr>
          <p:cNvPr id="29" name="Google Shape;29;p4"/>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4"/>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4"/>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4" name="Google Shape;34;p5"/>
          <p:cNvSpPr txBox="1">
            <a:spLocks noGrp="1"/>
          </p:cNvSpPr>
          <p:nvPr>
            <p:ph type="body" idx="1"/>
          </p:nvPr>
        </p:nvSpPr>
        <p:spPr>
          <a:xfrm>
            <a:off x="4572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5" name="Google Shape;35;p5"/>
          <p:cNvSpPr txBox="1">
            <a:spLocks noGrp="1"/>
          </p:cNvSpPr>
          <p:nvPr>
            <p:ph type="body" idx="2"/>
          </p:nvPr>
        </p:nvSpPr>
        <p:spPr>
          <a:xfrm>
            <a:off x="4572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6" name="Google Shape;36;p5"/>
          <p:cNvSpPr txBox="1">
            <a:spLocks noGrp="1"/>
          </p:cNvSpPr>
          <p:nvPr>
            <p:ph type="body" idx="3"/>
          </p:nvPr>
        </p:nvSpPr>
        <p:spPr>
          <a:xfrm>
            <a:off x="4419600" y="1151334"/>
            <a:ext cx="3657600" cy="479821"/>
          </a:xfrm>
          <a:prstGeom prst="rect">
            <a:avLst/>
          </a:prstGeom>
          <a:noFill/>
          <a:ln>
            <a:noFill/>
          </a:ln>
        </p:spPr>
        <p:txBody>
          <a:bodyPr spcFirstLastPara="1" wrap="square" lIns="91425" tIns="91425" rIns="91425" bIns="91425" anchor="b" anchorCtr="0">
            <a:noAutofit/>
          </a:bodyPr>
          <a:lstStyle>
            <a:lvl1pPr marL="457200" marR="0" lvl="0" indent="-228600" algn="ctr">
              <a:lnSpc>
                <a:spcPct val="100000"/>
              </a:lnSpc>
              <a:spcBef>
                <a:spcPts val="400"/>
              </a:spcBef>
              <a:spcAft>
                <a:spcPts val="0"/>
              </a:spcAft>
              <a:buClr>
                <a:schemeClr val="accent1"/>
              </a:buClr>
              <a:buSzPts val="2000"/>
              <a:buFont typeface="Arial"/>
              <a:buNone/>
              <a:defRPr sz="2000" b="1" i="0" u="none" strike="noStrike" cap="none">
                <a:solidFill>
                  <a:schemeClr val="dk2"/>
                </a:solidFill>
                <a:latin typeface="Calibri"/>
                <a:ea typeface="Calibri"/>
                <a:cs typeface="Calibri"/>
                <a:sym typeface="Calibri"/>
              </a:defRPr>
            </a:lvl1pPr>
            <a:lvl2pPr marL="914400" marR="0" lvl="1" indent="-228600" algn="l">
              <a:lnSpc>
                <a:spcPct val="100000"/>
              </a:lnSpc>
              <a:spcBef>
                <a:spcPts val="400"/>
              </a:spcBef>
              <a:spcAft>
                <a:spcPts val="0"/>
              </a:spcAft>
              <a:buClr>
                <a:schemeClr val="accent2"/>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accent3"/>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accent5"/>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accent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accent2"/>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accent3"/>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accent4"/>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7" name="Google Shape;37;p5"/>
          <p:cNvSpPr txBox="1">
            <a:spLocks noGrp="1"/>
          </p:cNvSpPr>
          <p:nvPr>
            <p:ph type="body" idx="4"/>
          </p:nvPr>
        </p:nvSpPr>
        <p:spPr>
          <a:xfrm>
            <a:off x="4419600" y="1631155"/>
            <a:ext cx="3657600" cy="2963465"/>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accent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accent5"/>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accent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accent2"/>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accent3"/>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8" name="Google Shape;38;p5"/>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5"/>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04801" y="4121657"/>
            <a:ext cx="7772400" cy="4457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43" name="Google Shape;43;p6"/>
          <p:cNvSpPr txBox="1">
            <a:spLocks noGrp="1"/>
          </p:cNvSpPr>
          <p:nvPr>
            <p:ph type="body" idx="1"/>
          </p:nvPr>
        </p:nvSpPr>
        <p:spPr>
          <a:xfrm>
            <a:off x="304800" y="4572000"/>
            <a:ext cx="7772400" cy="457200"/>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4" name="Google Shape;44;p6"/>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6"/>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6"/>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47" name="Google Shape;47;p6"/>
          <p:cNvSpPr txBox="1">
            <a:spLocks noGrp="1"/>
          </p:cNvSpPr>
          <p:nvPr>
            <p:ph type="body" idx="2"/>
          </p:nvPr>
        </p:nvSpPr>
        <p:spPr>
          <a:xfrm>
            <a:off x="304800" y="285750"/>
            <a:ext cx="7772400" cy="3707130"/>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8"/>
        <p:cNvGrpSpPr/>
        <p:nvPr/>
      </p:nvGrpSpPr>
      <p:grpSpPr>
        <a:xfrm>
          <a:off x="0" y="0"/>
          <a:ext cx="0" cy="0"/>
          <a:chOff x="0" y="0"/>
          <a:chExt cx="0" cy="0"/>
        </a:xfrm>
      </p:grpSpPr>
      <p:sp>
        <p:nvSpPr>
          <p:cNvPr id="49" name="Google Shape;49;p7"/>
          <p:cNvSpPr txBox="1">
            <a:spLocks noGrp="1"/>
          </p:cNvSpPr>
          <p:nvPr>
            <p:ph type="title"/>
          </p:nvPr>
        </p:nvSpPr>
        <p:spPr>
          <a:xfrm>
            <a:off x="301752" y="4121457"/>
            <a:ext cx="7772400" cy="445969"/>
          </a:xfrm>
          <a:prstGeom prst="rect">
            <a:avLst/>
          </a:prstGeom>
          <a:noFill/>
          <a:ln>
            <a:noFill/>
          </a:ln>
        </p:spPr>
        <p:txBody>
          <a:bodyPr spcFirstLastPara="1" wrap="square" lIns="91425" tIns="91425" rIns="91425" bIns="91425" anchor="b" anchorCtr="0">
            <a:noAutofit/>
          </a:bodyPr>
          <a:lstStyle>
            <a:lvl1pPr marR="0" lvl="0" algn="ctr">
              <a:lnSpc>
                <a:spcPct val="100000"/>
              </a:lnSpc>
              <a:spcBef>
                <a:spcPts val="0"/>
              </a:spcBef>
              <a:spcAft>
                <a:spcPts val="0"/>
              </a:spcAft>
              <a:buClr>
                <a:schemeClr val="dk2"/>
              </a:buClr>
              <a:buSzPts val="2200"/>
              <a:buFont typeface="Cambria"/>
              <a:buNone/>
              <a:defRPr sz="2200" b="1"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50" name="Google Shape;50;p7"/>
          <p:cNvSpPr>
            <a:spLocks noGrp="1"/>
          </p:cNvSpPr>
          <p:nvPr>
            <p:ph type="pic" idx="2"/>
          </p:nvPr>
        </p:nvSpPr>
        <p:spPr>
          <a:xfrm>
            <a:off x="0" y="0"/>
            <a:ext cx="8458200" cy="4114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640"/>
              </a:spcBef>
              <a:spcAft>
                <a:spcPts val="0"/>
              </a:spcAft>
              <a:buClr>
                <a:schemeClr val="accent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accent2"/>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accent3"/>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accent5"/>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accent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accent2"/>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accent3"/>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accent4"/>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body" idx="1"/>
          </p:nvPr>
        </p:nvSpPr>
        <p:spPr>
          <a:xfrm>
            <a:off x="301752" y="4572000"/>
            <a:ext cx="7772400" cy="459486"/>
          </a:xfrm>
          <a:prstGeom prst="rect">
            <a:avLst/>
          </a:prstGeom>
          <a:noFill/>
          <a:ln>
            <a:noFill/>
          </a:ln>
        </p:spPr>
        <p:txBody>
          <a:bodyPr spcFirstLastPara="1" wrap="square" lIns="91425" tIns="91425" rIns="91425" bIns="91425" anchor="t" anchorCtr="0">
            <a:noAutofit/>
          </a:bodyPr>
          <a:lstStyle>
            <a:lvl1pPr marL="457200" marR="0" lvl="0" indent="-228600" algn="ctr">
              <a:lnSpc>
                <a:spcPct val="100000"/>
              </a:lnSpc>
              <a:spcBef>
                <a:spcPts val="320"/>
              </a:spcBef>
              <a:spcAft>
                <a:spcPts val="0"/>
              </a:spcAft>
              <a:buClr>
                <a:schemeClr val="accent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accent2"/>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accent3"/>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accent5"/>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accent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accent2"/>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accent3"/>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accent4"/>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7"/>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54" name="Google Shape;54;p7"/>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5"/>
        <p:cNvGrpSpPr/>
        <p:nvPr/>
      </p:nvGrpSpPr>
      <p:grpSpPr>
        <a:xfrm>
          <a:off x="0" y="0"/>
          <a:ext cx="0" cy="0"/>
          <a:chOff x="0" y="0"/>
          <a:chExt cx="0" cy="0"/>
        </a:xfrm>
      </p:grpSpPr>
      <p:sp>
        <p:nvSpPr>
          <p:cNvPr id="56" name="Google Shape;56;p8"/>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57" name="Google Shape;57;p8"/>
          <p:cNvSpPr txBox="1">
            <a:spLocks noGrp="1"/>
          </p:cNvSpPr>
          <p:nvPr>
            <p:ph type="body" idx="1"/>
          </p:nvPr>
        </p:nvSpPr>
        <p:spPr>
          <a:xfrm rot="5400000">
            <a:off x="2466975" y="-809624"/>
            <a:ext cx="3600450" cy="76199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8" name="Google Shape;58;p8"/>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9" name="Google Shape;59;p8"/>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8"/>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rot="5400000">
            <a:off x="5311377" y="1524000"/>
            <a:ext cx="4388643" cy="17526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63" name="Google Shape;63;p9"/>
          <p:cNvSpPr txBox="1">
            <a:spLocks noGrp="1"/>
          </p:cNvSpPr>
          <p:nvPr>
            <p:ph type="body" idx="1"/>
          </p:nvPr>
        </p:nvSpPr>
        <p:spPr>
          <a:xfrm rot="5400000">
            <a:off x="1272778" y="-609598"/>
            <a:ext cx="4388643" cy="6019799"/>
          </a:xfrm>
          <a:prstGeom prst="rect">
            <a:avLst/>
          </a:prstGeom>
          <a:noFill/>
          <a:ln>
            <a:noFill/>
          </a:ln>
        </p:spPr>
        <p:txBody>
          <a:bodyPr spcFirstLastPara="1" wrap="square" lIns="91425" tIns="91425" rIns="91425" bIns="91425" anchor="t" anchorCtr="0">
            <a:noAutofit/>
          </a:bodyPr>
          <a:lstStyle>
            <a:lvl1pPr marL="457200" marR="0" lvl="0" indent="-368300" algn="l">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64" name="Google Shape;64;p9"/>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9"/>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a:lnSpc>
                <a:spcPct val="100000"/>
              </a:lnSpc>
              <a:spcBef>
                <a:spcPts val="0"/>
              </a:spcBef>
              <a:spcAft>
                <a:spcPts val="0"/>
              </a:spcAft>
              <a:buClr>
                <a:schemeClr val="lt2"/>
              </a:buClr>
              <a:buSzPts val="1200"/>
              <a:buFont typeface="Calibri"/>
              <a:buNone/>
              <a:defRPr sz="1200">
                <a:solidFill>
                  <a:schemeClr val="lt2"/>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6" name="Google Shape;66;p9"/>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FFFFFF"/>
              </a:buClr>
              <a:buSzPts val="450"/>
              <a:buFont typeface="Calibri"/>
              <a:buNone/>
              <a:defRPr sz="1800">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8D8D8"/>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05979"/>
            <a:ext cx="7619999" cy="857250"/>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7" name="Google Shape;7;p1"/>
          <p:cNvSpPr txBox="1">
            <a:spLocks noGrp="1"/>
          </p:cNvSpPr>
          <p:nvPr>
            <p:ph type="body" idx="1"/>
          </p:nvPr>
        </p:nvSpPr>
        <p:spPr>
          <a:xfrm>
            <a:off x="457200" y="1200150"/>
            <a:ext cx="7619999" cy="3600450"/>
          </a:xfrm>
          <a:prstGeom prst="rect">
            <a:avLst/>
          </a:prstGeom>
          <a:noFill/>
          <a:ln>
            <a:noFill/>
          </a:ln>
        </p:spPr>
        <p:txBody>
          <a:bodyPr spcFirstLastPara="1" wrap="square" lIns="91425" tIns="91425" rIns="91425" bIns="91425" anchor="t" anchorCtr="0">
            <a:noAutofit/>
          </a:bodyPr>
          <a:lstStyle>
            <a:lvl1pPr marL="457200" marR="0" lvl="0" indent="-368300" algn="l" rtl="0">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1"/>
          <p:cNvSpPr/>
          <p:nvPr/>
        </p:nvSpPr>
        <p:spPr>
          <a:xfrm>
            <a:off x="8458200" y="0"/>
            <a:ext cx="685799" cy="514349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Google Shape;9;p1"/>
          <p:cNvSpPr/>
          <p:nvPr/>
        </p:nvSpPr>
        <p:spPr>
          <a:xfrm>
            <a:off x="8458200" y="4114800"/>
            <a:ext cx="685799" cy="5143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 name="Google Shape;10;p1"/>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spcAft>
                <a:spcPts val="0"/>
              </a:spcAft>
              <a:buClr>
                <a:srgbClr val="FFFFFF"/>
              </a:buClr>
              <a:buSzPts val="450"/>
              <a:buFont typeface="Calibri"/>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11" name="Google Shape;11;p1"/>
          <p:cNvSpPr txBox="1">
            <a:spLocks noGrp="1"/>
          </p:cNvSpPr>
          <p:nvPr>
            <p:ph type="ftr" idx="11"/>
          </p:nvPr>
        </p:nvSpPr>
        <p:spPr>
          <a:xfrm rot="-5400000">
            <a:off x="7882821" y="2990850"/>
            <a:ext cx="1775461" cy="365759"/>
          </a:xfrm>
          <a:prstGeom prst="rect">
            <a:avLst/>
          </a:prstGeom>
          <a:noFill/>
          <a:ln>
            <a:noFill/>
          </a:ln>
        </p:spPr>
        <p:txBody>
          <a:bodyPr spcFirstLastPara="1" wrap="square" lIns="91425" tIns="91425" rIns="91425" bIns="91425" anchor="ctr" anchorCtr="0">
            <a:noAutofit/>
          </a:bodyPr>
          <a:lstStyle>
            <a:lvl1pPr marR="0" lvl="0" algn="r"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rot="-5400000">
            <a:off x="7856152" y="1188719"/>
            <a:ext cx="1828798" cy="365759"/>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chemeClr val="lt2"/>
              </a:buClr>
              <a:buSzPts val="1200"/>
              <a:buFont typeface="Calibri"/>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nextgengivingcircle.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0"/>
          <p:cNvSpPr txBox="1"/>
          <p:nvPr/>
        </p:nvSpPr>
        <p:spPr>
          <a:xfrm>
            <a:off x="333375" y="2190750"/>
            <a:ext cx="7816712" cy="2047875"/>
          </a:xfrm>
          <a:prstGeom prst="rect">
            <a:avLst/>
          </a:prstGeom>
          <a:noFill/>
          <a:ln>
            <a:noFill/>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lang="en-US"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4866A8"/>
              </a:buClr>
              <a:buSzPts val="3600"/>
              <a:buFont typeface="Arial"/>
              <a:buNone/>
            </a:pPr>
            <a:r>
              <a:rPr lang="en-US" sz="3600" b="1" i="0" u="none" strike="noStrike" cap="none" dirty="0">
                <a:solidFill>
                  <a:srgbClr val="4866A8"/>
                </a:solidFill>
                <a:latin typeface="Arial"/>
                <a:ea typeface="Arial"/>
                <a:cs typeface="Arial"/>
                <a:sym typeface="Arial"/>
              </a:rPr>
              <a:t>Relief Opportunities Update</a:t>
            </a:r>
            <a:endParaRPr dirty="0"/>
          </a:p>
          <a:p>
            <a:pPr marL="0" marR="0" lvl="0" indent="0" algn="ctr" rtl="0">
              <a:lnSpc>
                <a:spcPct val="150000"/>
              </a:lnSpc>
              <a:spcBef>
                <a:spcPts val="0"/>
              </a:spcBef>
              <a:spcAft>
                <a:spcPts val="0"/>
              </a:spcAft>
              <a:buClr>
                <a:schemeClr val="dk1"/>
              </a:buClr>
              <a:buSzPts val="2800"/>
              <a:buFont typeface="Arial"/>
              <a:buNone/>
            </a:pPr>
            <a:r>
              <a:rPr lang="en-US" sz="2800" b="1" i="0" u="none" strike="noStrike" cap="none" dirty="0">
                <a:solidFill>
                  <a:schemeClr val="dk1"/>
                </a:solidFill>
                <a:latin typeface="Arial"/>
                <a:ea typeface="Arial"/>
                <a:cs typeface="Arial"/>
                <a:sym typeface="Arial"/>
              </a:rPr>
              <a:t>Franca Brilliant, Nonprofit Consultant</a:t>
            </a:r>
            <a:endParaRPr dirty="0"/>
          </a:p>
          <a:p>
            <a:pPr marL="0" marR="0" lvl="0" indent="0" algn="ctr" rtl="0">
              <a:lnSpc>
                <a:spcPct val="150000"/>
              </a:lnSpc>
              <a:spcBef>
                <a:spcPts val="0"/>
              </a:spcBef>
              <a:spcAft>
                <a:spcPts val="0"/>
              </a:spcAft>
              <a:buClr>
                <a:schemeClr val="dk1"/>
              </a:buClr>
              <a:buSzPts val="2400"/>
              <a:buFont typeface="Arial"/>
              <a:buNone/>
            </a:pPr>
            <a:r>
              <a:rPr lang="en-US" sz="2400" b="1" dirty="0">
                <a:solidFill>
                  <a:schemeClr val="dk1"/>
                </a:solidFill>
              </a:rPr>
              <a:t>8/12/20</a:t>
            </a:r>
            <a:endParaRPr lang="en-US" dirty="0"/>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2000"/>
              <a:buFont typeface="Arial"/>
              <a:buNone/>
            </a:pPr>
            <a:endParaRPr sz="2000" b="1" i="0" u="none" strike="noStrike" cap="none" dirty="0">
              <a:solidFill>
                <a:srgbClr val="4866A8"/>
              </a:solidFill>
              <a:latin typeface="Arial"/>
              <a:ea typeface="Arial"/>
              <a:cs typeface="Arial"/>
              <a:sym typeface="Arial"/>
            </a:endParaRPr>
          </a:p>
          <a:p>
            <a:pPr marL="0" marR="0" lvl="0" indent="0" algn="ctr" rtl="0">
              <a:lnSpc>
                <a:spcPct val="150000"/>
              </a:lnSpc>
              <a:spcBef>
                <a:spcPts val="0"/>
              </a:spcBef>
              <a:spcAft>
                <a:spcPts val="0"/>
              </a:spcAft>
              <a:buClr>
                <a:srgbClr val="000000"/>
              </a:buClr>
              <a:buSzPts val="1600"/>
              <a:buFont typeface="Arial"/>
              <a:buNone/>
            </a:pPr>
            <a:endParaRPr sz="1600" b="1" i="0" u="none" strike="noStrike" cap="none" dirty="0">
              <a:solidFill>
                <a:srgbClr val="4866A8"/>
              </a:solidFill>
              <a:latin typeface="Arial"/>
              <a:ea typeface="Arial"/>
              <a:cs typeface="Arial"/>
              <a:sym typeface="Arial"/>
            </a:endParaRPr>
          </a:p>
        </p:txBody>
      </p:sp>
      <p:pic>
        <p:nvPicPr>
          <p:cNvPr id="72" name="Google Shape;72;p10"/>
          <p:cNvPicPr preferRelativeResize="0"/>
          <p:nvPr/>
        </p:nvPicPr>
        <p:blipFill rotWithShape="1">
          <a:blip r:embed="rId3">
            <a:alphaModFix/>
          </a:blip>
          <a:srcRect/>
          <a:stretch/>
        </p:blipFill>
        <p:spPr>
          <a:xfrm>
            <a:off x="1646997" y="496955"/>
            <a:ext cx="4997786" cy="1317801"/>
          </a:xfrm>
          <a:prstGeom prst="rect">
            <a:avLst/>
          </a:prstGeom>
          <a:noFill/>
          <a:ln>
            <a:noFill/>
          </a:ln>
        </p:spPr>
      </p:pic>
      <p:sp>
        <p:nvSpPr>
          <p:cNvPr id="73" name="Google Shape;73;p10"/>
          <p:cNvSpPr>
            <a:spLocks noGrp="1"/>
          </p:cNvSpPr>
          <p:nvPr>
            <p:ph type="sldNum" idx="12"/>
          </p:nvPr>
        </p:nvSpPr>
        <p:spPr>
          <a:xfrm>
            <a:off x="8531788" y="4236719"/>
            <a:ext cx="548639" cy="297179"/>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50"/>
              <a:buFont typeface="Calibri"/>
              <a:buNone/>
            </a:pPr>
            <a:fld id="{00000000-1234-1234-1234-123412341234}" type="slidenum">
              <a:rPr lang="en-US" sz="1800" b="0" i="0" u="none" strike="noStrike" cap="none">
                <a:solidFill>
                  <a:srgbClr val="FFFFFF"/>
                </a:solidFill>
                <a:latin typeface="Calibri"/>
                <a:ea typeface="Calibri"/>
                <a:cs typeface="Calibri"/>
                <a:sym typeface="Calibri"/>
              </a:rPr>
              <a:t>1</a:t>
            </a:fld>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r>
              <a:rPr lang="en-US" sz="2400" dirty="0"/>
              <a:t>Greater Washington Community Foundation Arts Forward Fund</a:t>
            </a:r>
          </a:p>
          <a:p>
            <a:pPr lvl="1"/>
            <a:r>
              <a:rPr lang="en-US" sz="2000" dirty="0"/>
              <a:t>Funds for DC region arts organizations for capacity building, training or innovation to enable arts organizations to adapt to pandemic</a:t>
            </a:r>
          </a:p>
          <a:p>
            <a:pPr lvl="1"/>
            <a:r>
              <a:rPr lang="en-US" sz="2000" dirty="0"/>
              <a:t>Priority for organizations serving black, indigenous, people of color and addressing racial inequity in arts and culture</a:t>
            </a:r>
          </a:p>
          <a:p>
            <a:pPr lvl="1"/>
            <a:r>
              <a:rPr lang="en-US" sz="2000" dirty="0"/>
              <a:t>Grants $10k – $50K, Deadline 8/27</a:t>
            </a:r>
          </a:p>
          <a:p>
            <a:pPr lvl="1"/>
            <a:r>
              <a:rPr lang="en-US" sz="1800" dirty="0">
                <a:hlinkClick r:id="rId3"/>
              </a:rPr>
              <a:t>https://www.thecommunityfoundation.org/for-nonprofits</a:t>
            </a:r>
            <a:endParaRPr lang="en-US" sz="1800" dirty="0"/>
          </a:p>
          <a:p>
            <a:pPr lvl="1"/>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119908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r>
              <a:rPr lang="en-US" sz="2400" dirty="0"/>
              <a:t>Sorenson Impact Foundation Innovation Fund</a:t>
            </a:r>
          </a:p>
          <a:p>
            <a:pPr lvl="1"/>
            <a:r>
              <a:rPr lang="en-US" sz="2000" dirty="0"/>
              <a:t>Funding for solutions that contribute to a more equitable and resilient recovery from COVID 19 through equitable access to wealth creation, democratized access to capital and community investment, and workforce development</a:t>
            </a:r>
          </a:p>
          <a:p>
            <a:pPr lvl="1"/>
            <a:r>
              <a:rPr lang="en-US" sz="2000" dirty="0"/>
              <a:t>Looking for high impact, </a:t>
            </a:r>
            <a:r>
              <a:rPr lang="en-US" sz="2000" dirty="0" err="1"/>
              <a:t>scaleable</a:t>
            </a:r>
            <a:r>
              <a:rPr lang="en-US" sz="2000" dirty="0"/>
              <a:t>, strong partnerships</a:t>
            </a:r>
          </a:p>
          <a:p>
            <a:pPr lvl="1"/>
            <a:r>
              <a:rPr lang="en-US" sz="2000" dirty="0"/>
              <a:t>Grants $25K to $250K. Deadline 8/30</a:t>
            </a:r>
          </a:p>
          <a:p>
            <a:pPr lvl="1"/>
            <a:r>
              <a:rPr lang="en-US" sz="2000" dirty="0">
                <a:hlinkClick r:id="rId3"/>
              </a:rPr>
              <a:t>https://sorensonimpactfoundation.org/grant-rfp/</a:t>
            </a:r>
            <a:endParaRPr lang="en-US" sz="1800" dirty="0">
              <a:solidFill>
                <a:srgbClr val="D25814"/>
              </a:solidFill>
              <a:hlinkClick r:id="rId3">
                <a:extLst>
                  <a:ext uri="{A12FA001-AC4F-418D-AE19-62706E023703}">
                    <ahyp:hlinkClr xmlns:ahyp="http://schemas.microsoft.com/office/drawing/2018/hyperlinkcolor" val="tx"/>
                  </a:ext>
                </a:extLst>
              </a:hlinkClick>
            </a:endParaRPr>
          </a:p>
          <a:p>
            <a:pPr marL="533400" lvl="1" indent="0">
              <a:buNone/>
            </a:pPr>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1083997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r>
              <a:rPr lang="en-US" sz="2400" dirty="0"/>
              <a:t>The Workers Lab Innovation Fund</a:t>
            </a:r>
          </a:p>
          <a:p>
            <a:pPr lvl="1"/>
            <a:r>
              <a:rPr lang="en-US" sz="2000" dirty="0"/>
              <a:t>Funding for activities to improve worker safety including policy experiments, programs to build worker agency, multi-stakeholder partnerships, tools for real-time information on safety rules and regulations, technology-enabled health and safety solutions</a:t>
            </a:r>
          </a:p>
          <a:p>
            <a:pPr lvl="1"/>
            <a:r>
              <a:rPr lang="en-US" sz="2000" dirty="0"/>
              <a:t>Cash prizes, three pilots at $150K each, three early stage ideas at $75K each. Deadline 8/17</a:t>
            </a:r>
          </a:p>
          <a:p>
            <a:pPr lvl="1"/>
            <a:r>
              <a:rPr lang="en-US" sz="2000" dirty="0">
                <a:hlinkClick r:id="rId3"/>
              </a:rPr>
              <a:t>https://www.theworkerslab.com/blog/worker-health-safety-ideas</a:t>
            </a:r>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294931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8"/>
            <a:ext cx="7732200" cy="3920603"/>
          </a:xfrm>
          <a:prstGeom prst="rect">
            <a:avLst/>
          </a:prstGeom>
          <a:noFill/>
          <a:ln>
            <a:noFill/>
          </a:ln>
        </p:spPr>
        <p:txBody>
          <a:bodyPr spcFirstLastPara="1" wrap="square" lIns="91425" tIns="91425" rIns="91425" bIns="91425" anchor="t" anchorCtr="0">
            <a:noAutofit/>
          </a:bodyPr>
          <a:lstStyle/>
          <a:p>
            <a:r>
              <a:rPr lang="en-US" sz="2400" dirty="0"/>
              <a:t>Smaller Grants</a:t>
            </a:r>
          </a:p>
          <a:p>
            <a:pPr lvl="1"/>
            <a:r>
              <a:rPr lang="en-US" sz="2000" dirty="0"/>
              <a:t>Carl Freeman FACES fund, broad range of activities funded, $2500 or $5000, organizations under $750K budget. Due 9/4 </a:t>
            </a:r>
            <a:r>
              <a:rPr lang="en-US" sz="1800" dirty="0">
                <a:hlinkClick r:id="rId3"/>
              </a:rPr>
              <a:t>https://carlmfreemanfoundation.org/grants/faces-grants</a:t>
            </a:r>
            <a:endParaRPr lang="en-US" sz="1800" dirty="0"/>
          </a:p>
          <a:p>
            <a:pPr lvl="1"/>
            <a:r>
              <a:rPr lang="en-US" sz="2000" dirty="0"/>
              <a:t>Red Backpack, $5K to women led nonprofits impacted by COVID 19, budget under $5 million, 2 – 50 employees, open 9/8 – 9/15. </a:t>
            </a:r>
            <a:r>
              <a:rPr lang="en-US" sz="1800" dirty="0">
                <a:hlinkClick r:id="rId3"/>
              </a:rPr>
              <a:t>https://www.globalgiving.org/redbackpackfund/</a:t>
            </a:r>
            <a:endParaRPr lang="en-US" sz="1800" dirty="0"/>
          </a:p>
          <a:p>
            <a:pPr lvl="1"/>
            <a:r>
              <a:rPr lang="en-US" sz="2000" dirty="0"/>
              <a:t>Next Generation Giving Circle, up to $10k to organizations helping residents facing housing and/or food insecurity, budgets $500K or less. Due 9/3 </a:t>
            </a:r>
            <a:r>
              <a:rPr lang="en-US" sz="1800" dirty="0">
                <a:hlinkClick r:id="rId4"/>
              </a:rPr>
              <a:t>https://www.nextgengivingcircle.org/</a:t>
            </a:r>
            <a:endParaRPr lang="en-US" sz="1800" dirty="0"/>
          </a:p>
        </p:txBody>
      </p:sp>
      <p:sp>
        <p:nvSpPr>
          <p:cNvPr id="79" name="Google Shape;79;p11"/>
          <p:cNvSpPr txBox="1">
            <a:spLocks noGrp="1"/>
          </p:cNvSpPr>
          <p:nvPr>
            <p:ph type="title"/>
          </p:nvPr>
        </p:nvSpPr>
        <p:spPr>
          <a:xfrm>
            <a:off x="457200" y="349670"/>
            <a:ext cx="77322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Private Funder Updates</a:t>
            </a:r>
            <a:endParaRPr sz="4500" dirty="0"/>
          </a:p>
        </p:txBody>
      </p:sp>
    </p:spTree>
    <p:extLst>
      <p:ext uri="{BB962C8B-B14F-4D97-AF65-F5344CB8AC3E}">
        <p14:creationId xmlns:p14="http://schemas.microsoft.com/office/powerpoint/2010/main" val="123540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lvl="1"/>
            <a:r>
              <a:rPr lang="en-US" dirty="0"/>
              <a:t>US Department of Health and Human Services Provider Relief Phase 2</a:t>
            </a:r>
          </a:p>
          <a:p>
            <a:pPr lvl="2"/>
            <a:r>
              <a:rPr lang="en-US" dirty="0"/>
              <a:t>Funding for Medicare/Medicaid/CHIP/dental providers</a:t>
            </a:r>
          </a:p>
          <a:p>
            <a:pPr lvl="2"/>
            <a:r>
              <a:rPr lang="en-US" dirty="0"/>
              <a:t>Up to 2% of annual patient revenue, total funding $15 billion. Deadline 8/28</a:t>
            </a:r>
          </a:p>
          <a:p>
            <a:pPr lvl="2"/>
            <a:r>
              <a:rPr lang="en-US" dirty="0"/>
              <a:t>Webinar 8/13 3 pm </a:t>
            </a:r>
            <a:r>
              <a:rPr lang="en-US" sz="1800" dirty="0">
                <a:hlinkClick r:id="rId3"/>
              </a:rPr>
              <a:t>https://webex.webcasts.com/starthere.jsp?ei=1354695&amp;tp_key=b56041b5d4</a:t>
            </a:r>
            <a:r>
              <a:rPr lang="en-US" sz="1800" dirty="0"/>
              <a:t>. </a:t>
            </a:r>
          </a:p>
          <a:p>
            <a:pPr lvl="2"/>
            <a:r>
              <a:rPr lang="en-US" sz="1800" dirty="0">
                <a:hlinkClick r:id="rId3"/>
              </a:rPr>
              <a:t>https://www.hhs.gov/coronavirus/cares-act-provider-relief-fund/for-providers/index.html</a:t>
            </a:r>
            <a:endParaRPr lang="en-US" sz="1800" dirty="0"/>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272061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lvl="1"/>
            <a:r>
              <a:rPr lang="en-US" sz="2000" dirty="0"/>
              <a:t>Examples of eligible Medicare/Medicaid/CHIP/dental providers </a:t>
            </a:r>
          </a:p>
          <a:p>
            <a:pPr lvl="2"/>
            <a:r>
              <a:rPr lang="en-US" dirty="0"/>
              <a:t>Providers who did not receive an initial payment of 2%  of annual patient revenue</a:t>
            </a:r>
          </a:p>
          <a:p>
            <a:pPr lvl="2"/>
            <a:r>
              <a:rPr lang="en-US" dirty="0"/>
              <a:t>Providers who received initial payment, but missed June 3</a:t>
            </a:r>
            <a:r>
              <a:rPr lang="en-US" baseline="30000" dirty="0"/>
              <a:t>rd</a:t>
            </a:r>
            <a:r>
              <a:rPr lang="en-US" dirty="0"/>
              <a:t> deadline to submit their revenue information</a:t>
            </a:r>
          </a:p>
          <a:p>
            <a:pPr lvl="2"/>
            <a:r>
              <a:rPr lang="en-US" dirty="0"/>
              <a:t> Providers ineligible for prior General Distribution funds due to change in ownership or because they did not have Medicare fee-for-service revenue in 2019</a:t>
            </a:r>
          </a:p>
          <a:p>
            <a:pPr lvl="2"/>
            <a:r>
              <a:rPr lang="en-US" dirty="0"/>
              <a:t>Providers who previously received Phase 1 General Distribution payment(s) but rejected  the funds and are interested in reapplying.</a:t>
            </a:r>
          </a:p>
          <a:p>
            <a:pPr lvl="2"/>
            <a:endParaRPr lang="en-US" dirty="0"/>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Federal</a:t>
            </a:r>
            <a:endParaRPr sz="4400" dirty="0"/>
          </a:p>
        </p:txBody>
      </p:sp>
    </p:spTree>
    <p:extLst>
      <p:ext uri="{BB962C8B-B14F-4D97-AF65-F5344CB8AC3E}">
        <p14:creationId xmlns:p14="http://schemas.microsoft.com/office/powerpoint/2010/main" val="1905608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lvl="1"/>
            <a:r>
              <a:rPr lang="en-US" dirty="0"/>
              <a:t>Behavioral Health Administration and Developmental Disabilities Administration, Dept Housing and Community Development</a:t>
            </a:r>
          </a:p>
          <a:p>
            <a:pPr lvl="2"/>
            <a:r>
              <a:rPr lang="en-US" dirty="0"/>
              <a:t>Support for costs of PPE and cleaning supplies to comply with GOVID 19 precautions for organizations providing services to people with disabilities</a:t>
            </a:r>
          </a:p>
          <a:p>
            <a:pPr lvl="2"/>
            <a:r>
              <a:rPr lang="en-US" dirty="0"/>
              <a:t>$10 million total, awards $5K to $50K</a:t>
            </a:r>
          </a:p>
          <a:p>
            <a:pPr lvl="2"/>
            <a:r>
              <a:rPr lang="en-US" dirty="0"/>
              <a:t>Deadline 8/19, 12 pm</a:t>
            </a:r>
          </a:p>
          <a:p>
            <a:pPr lvl="2"/>
            <a:r>
              <a:rPr lang="en-US" sz="1800" dirty="0">
                <a:hlinkClick r:id="rId3"/>
              </a:rPr>
              <a:t>https://onestop.md.gov/forms/BHA-DDA-Maryland-Nonprofit-Recovery-Initiative-5f2042f07b104b0100641f0a</a:t>
            </a: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dirty="0"/>
              <a:t>Government Updates - State</a:t>
            </a:r>
            <a:endParaRPr dirty="0"/>
          </a:p>
        </p:txBody>
      </p:sp>
    </p:spTree>
    <p:extLst>
      <p:ext uri="{BB962C8B-B14F-4D97-AF65-F5344CB8AC3E}">
        <p14:creationId xmlns:p14="http://schemas.microsoft.com/office/powerpoint/2010/main" val="221152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35669"/>
            <a:ext cx="7732200" cy="3442800"/>
          </a:xfrm>
          <a:prstGeom prst="rect">
            <a:avLst/>
          </a:prstGeom>
          <a:noFill/>
          <a:ln>
            <a:noFill/>
          </a:ln>
        </p:spPr>
        <p:txBody>
          <a:bodyPr spcFirstLastPara="1" wrap="square" lIns="91425" tIns="91425" rIns="91425" bIns="91425" anchor="t" anchorCtr="0">
            <a:noAutofit/>
          </a:bodyPr>
          <a:lstStyle/>
          <a:p>
            <a:pPr lvl="1"/>
            <a:r>
              <a:rPr lang="en-US" sz="2000" dirty="0"/>
              <a:t>Eligibility</a:t>
            </a:r>
          </a:p>
          <a:p>
            <a:pPr lvl="2"/>
            <a:r>
              <a:rPr lang="en-US" dirty="0"/>
              <a:t>Licensed by BHA or DDA to provide services to people with disabilities in non-affiliated, non-acute settings</a:t>
            </a:r>
          </a:p>
          <a:p>
            <a:pPr lvl="2"/>
            <a:r>
              <a:rPr lang="en-US" dirty="0"/>
              <a:t>Business in Good Standing with State, based in MD</a:t>
            </a:r>
          </a:p>
          <a:p>
            <a:pPr lvl="2"/>
            <a:r>
              <a:rPr lang="en-US" dirty="0"/>
              <a:t>Demonstrate increased expenses directly related to purchase of PPE and cleaning supplies to ensure COVID 19 compliance</a:t>
            </a:r>
          </a:p>
          <a:p>
            <a:pPr lvl="2"/>
            <a:r>
              <a:rPr lang="en-US" dirty="0"/>
              <a:t>Financially viable</a:t>
            </a: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dirty="0"/>
              <a:t>Government Updates - State</a:t>
            </a:r>
            <a:endParaRPr dirty="0"/>
          </a:p>
        </p:txBody>
      </p:sp>
    </p:spTree>
    <p:extLst>
      <p:ext uri="{BB962C8B-B14F-4D97-AF65-F5344CB8AC3E}">
        <p14:creationId xmlns:p14="http://schemas.microsoft.com/office/powerpoint/2010/main" val="220525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23229" y="1063379"/>
            <a:ext cx="7732200" cy="3550215"/>
          </a:xfrm>
          <a:prstGeom prst="rect">
            <a:avLst/>
          </a:prstGeom>
          <a:noFill/>
          <a:ln>
            <a:noFill/>
          </a:ln>
        </p:spPr>
        <p:txBody>
          <a:bodyPr spcFirstLastPara="1" wrap="square" lIns="91425" tIns="91425" rIns="91425" bIns="91425" anchor="t" anchorCtr="0">
            <a:noAutofit/>
          </a:bodyPr>
          <a:lstStyle/>
          <a:p>
            <a:pPr lvl="1"/>
            <a:r>
              <a:rPr lang="en-US" dirty="0"/>
              <a:t>Maryland Humanities Major Grants Program</a:t>
            </a:r>
          </a:p>
          <a:p>
            <a:pPr lvl="2"/>
            <a:r>
              <a:rPr lang="en-US" dirty="0"/>
              <a:t>Innovative projects that use the humanities to engage Maryland residents through programming (e.g., exhibits, community dialogues, and documentary films) and include a wide variety of perspectives.</a:t>
            </a:r>
          </a:p>
          <a:p>
            <a:pPr lvl="2"/>
            <a:r>
              <a:rPr lang="en-US" dirty="0"/>
              <a:t>Up to $10K, LOI due 9/1.  If invited, full proposal 10/15</a:t>
            </a:r>
          </a:p>
          <a:p>
            <a:pPr lvl="2"/>
            <a:r>
              <a:rPr lang="en-US" sz="1800" dirty="0">
                <a:hlinkClick r:id="rId3"/>
              </a:rPr>
              <a:t>https://www.mdhumanities.org/grants/grant-programs/</a:t>
            </a:r>
            <a:endParaRPr lang="en-US" dirty="0"/>
          </a:p>
          <a:p>
            <a:pPr lvl="2"/>
            <a:endParaRPr lang="en-US" dirty="0"/>
          </a:p>
          <a:p>
            <a:pPr lvl="2"/>
            <a:endParaRPr lang="en-US" dirty="0"/>
          </a:p>
          <a:p>
            <a:pPr lvl="2"/>
            <a:endParaRPr lang="en-US" dirty="0"/>
          </a:p>
          <a:p>
            <a:pPr lvl="2"/>
            <a:endParaRPr lang="en-US" dirty="0"/>
          </a:p>
          <a:p>
            <a:pPr indent="-381000">
              <a:buSzPts val="2400"/>
            </a:pPr>
            <a:endParaRPr lang="en-US" sz="24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35429" y="205979"/>
            <a:ext cx="7620000" cy="857400"/>
          </a:xfrm>
          <a:prstGeom prst="rect">
            <a:avLst/>
          </a:prstGeom>
          <a:noFill/>
          <a:ln>
            <a:noFill/>
          </a:ln>
        </p:spPr>
        <p:txBody>
          <a:bodyPr spcFirstLastPara="1" wrap="square" lIns="91425" tIns="91425" rIns="91425" bIns="91425" anchor="ctr" anchorCtr="0">
            <a:noAutofit/>
          </a:bodyPr>
          <a:lstStyle/>
          <a:p>
            <a:pPr lvl="0"/>
            <a:r>
              <a:rPr lang="en-US" sz="4400" dirty="0"/>
              <a:t>Government Updates - State</a:t>
            </a:r>
            <a:endParaRPr sz="4500" dirty="0"/>
          </a:p>
        </p:txBody>
      </p:sp>
    </p:spTree>
    <p:extLst>
      <p:ext uri="{BB962C8B-B14F-4D97-AF65-F5344CB8AC3E}">
        <p14:creationId xmlns:p14="http://schemas.microsoft.com/office/powerpoint/2010/main" val="1921784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indent="-381000">
              <a:buSzPts val="2400"/>
            </a:pPr>
            <a:r>
              <a:rPr lang="en-US" sz="2400" dirty="0"/>
              <a:t>Reopen Montgomery Business Assistance Program</a:t>
            </a:r>
          </a:p>
          <a:p>
            <a:pPr lvl="1"/>
            <a:r>
              <a:rPr lang="en-US" sz="2000" dirty="0"/>
              <a:t>Support businesses and nonprofits that have reopening costs due to compliance with COVID 19 state and county health regulations</a:t>
            </a:r>
          </a:p>
          <a:p>
            <a:pPr lvl="1"/>
            <a:r>
              <a:rPr lang="en-US" sz="2000" dirty="0"/>
              <a:t>$14 million total, grants up to $5K</a:t>
            </a:r>
          </a:p>
          <a:p>
            <a:pPr lvl="1"/>
            <a:r>
              <a:rPr lang="en-US" sz="2000" dirty="0"/>
              <a:t> Application through rolling lottery system, no deadline</a:t>
            </a:r>
          </a:p>
          <a:p>
            <a:pPr lvl="1"/>
            <a:r>
              <a:rPr lang="en-US" sz="2000" dirty="0"/>
              <a:t>Application in two parts: 1) Basic information and eligibility</a:t>
            </a:r>
          </a:p>
          <a:p>
            <a:pPr marL="533400" lvl="1" indent="0">
              <a:buNone/>
            </a:pPr>
            <a:r>
              <a:rPr lang="en-US" sz="2000" dirty="0"/>
              <a:t>2) Grant request, receipts, other documentation</a:t>
            </a:r>
          </a:p>
          <a:p>
            <a:pPr lvl="1"/>
            <a:r>
              <a:rPr lang="en-US" sz="1800" dirty="0">
                <a:hlinkClick r:id="rId3"/>
              </a:rPr>
              <a:t>https://www.montgomerycountymd.gov/biz-resources/reopen/</a:t>
            </a:r>
            <a:endParaRPr lang="en-US" sz="1800" dirty="0"/>
          </a:p>
          <a:p>
            <a:pPr lvl="1"/>
            <a:endParaRPr lang="en-US" sz="2000" dirty="0"/>
          </a:p>
          <a:p>
            <a:pPr lvl="0" indent="-381000">
              <a:buSzPts val="2400"/>
            </a:pPr>
            <a:endParaRPr lang="en-US" sz="2400" dirty="0"/>
          </a:p>
          <a:p>
            <a:pPr marL="914400" lvl="0" indent="0" algn="l" rtl="0">
              <a:lnSpc>
                <a:spcPct val="100000"/>
              </a:lnSpc>
              <a:spcBef>
                <a:spcPts val="560"/>
              </a:spcBef>
              <a:spcAft>
                <a:spcPts val="0"/>
              </a:spcAft>
              <a:buNone/>
            </a:pPr>
            <a:endParaRPr sz="1800" dirty="0">
              <a:solidFill>
                <a:srgbClr val="FF9900"/>
              </a:solidFill>
              <a:highlight>
                <a:srgbClr val="FFFFFF"/>
              </a:highlight>
            </a:endParaRPr>
          </a:p>
          <a:p>
            <a:pPr marL="914400" lvl="0" indent="0" algn="l" rtl="0">
              <a:lnSpc>
                <a:spcPct val="100000"/>
              </a:lnSpc>
              <a:spcBef>
                <a:spcPts val="560"/>
              </a:spcBef>
              <a:spcAft>
                <a:spcPts val="0"/>
              </a:spcAft>
              <a:buNone/>
            </a:pPr>
            <a:endParaRPr sz="1600" dirty="0">
              <a:solidFill>
                <a:schemeClr val="accent1"/>
              </a:solidFill>
              <a:highlight>
                <a:srgbClr val="FFFFFF"/>
              </a:highlight>
            </a:endParaRPr>
          </a:p>
          <a:p>
            <a:pPr marL="0" lvl="0" indent="0" algn="l" rtl="0">
              <a:lnSpc>
                <a:spcPct val="100000"/>
              </a:lnSpc>
              <a:spcBef>
                <a:spcPts val="560"/>
              </a:spcBef>
              <a:spcAft>
                <a:spcPts val="0"/>
              </a:spcAft>
              <a:buNone/>
            </a:pPr>
            <a:endParaRPr sz="2400" dirty="0">
              <a:solidFill>
                <a:schemeClr val="accent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lvl="0"/>
            <a:r>
              <a:rPr lang="en-US" sz="4500" dirty="0"/>
              <a:t>Government Updates - County</a:t>
            </a:r>
            <a:endParaRPr sz="4500" dirty="0"/>
          </a:p>
        </p:txBody>
      </p:sp>
    </p:spTree>
    <p:extLst>
      <p:ext uri="{BB962C8B-B14F-4D97-AF65-F5344CB8AC3E}">
        <p14:creationId xmlns:p14="http://schemas.microsoft.com/office/powerpoint/2010/main" val="3810735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400" dirty="0"/>
              <a:t>Community Development Block Grants, Public Services</a:t>
            </a:r>
          </a:p>
          <a:p>
            <a:pPr lvl="1"/>
            <a:r>
              <a:rPr lang="en-US" sz="2000" dirty="0"/>
              <a:t>Funds for activities to serve low and moderate income residents such as housing related services, employment support, health care services, recreation activities</a:t>
            </a:r>
          </a:p>
          <a:p>
            <a:pPr lvl="1"/>
            <a:r>
              <a:rPr lang="en-US" sz="2000" dirty="0"/>
              <a:t>May submit up to 2 applications</a:t>
            </a:r>
          </a:p>
          <a:p>
            <a:pPr lvl="1"/>
            <a:r>
              <a:rPr lang="en-US" sz="2000" dirty="0"/>
              <a:t>Maximum is $45K, funds awarded after 7/1/21</a:t>
            </a:r>
          </a:p>
          <a:p>
            <a:pPr lvl="1"/>
            <a:r>
              <a:rPr lang="en-US" sz="2000" dirty="0"/>
              <a:t>Deadline 9/11, 4 pm</a:t>
            </a:r>
          </a:p>
          <a:p>
            <a:pPr lvl="1"/>
            <a:r>
              <a:rPr lang="en-US" sz="1700" dirty="0">
                <a:hlinkClick r:id="rId3"/>
              </a:rPr>
              <a:t>https://montgomerycountymd.gov/DHCA/community/grants/index.html</a:t>
            </a:r>
            <a:endParaRPr lang="en-US" sz="1700" dirty="0"/>
          </a:p>
          <a:p>
            <a:pPr marL="533400" lvl="1" indent="0">
              <a:buNone/>
            </a:pPr>
            <a:endParaRPr lang="en-US" sz="1000" i="1" dirty="0"/>
          </a:p>
          <a:p>
            <a:pPr marL="533400" lvl="1" indent="0">
              <a:buNone/>
            </a:pPr>
            <a:r>
              <a:rPr lang="en-US" sz="1800" i="1" dirty="0"/>
              <a:t>NOTE: Rockville, Takoma Park, and Gaithersburg have their own CDBG funds and may be applied to separately for programs serving their residents</a:t>
            </a:r>
          </a:p>
          <a:p>
            <a:pPr marL="533400" lvl="1" indent="0">
              <a:buNone/>
            </a:pPr>
            <a:endParaRPr lang="en-US" sz="1600" dirty="0">
              <a:solidFill>
                <a:schemeClr val="accent1"/>
              </a:solidFill>
            </a:endParaRPr>
          </a:p>
          <a:p>
            <a:pPr marL="0" lvl="0" indent="0" algn="l" rtl="0">
              <a:lnSpc>
                <a:spcPct val="100000"/>
              </a:lnSpc>
              <a:spcBef>
                <a:spcPts val="560"/>
              </a:spcBef>
              <a:spcAft>
                <a:spcPts val="0"/>
              </a:spcAft>
              <a:buNone/>
            </a:pPr>
            <a:endParaRPr sz="2400" i="1" dirty="0">
              <a:solidFill>
                <a:schemeClr val="tx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1974869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1"/>
          <p:cNvSpPr txBox="1">
            <a:spLocks noGrp="1"/>
          </p:cNvSpPr>
          <p:nvPr>
            <p:ph type="body" idx="1"/>
          </p:nvPr>
        </p:nvSpPr>
        <p:spPr>
          <a:xfrm>
            <a:off x="345000" y="1063379"/>
            <a:ext cx="7732200" cy="3442800"/>
          </a:xfrm>
          <a:prstGeom prst="rect">
            <a:avLst/>
          </a:prstGeom>
          <a:noFill/>
          <a:ln>
            <a:noFill/>
          </a:ln>
        </p:spPr>
        <p:txBody>
          <a:bodyPr spcFirstLastPara="1" wrap="square" lIns="91425" tIns="91425" rIns="91425" bIns="91425" anchor="t" anchorCtr="0">
            <a:noAutofit/>
          </a:bodyPr>
          <a:lstStyle/>
          <a:p>
            <a:pPr lvl="0" indent="-381000">
              <a:buSzPts val="2400"/>
            </a:pPr>
            <a:r>
              <a:rPr lang="en-US" sz="2000" dirty="0"/>
              <a:t>Requirements/Priorities</a:t>
            </a:r>
          </a:p>
          <a:p>
            <a:pPr lvl="1"/>
            <a:r>
              <a:rPr lang="en-US" sz="2000" dirty="0"/>
              <a:t>Must be able to demonstrate that minimum of 70% of those served meet HUD criteria for low/moderate income</a:t>
            </a:r>
          </a:p>
          <a:p>
            <a:pPr lvl="1"/>
            <a:r>
              <a:rPr lang="en-US" sz="2000" dirty="0"/>
              <a:t>Application requires detailed information about applicant’s activities in Montgomery County, quantitative performance measures, detailed budget </a:t>
            </a:r>
          </a:p>
          <a:p>
            <a:pPr lvl="1"/>
            <a:r>
              <a:rPr lang="en-US" sz="2000" dirty="0">
                <a:solidFill>
                  <a:schemeClr val="tx1"/>
                </a:solidFill>
              </a:rPr>
              <a:t>Priority for projects that leverage other funds, coordinate with other community development projects</a:t>
            </a:r>
          </a:p>
          <a:p>
            <a:pPr lvl="1"/>
            <a:r>
              <a:rPr lang="en-US" sz="2000" dirty="0">
                <a:solidFill>
                  <a:schemeClr val="tx1"/>
                </a:solidFill>
              </a:rPr>
              <a:t>Projects may not primarily serve Barnesville, Chevy Chase View, Chevy Chase Village, Village of Chevy Chase (Section 3), </a:t>
            </a:r>
            <a:r>
              <a:rPr lang="en-US" sz="2000" dirty="0" err="1">
                <a:solidFill>
                  <a:schemeClr val="tx1"/>
                </a:solidFill>
              </a:rPr>
              <a:t>Laytonsville</a:t>
            </a:r>
            <a:r>
              <a:rPr lang="en-US" sz="2000" dirty="0">
                <a:solidFill>
                  <a:schemeClr val="tx1"/>
                </a:solidFill>
              </a:rPr>
              <a:t>, and St. Martin’s Additions</a:t>
            </a:r>
            <a:endParaRPr sz="2400" dirty="0">
              <a:solidFill>
                <a:schemeClr val="tx1"/>
              </a:solidFill>
              <a:highlight>
                <a:srgbClr val="FFFFFF"/>
              </a:highlight>
            </a:endParaRPr>
          </a:p>
          <a:p>
            <a:pPr marL="914400" lvl="0" indent="0" algn="l" rtl="0">
              <a:lnSpc>
                <a:spcPct val="100000"/>
              </a:lnSpc>
              <a:spcBef>
                <a:spcPts val="560"/>
              </a:spcBef>
              <a:spcAft>
                <a:spcPts val="0"/>
              </a:spcAft>
              <a:buNone/>
            </a:pPr>
            <a:endParaRPr sz="1800" dirty="0">
              <a:solidFill>
                <a:schemeClr val="accent1"/>
              </a:solidFill>
            </a:endParaRPr>
          </a:p>
        </p:txBody>
      </p:sp>
      <p:sp>
        <p:nvSpPr>
          <p:cNvPr id="79" name="Google Shape;79;p11"/>
          <p:cNvSpPr txBox="1">
            <a:spLocks noGrp="1"/>
          </p:cNvSpPr>
          <p:nvPr>
            <p:ph type="title"/>
          </p:nvPr>
        </p:nvSpPr>
        <p:spPr>
          <a:xfrm>
            <a:off x="457200" y="205979"/>
            <a:ext cx="7620000" cy="8574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chemeClr val="dk2"/>
              </a:buClr>
              <a:buSzPts val="4600"/>
              <a:buFont typeface="Cambria"/>
              <a:buNone/>
            </a:pPr>
            <a:r>
              <a:rPr lang="en-US" sz="4500" dirty="0"/>
              <a:t>Government Updates - County</a:t>
            </a:r>
            <a:endParaRPr sz="4500" dirty="0"/>
          </a:p>
        </p:txBody>
      </p:sp>
    </p:spTree>
    <p:extLst>
      <p:ext uri="{BB962C8B-B14F-4D97-AF65-F5344CB8AC3E}">
        <p14:creationId xmlns:p14="http://schemas.microsoft.com/office/powerpoint/2010/main" val="180072763"/>
      </p:ext>
    </p:extLst>
  </p:cSld>
  <p:clrMapOvr>
    <a:masterClrMapping/>
  </p:clrMapOvr>
</p:sld>
</file>

<file path=ppt/theme/theme1.xml><?xml version="1.0" encoding="utf-8"?>
<a:theme xmlns:a="http://schemas.openxmlformats.org/drawingml/2006/main" name="Adjacency">
  <a:themeElements>
    <a:clrScheme name="Custom 5">
      <a:dk1>
        <a:srgbClr val="2F2B20"/>
      </a:dk1>
      <a:lt1>
        <a:srgbClr val="FFFFFF"/>
      </a:lt1>
      <a:dk2>
        <a:srgbClr val="4866A8"/>
      </a:dk2>
      <a:lt2>
        <a:srgbClr val="A8B240"/>
      </a:lt2>
      <a:accent1>
        <a:srgbClr val="A8B240"/>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8281</TotalTime>
  <Words>2536</Words>
  <Application>Microsoft Office PowerPoint</Application>
  <PresentationFormat>On-screen Show (16:9)</PresentationFormat>
  <Paragraphs>165</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vt:lpstr>
      <vt:lpstr>Adjacency</vt:lpstr>
      <vt:lpstr>PowerPoint Presentation</vt:lpstr>
      <vt:lpstr>Government Updates - Federal</vt:lpstr>
      <vt:lpstr>Government Updates - Federal</vt:lpstr>
      <vt:lpstr>Government Updates - State</vt:lpstr>
      <vt:lpstr>Government Updates - State</vt:lpstr>
      <vt:lpstr>Government Updates - State</vt:lpstr>
      <vt:lpstr>Government Updates - County</vt:lpstr>
      <vt:lpstr>Government Updates - County</vt:lpstr>
      <vt:lpstr>Government Updates - County</vt:lpstr>
      <vt:lpstr>Private Funder Updates</vt:lpstr>
      <vt:lpstr>Private Funder Updates</vt:lpstr>
      <vt:lpstr>Private Funder Updates</vt:lpstr>
      <vt:lpstr>Private Funder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MoCoN</cp:lastModifiedBy>
  <cp:revision>129</cp:revision>
  <cp:lastPrinted>2020-07-29T14:02:16Z</cp:lastPrinted>
  <dcterms:modified xsi:type="dcterms:W3CDTF">2020-08-12T17:33:40Z</dcterms:modified>
</cp:coreProperties>
</file>