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17"/>
  </p:notesMasterIdLst>
  <p:sldIdLst>
    <p:sldId id="256" r:id="rId2"/>
    <p:sldId id="266" r:id="rId3"/>
    <p:sldId id="269" r:id="rId4"/>
    <p:sldId id="272" r:id="rId5"/>
    <p:sldId id="287" r:id="rId6"/>
    <p:sldId id="277" r:id="rId7"/>
    <p:sldId id="279" r:id="rId8"/>
    <p:sldId id="268" r:id="rId9"/>
    <p:sldId id="281" r:id="rId10"/>
    <p:sldId id="280" r:id="rId11"/>
    <p:sldId id="282" r:id="rId12"/>
    <p:sldId id="286" r:id="rId13"/>
    <p:sldId id="257" r:id="rId14"/>
    <p:sldId id="284" r:id="rId15"/>
    <p:sldId id="285" r:id="rId16"/>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6D0C"/>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13"/>
    <p:restoredTop sz="66873"/>
  </p:normalViewPr>
  <p:slideViewPr>
    <p:cSldViewPr snapToGrid="0">
      <p:cViewPr varScale="1">
        <p:scale>
          <a:sx n="93" d="100"/>
          <a:sy n="93" d="100"/>
        </p:scale>
        <p:origin x="208" y="248"/>
      </p:cViewPr>
      <p:guideLst>
        <p:guide orient="horz" pos="1620"/>
        <p:guide pos="2880"/>
      </p:guideLst>
    </p:cSldViewPr>
  </p:slideViewPr>
  <p:notesTextViewPr>
    <p:cViewPr>
      <p:scale>
        <a:sx n="85" d="100"/>
        <a:sy n="85" d="100"/>
      </p:scale>
      <p:origin x="0" y="0"/>
    </p:cViewPr>
  </p:notesTextViewPr>
  <p:notesViewPr>
    <p:cSldViewPr snapToGrid="0">
      <p:cViewPr>
        <p:scale>
          <a:sx n="89" d="100"/>
          <a:sy n="89" d="100"/>
        </p:scale>
        <p:origin x="2408" y="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68625" y="697225"/>
            <a:ext cx="4673825"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25" y="4415775"/>
            <a:ext cx="5608299" cy="4183374"/>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2.montgomerycountymd.gov/mcgportalapps/Press_Detail.aspx?Dept=1&amp;Item_ID=25542"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1:notes"/>
          <p:cNvSpPr txBox="1">
            <a:spLocks noGrp="1"/>
          </p:cNvSpPr>
          <p:nvPr>
            <p:ph type="body" idx="1"/>
          </p:nvPr>
        </p:nvSpPr>
        <p:spPr>
          <a:xfrm>
            <a:off x="701025" y="4415775"/>
            <a:ext cx="5608299" cy="4183374"/>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Clr>
                <a:schemeClr val="dk1"/>
              </a:buClr>
              <a:buSzPts val="1100"/>
              <a:buFont typeface="Arial"/>
              <a:buNone/>
            </a:pPr>
            <a:endParaRPr lang="en-US" dirty="0">
              <a:solidFill>
                <a:schemeClr val="tx1"/>
              </a:solidFill>
            </a:endParaRPr>
          </a:p>
        </p:txBody>
      </p:sp>
      <p:sp>
        <p:nvSpPr>
          <p:cNvPr id="69" name="Google Shape;69;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hlinkClick r:id="rId3"/>
              </a:rPr>
              <a:t>https://www2.montgomerycountymd.gov/mcgportalapps/Press_Detail.aspx?Dept=1&amp;Item_ID=25542</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Arts and Humanities Council</a:t>
            </a:r>
          </a:p>
        </p:txBody>
      </p:sp>
    </p:spTree>
    <p:extLst>
      <p:ext uri="{BB962C8B-B14F-4D97-AF65-F5344CB8AC3E}">
        <p14:creationId xmlns:p14="http://schemas.microsoft.com/office/powerpoint/2010/main" val="3026979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Federal money administered by DHCA</a:t>
            </a:r>
          </a:p>
          <a:p>
            <a:pPr marL="0" lvl="0" indent="0" algn="l" rtl="0">
              <a:spcBef>
                <a:spcPts val="0"/>
              </a:spcBef>
              <a:spcAft>
                <a:spcPts val="0"/>
              </a:spcAft>
              <a:buNone/>
            </a:pPr>
            <a:endParaRPr lang="en-US" sz="1100" b="0" i="0" u="none" strike="noStrike" cap="none" dirty="0">
              <a:solidFill>
                <a:schemeClr val="dk1"/>
              </a:solidFill>
              <a:effectLst/>
              <a:latin typeface="Arial"/>
              <a:ea typeface="Arial"/>
              <a:cs typeface="Arial"/>
              <a:sym typeface="Arial"/>
            </a:endParaRPr>
          </a:p>
          <a:p>
            <a:pPr marL="0" lvl="0" indent="0" algn="l" rtl="0">
              <a:spcBef>
                <a:spcPts val="0"/>
              </a:spcBef>
              <a:spcAft>
                <a:spcPts val="0"/>
              </a:spcAft>
              <a:buNone/>
            </a:pPr>
            <a:r>
              <a:rPr lang="en-US" sz="1100" b="0" i="0" u="none" strike="noStrike" cap="none" dirty="0">
                <a:solidFill>
                  <a:schemeClr val="dk1"/>
                </a:solidFill>
                <a:effectLst/>
                <a:latin typeface="Arial"/>
                <a:ea typeface="Arial"/>
                <a:cs typeface="Arial"/>
                <a:sym typeface="Arial"/>
              </a:rPr>
              <a:t>The Capacity Building Grant funding will be used to assist Food Assistance Providers to improve their infrastructure and increase their ability to provide food access to hard-to-reach communities in Montgomery County during the response to and recovery from the COVID-19 pandemic and into the future. </a:t>
            </a:r>
          </a:p>
          <a:p>
            <a:pPr marL="0" lvl="0" indent="0" algn="l" rtl="0">
              <a:spcBef>
                <a:spcPts val="0"/>
              </a:spcBef>
              <a:spcAft>
                <a:spcPts val="0"/>
              </a:spcAft>
              <a:buNone/>
            </a:pPr>
            <a:endParaRPr lang="en-US" sz="1100" b="0" i="0" u="none" strike="noStrike" cap="none" dirty="0">
              <a:solidFill>
                <a:schemeClr val="dk1"/>
              </a:solidFill>
              <a:effectLst/>
              <a:latin typeface="Arial"/>
              <a:cs typeface="Arial"/>
              <a:sym typeface="Arial"/>
            </a:endParaRPr>
          </a:p>
          <a:p>
            <a:pPr rtl="0"/>
            <a:r>
              <a:rPr lang="en-US" sz="1100" b="0" i="0" u="none" strike="noStrike" cap="none" dirty="0">
                <a:solidFill>
                  <a:schemeClr val="dk1"/>
                </a:solidFill>
                <a:effectLst/>
                <a:latin typeface="Arial"/>
                <a:ea typeface="Arial"/>
                <a:cs typeface="Arial"/>
                <a:sym typeface="Arial"/>
              </a:rPr>
              <a:t>The COVID-19 Emergency Food Assistance Provider Capacity Building Grant is a partnership between the Montgomery County Department of Health and Human Services (DHHS), the Montgomery County Food Council (MCFC) and the Healthcare Initiative Foundation (HIF). The $1 million in funding for the program comes from the federal CARES Act funding and was appropriated by the County Executive and Montgomery County Council to increase food access to county residents during the COVID-19 pandemic, including funding for items that will help Food Assistance Providers increase their ability to store and transport larger quantities of food and improve the organizations’ infrastructure. The County’s Food Security Task Force, formed by the Office of Emergency Management and Homeland Security, will review and determine all grant awards. The HIF is the fiscal agent for the program and will award the money.</a:t>
            </a:r>
          </a:p>
          <a:p>
            <a:pPr rtl="0"/>
            <a:r>
              <a:rPr lang="en-US" sz="1100" b="0" i="0" u="none" strike="noStrike" cap="none" dirty="0">
                <a:solidFill>
                  <a:schemeClr val="dk1"/>
                </a:solidFill>
                <a:effectLst/>
                <a:latin typeface="Arial"/>
                <a:ea typeface="Arial"/>
                <a:cs typeface="Arial"/>
                <a:sym typeface="Arial"/>
              </a:rPr>
              <a:t>Grant applications will be reviewed on criteria that includes requests in the priority area such as storage, transportation, and technology, and the ability of the organization to increase the number of individuals and households served by increasing capacity.  Special consideration will be given to organizations who form partnerships to better serve the community.</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3479402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a:highlight>
                  <a:srgbClr val="FFFF00"/>
                </a:highlight>
              </a:rPr>
              <a:t>Two new loan options for nonprofits.  Emphasis on viability. Other eligibility criteria that demonstrate organizational viability.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a:highlight>
                  <a:srgbClr val="FFFF00"/>
                </a:highlight>
              </a:rPr>
              <a:t>Loans, not grants.  Five year period, principal and interest payment deferrals. Interest LIBOR + 3%</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100" dirty="0">
              <a:highlight>
                <a:srgbClr val="FFFF00"/>
              </a:highligh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 Main Street SPV will purchase up to $600 billion of participations in eligible loans across all Main Street Program facilities. The Federal Reserve and the Treasury Department have assessed this amount to be appropriate in light of the current financial strains facing Eligible Borrowers. The Federal Reserve and the Treasury Department will continue to assess the situation and needs of Eligible Borrowers and may adjust the Program’s size in the future.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100" dirty="0">
              <a:highlight>
                <a:srgbClr val="FFFF00"/>
              </a:highligh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a:highlight>
                  <a:srgbClr val="FFFF00"/>
                </a:highlight>
              </a:rPr>
              <a:t>Webinar on July 30</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100" dirty="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6456336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SBA EIDL advance ran out of money, opened 6/15/20, ran out of money 7/12</a:t>
            </a:r>
          </a:p>
          <a:p>
            <a:pPr marL="0" lvl="0" indent="0" algn="l" rtl="0">
              <a:spcBef>
                <a:spcPts val="0"/>
              </a:spcBef>
              <a:spcAft>
                <a:spcPts val="0"/>
              </a:spcAft>
              <a:buNone/>
            </a:pPr>
            <a:r>
              <a:rPr lang="en-US" dirty="0">
                <a:hlinkClick r:id="rId3"/>
              </a:rPr>
              <a:t>https://www.journalofaccountancy.com/news/2020/jul/sba-closes-coronavirus-eidl-advance-program.html</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PPP  -- 2.5 x monthly payroll</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Can register for webinars on website</a:t>
            </a:r>
          </a:p>
          <a:p>
            <a:pPr marL="0" lvl="0" indent="0" algn="l" rtl="0">
              <a:spcBef>
                <a:spcPts val="0"/>
              </a:spcBef>
              <a:spcAft>
                <a:spcPts val="0"/>
              </a:spcAft>
              <a:buNone/>
            </a:pPr>
            <a:r>
              <a:rPr lang="en-US" dirty="0"/>
              <a:t>Notification of award mid November</a:t>
            </a:r>
          </a:p>
          <a:p>
            <a:pPr marL="0" lvl="0" indent="0" algn="l" rtl="0">
              <a:spcBef>
                <a:spcPts val="0"/>
              </a:spcBef>
              <a:spcAft>
                <a:spcPts val="0"/>
              </a:spcAft>
              <a:buNone/>
            </a:pPr>
            <a:endParaRPr lang="en-US" dirty="0"/>
          </a:p>
          <a:p>
            <a:pPr marL="0" lvl="0" indent="0" algn="l" rtl="0">
              <a:spcBef>
                <a:spcPts val="0"/>
              </a:spcBef>
              <a:spcAft>
                <a:spcPts val="0"/>
              </a:spcAft>
              <a:buNone/>
            </a:pPr>
            <a:r>
              <a:rPr lang="en-US" sz="1100" b="1" i="0" u="none" strike="noStrike" cap="none" dirty="0">
                <a:solidFill>
                  <a:schemeClr val="dk1"/>
                </a:solidFill>
                <a:effectLst/>
                <a:latin typeface="Arial"/>
                <a:ea typeface="Arial"/>
                <a:cs typeface="Arial"/>
                <a:sym typeface="Arial"/>
              </a:rPr>
              <a:t>We are seeking applications that will help drive accelerated, sustained and equitable recovery. Applications must work to explicitly address inequities exacerbated by the pandemic, as well as one or more of the four interconnected drivers of change of the TD Ready Commitment.</a:t>
            </a:r>
          </a:p>
          <a:p>
            <a:pPr marL="0" lvl="0" indent="0" algn="l" rtl="0">
              <a:spcBef>
                <a:spcPts val="0"/>
              </a:spcBef>
              <a:spcAft>
                <a:spcPts val="0"/>
              </a:spcAft>
              <a:buNone/>
            </a:pPr>
            <a:r>
              <a:rPr lang="en-US" sz="1100" b="1" i="0" u="none" strike="noStrike" cap="none" dirty="0">
                <a:solidFill>
                  <a:schemeClr val="dk1"/>
                </a:solidFill>
                <a:effectLst/>
                <a:latin typeface="Arial"/>
                <a:ea typeface="Arial"/>
                <a:cs typeface="Arial"/>
                <a:sym typeface="Arial"/>
              </a:rPr>
              <a:t>Specific focus areas within each topic – </a:t>
            </a:r>
            <a:r>
              <a:rPr lang="en-US" sz="1100" b="1" i="0" u="none" strike="noStrike" cap="none" dirty="0" err="1">
                <a:solidFill>
                  <a:schemeClr val="dk1"/>
                </a:solidFill>
                <a:effectLst/>
                <a:latin typeface="Arial"/>
                <a:ea typeface="Arial"/>
                <a:cs typeface="Arial"/>
                <a:sym typeface="Arial"/>
              </a:rPr>
              <a:t>eg</a:t>
            </a:r>
            <a:r>
              <a:rPr lang="en-US" sz="1100" b="1" i="0" u="none" strike="noStrike" cap="none" dirty="0">
                <a:solidFill>
                  <a:schemeClr val="dk1"/>
                </a:solidFill>
                <a:effectLst/>
                <a:latin typeface="Arial"/>
                <a:ea typeface="Arial"/>
                <a:cs typeface="Arial"/>
                <a:sym typeface="Arial"/>
              </a:rPr>
              <a:t> planet is low carbon economy, green spaces.  Connected communities is access to activities for all, diversity in arts and culture, and build connections for vulnerable groups</a:t>
            </a:r>
          </a:p>
          <a:p>
            <a:r>
              <a:rPr lang="en-US" sz="1100" b="0" i="0" u="none" strike="noStrike" cap="none" dirty="0">
                <a:solidFill>
                  <a:schemeClr val="dk1"/>
                </a:solidFill>
                <a:effectLst/>
                <a:latin typeface="Arial"/>
                <a:ea typeface="Arial"/>
                <a:cs typeface="Arial"/>
                <a:sym typeface="Arial"/>
              </a:rPr>
              <a:t>That support communities experiencing disproportionate impacts of COVID-19 based on factors such as race, ethnicity, socioeconomic status and geographic location</a:t>
            </a:r>
          </a:p>
          <a:p>
            <a:r>
              <a:rPr lang="en-US" sz="1100" b="0" i="0" u="none" strike="noStrike" cap="none" dirty="0">
                <a:solidFill>
                  <a:schemeClr val="dk1"/>
                </a:solidFill>
                <a:effectLst/>
                <a:latin typeface="Arial"/>
                <a:ea typeface="Arial"/>
                <a:cs typeface="Arial"/>
                <a:sym typeface="Arial"/>
              </a:rPr>
              <a:t>Where the grant will be used to address impacts of COVID-19 by demonstrating promising approaches to helping build community resilience</a:t>
            </a:r>
          </a:p>
          <a:p>
            <a:r>
              <a:rPr lang="en-US" sz="1100" b="0" i="0" u="none" strike="noStrike" cap="none" dirty="0">
                <a:solidFill>
                  <a:schemeClr val="dk1"/>
                </a:solidFill>
                <a:effectLst/>
                <a:latin typeface="Arial"/>
                <a:ea typeface="Arial"/>
                <a:cs typeface="Arial"/>
                <a:sym typeface="Arial"/>
              </a:rPr>
              <a:t>Which will use the grant to scale and / or replicate solutions to additional communities or populations (or pilot projects with material evidence of viable success and scalability)</a:t>
            </a:r>
          </a:p>
          <a:p>
            <a:r>
              <a:rPr lang="en-US" sz="1100" b="0" i="0" u="none" strike="noStrike" cap="none" dirty="0">
                <a:solidFill>
                  <a:schemeClr val="dk1"/>
                </a:solidFill>
                <a:effectLst/>
                <a:latin typeface="Arial"/>
                <a:ea typeface="Arial"/>
                <a:cs typeface="Arial"/>
                <a:sym typeface="Arial"/>
              </a:rPr>
              <a:t>Have a clear evaluation and measurement process to track impact</a:t>
            </a:r>
          </a:p>
          <a:p>
            <a:r>
              <a:rPr lang="en-US" sz="1100" b="0" i="0" u="none" strike="noStrike" cap="none" dirty="0">
                <a:solidFill>
                  <a:schemeClr val="dk1"/>
                </a:solidFill>
                <a:effectLst/>
                <a:latin typeface="Arial"/>
                <a:ea typeface="Arial"/>
                <a:cs typeface="Arial"/>
                <a:sym typeface="Arial"/>
              </a:rPr>
              <a:t>Provide direct benefits to communities</a:t>
            </a:r>
          </a:p>
          <a:p>
            <a:endParaRPr lang="en-US" sz="1100" b="0" i="0" u="none" strike="noStrike" cap="none" dirty="0">
              <a:solidFill>
                <a:schemeClr val="dk1"/>
              </a:solidFill>
              <a:effectLst/>
              <a:latin typeface="Arial"/>
              <a:ea typeface="Arial"/>
              <a:cs typeface="Arial"/>
              <a:sym typeface="Arial"/>
            </a:endParaRP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3474549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marL="0" lvl="0" indent="0" algn="l" rtl="0">
              <a:spcBef>
                <a:spcPts val="0"/>
              </a:spcBef>
              <a:spcAft>
                <a:spcPts val="0"/>
              </a:spcAft>
              <a:buNone/>
            </a:pPr>
            <a:r>
              <a:rPr lang="en-US" dirty="0"/>
              <a:t>CBT</a:t>
            </a:r>
          </a:p>
          <a:p>
            <a:pPr marL="0" lvl="0" indent="0" algn="l" rtl="0">
              <a:spcBef>
                <a:spcPts val="0"/>
              </a:spcBef>
              <a:spcAft>
                <a:spcPts val="0"/>
              </a:spcAft>
              <a:buNone/>
            </a:pPr>
            <a:r>
              <a:rPr lang="en-US" sz="1100" b="0" i="0" u="none" strike="noStrike" cap="none" dirty="0">
                <a:solidFill>
                  <a:schemeClr val="dk1"/>
                </a:solidFill>
                <a:effectLst/>
                <a:latin typeface="Arial"/>
                <a:ea typeface="Arial"/>
                <a:cs typeface="Arial"/>
                <a:sym typeface="Arial"/>
              </a:rPr>
              <a:t>fund projects that both improve communities and improve or create local natural resources like green spaces, parks, tree canopy, and more. </a:t>
            </a:r>
          </a:p>
          <a:p>
            <a:pPr marL="0" lvl="0" indent="0" algn="l" rtl="0">
              <a:spcBef>
                <a:spcPts val="0"/>
              </a:spcBef>
              <a:spcAft>
                <a:spcPts val="0"/>
              </a:spcAft>
              <a:buNone/>
            </a:pPr>
            <a:r>
              <a:rPr lang="en-US" sz="1100" b="0" i="0" u="none" strike="noStrike" cap="none" dirty="0">
                <a:solidFill>
                  <a:schemeClr val="dk1"/>
                </a:solidFill>
                <a:effectLst/>
                <a:latin typeface="Arial"/>
                <a:ea typeface="Arial"/>
                <a:cs typeface="Arial"/>
                <a:sym typeface="Arial"/>
              </a:rPr>
              <a:t>Track 1. Outreach</a:t>
            </a:r>
          </a:p>
          <a:p>
            <a:pPr marL="228600" lvl="0" indent="-228600" algn="l" rtl="0">
              <a:spcBef>
                <a:spcPts val="0"/>
              </a:spcBef>
              <a:spcAft>
                <a:spcPts val="0"/>
              </a:spcAft>
              <a:buAutoNum type="arabicPeriod"/>
            </a:pPr>
            <a:r>
              <a:rPr lang="en-US" sz="1100" b="0" i="0" u="none" strike="noStrike" cap="none" dirty="0">
                <a:solidFill>
                  <a:schemeClr val="dk1"/>
                </a:solidFill>
                <a:effectLst/>
                <a:latin typeface="Arial"/>
                <a:cs typeface="Arial"/>
                <a:sym typeface="Arial"/>
              </a:rPr>
              <a:t>Outreach knowledge building  -- new priority audience or topic on which basic level of knowledge not established. WFD and training, train the trainer etc.  </a:t>
            </a:r>
          </a:p>
          <a:p>
            <a:pPr marL="228600" lvl="0" indent="-228600" algn="l" rtl="0">
              <a:spcBef>
                <a:spcPts val="0"/>
              </a:spcBef>
              <a:spcAft>
                <a:spcPts val="0"/>
              </a:spcAft>
              <a:buAutoNum type="arabicPeriod"/>
            </a:pPr>
            <a:r>
              <a:rPr lang="en-US" sz="1100" b="0" i="0" u="none" strike="noStrike" cap="none" dirty="0">
                <a:solidFill>
                  <a:schemeClr val="dk1"/>
                </a:solidFill>
                <a:effectLst/>
                <a:latin typeface="Arial"/>
                <a:cs typeface="Arial"/>
                <a:sym typeface="Arial"/>
              </a:rPr>
              <a:t>Outreach behavior change – priority audience, show understanding of audience knowledge, attitudes etc.  Social marketing plan, research re behavior change to improve water quality</a:t>
            </a:r>
          </a:p>
          <a:p>
            <a:pPr marL="228600" lvl="0" indent="-228600" algn="l" rtl="0">
              <a:spcBef>
                <a:spcPts val="0"/>
              </a:spcBef>
              <a:spcAft>
                <a:spcPts val="0"/>
              </a:spcAft>
              <a:buAutoNum type="arabicPeriod"/>
            </a:pPr>
            <a:r>
              <a:rPr lang="en-US" sz="1100" b="0" i="0" u="none" strike="noStrike" cap="none" dirty="0">
                <a:solidFill>
                  <a:schemeClr val="dk1"/>
                </a:solidFill>
                <a:effectLst/>
                <a:latin typeface="Arial"/>
                <a:cs typeface="Arial"/>
                <a:sym typeface="Arial"/>
              </a:rPr>
              <a:t>Track 2  Restoration</a:t>
            </a:r>
          </a:p>
          <a:p>
            <a:pPr marL="685800" lvl="1" indent="-228600" algn="l" rtl="0">
              <a:spcBef>
                <a:spcPts val="0"/>
              </a:spcBef>
              <a:spcAft>
                <a:spcPts val="0"/>
              </a:spcAft>
              <a:buFont typeface="Arial" panose="020B0604020202020204" pitchFamily="34" charset="0"/>
              <a:buChar char="•"/>
            </a:pPr>
            <a:r>
              <a:rPr lang="en-US" sz="1100" b="0" i="0" u="none" strike="noStrike" cap="none" dirty="0">
                <a:solidFill>
                  <a:schemeClr val="dk1"/>
                </a:solidFill>
                <a:effectLst/>
                <a:latin typeface="Arial"/>
                <a:cs typeface="Arial"/>
                <a:sym typeface="Arial"/>
              </a:rPr>
              <a:t>Improvement of community, water quality, natural resources.  Engage community</a:t>
            </a:r>
          </a:p>
          <a:p>
            <a:pPr marL="685800" lvl="1" indent="-228600" algn="l" rtl="0">
              <a:spcBef>
                <a:spcPts val="0"/>
              </a:spcBef>
              <a:spcAft>
                <a:spcPts val="0"/>
              </a:spcAft>
              <a:buFont typeface="Arial" panose="020B0604020202020204" pitchFamily="34" charset="0"/>
              <a:buChar char="•"/>
            </a:pPr>
            <a:r>
              <a:rPr lang="en-US" sz="1100" b="0" i="0" u="none" strike="noStrike" cap="none" dirty="0">
                <a:solidFill>
                  <a:schemeClr val="dk1"/>
                </a:solidFill>
                <a:effectLst/>
                <a:latin typeface="Arial"/>
                <a:cs typeface="Arial"/>
                <a:sym typeface="Arial"/>
              </a:rPr>
              <a:t>Replace turf lawns, remove invasive species</a:t>
            </a:r>
          </a:p>
          <a:p>
            <a:pPr marL="228600" lvl="0" indent="-228600" algn="l" rtl="0">
              <a:spcBef>
                <a:spcPts val="0"/>
              </a:spcBef>
              <a:spcAft>
                <a:spcPts val="0"/>
              </a:spcAft>
              <a:buFont typeface="+mj-lt"/>
              <a:buAutoNum type="arabicPeriod"/>
            </a:pPr>
            <a:r>
              <a:rPr lang="en-US" sz="1100" b="0" i="0" u="none" strike="noStrike" cap="none" dirty="0">
                <a:solidFill>
                  <a:schemeClr val="dk1"/>
                </a:solidFill>
                <a:effectLst/>
                <a:latin typeface="Arial"/>
                <a:cs typeface="Arial"/>
                <a:sym typeface="Arial"/>
              </a:rPr>
              <a:t>Track 3 Outreach and Restoration</a:t>
            </a:r>
          </a:p>
          <a:p>
            <a:pPr marL="685800" lvl="1" indent="-228600" algn="l" rtl="0">
              <a:spcBef>
                <a:spcPts val="0"/>
              </a:spcBef>
              <a:spcAft>
                <a:spcPts val="0"/>
              </a:spcAft>
              <a:buFont typeface="Arial" panose="020B0604020202020204" pitchFamily="34" charset="0"/>
              <a:buChar char="•"/>
            </a:pPr>
            <a:r>
              <a:rPr lang="en-US" sz="1100" b="0" i="0" u="none" strike="noStrike" cap="none" dirty="0">
                <a:solidFill>
                  <a:schemeClr val="dk1"/>
                </a:solidFill>
                <a:effectLst/>
                <a:latin typeface="Arial"/>
                <a:cs typeface="Arial"/>
                <a:sym typeface="Arial"/>
              </a:rPr>
              <a:t>Tree plantings with outreach component</a:t>
            </a:r>
          </a:p>
          <a:p>
            <a:pPr marL="685800" lvl="1" indent="-228600" algn="l" rtl="0">
              <a:spcBef>
                <a:spcPts val="0"/>
              </a:spcBef>
              <a:spcAft>
                <a:spcPts val="0"/>
              </a:spcAft>
              <a:buFont typeface="Arial" panose="020B0604020202020204" pitchFamily="34" charset="0"/>
              <a:buChar char="•"/>
            </a:pPr>
            <a:r>
              <a:rPr lang="en-US" sz="1100" b="0" i="0" u="none" strike="noStrike" cap="none" dirty="0">
                <a:solidFill>
                  <a:schemeClr val="dk1"/>
                </a:solidFill>
                <a:effectLst/>
                <a:latin typeface="Arial"/>
                <a:cs typeface="Arial"/>
                <a:sym typeface="Arial"/>
              </a:rPr>
              <a:t>Communicating environmental messages that promote water quality improvement efforts</a:t>
            </a:r>
          </a:p>
          <a:p>
            <a:pPr marL="228600" lvl="0" indent="-228600" algn="l" rtl="0">
              <a:spcBef>
                <a:spcPts val="0"/>
              </a:spcBef>
              <a:spcAft>
                <a:spcPts val="0"/>
              </a:spcAft>
              <a:buAutoNum type="arabicPeriod"/>
            </a:pPr>
            <a:endParaRPr lang="en-US" dirty="0"/>
          </a:p>
        </p:txBody>
      </p:sp>
    </p:spTree>
    <p:extLst>
      <p:ext uri="{BB962C8B-B14F-4D97-AF65-F5344CB8AC3E}">
        <p14:creationId xmlns:p14="http://schemas.microsoft.com/office/powerpoint/2010/main" val="4078932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r>
              <a:rPr lang="en-US" sz="1100" b="1" i="0" u="none" strike="noStrike" cap="none" dirty="0">
                <a:solidFill>
                  <a:schemeClr val="dk1"/>
                </a:solidFill>
                <a:effectLst/>
                <a:latin typeface="Arial"/>
                <a:ea typeface="Arial"/>
                <a:cs typeface="Arial"/>
                <a:sym typeface="Arial"/>
              </a:rPr>
              <a:t>End of June. Hogan announcement of $190 million in COVID 19 relief </a:t>
            </a:r>
          </a:p>
          <a:p>
            <a:endParaRPr lang="en-US" sz="1100" b="1" i="0" u="none" strike="noStrike" cap="none" dirty="0">
              <a:solidFill>
                <a:schemeClr val="dk1"/>
              </a:solidFill>
              <a:effectLst/>
              <a:latin typeface="Arial"/>
              <a:ea typeface="Arial"/>
              <a:cs typeface="Arial"/>
              <a:sym typeface="Arial"/>
            </a:endParaRPr>
          </a:p>
          <a:p>
            <a:r>
              <a:rPr lang="en-US" sz="1100" b="1" i="0" u="none" strike="noStrike" cap="none" dirty="0">
                <a:solidFill>
                  <a:schemeClr val="dk1"/>
                </a:solidFill>
                <a:effectLst/>
                <a:latin typeface="Arial"/>
                <a:ea typeface="Arial"/>
                <a:cs typeface="Arial"/>
                <a:sym typeface="Arial"/>
              </a:rPr>
              <a:t>MD SAC</a:t>
            </a:r>
          </a:p>
          <a:p>
            <a:r>
              <a:rPr lang="en-US" dirty="0"/>
              <a:t>Identify programming/operations that have been modified or cancelled as a result of the Governor’s declared State of Emergency. Identify the need(s) for funding to support operations or additional programming required as a result.</a:t>
            </a:r>
          </a:p>
          <a:p>
            <a:r>
              <a:rPr lang="en-US" dirty="0"/>
              <a:t>The purpose of the Emergency Grant is to support needs of arts organizations as they adjust to losses sustained because of programming and/or operations that have been modified or cancelled as a result of the Governor’s declared State of Emergency in relationship to COVID-19. Applicants may only receive funding for one application per fiscal year (July 1 - June 30).</a:t>
            </a:r>
          </a:p>
          <a:p>
            <a:r>
              <a:rPr lang="en-US" dirty="0"/>
              <a:t>An arts organization may only receive funding for one application per fiscal year (July 1 - June 30). Arts programs (under a non-arts parent organization) are ineligible for funding. ○ Applicants may only apply once for each request. ○ The organization has one completed and documented fiscal year as of the date of the grant submission with ongoing arts activities. ○ The organization has previously received MSAC funding. ○ The organization must provide an estimate of any anticipated revenue from state and/or federal sources in the budget submission.</a:t>
            </a:r>
          </a:p>
          <a:p>
            <a:r>
              <a:rPr lang="en-US" dirty="0"/>
              <a:t>The organization fits one of the following criteria: ■ Has a 501(c)3 tax exempt status from the U.S. Internal Revenue Service and is incorporated in Maryland ■ Has a 501(c)3 tax exempt status from the U.S. Internal Revenue Service, and has a significant physical presence in Maryland ■ Is a unit of Government/College/University ■ Is a County Arts Agency or Arts &amp; Entertainment District Management Entity eligible for County Arts Development or A&amp;E District Operating Support grant programs:</a:t>
            </a:r>
            <a:endParaRPr lang="en-US" sz="1100" b="1" i="0" u="none" strike="noStrike" cap="none" dirty="0">
              <a:solidFill>
                <a:schemeClr val="dk1"/>
              </a:solidFill>
              <a:effectLst/>
              <a:latin typeface="Arial"/>
              <a:ea typeface="Arial"/>
              <a:cs typeface="Arial"/>
              <a:sym typeface="Arial"/>
            </a:endParaRPr>
          </a:p>
          <a:p>
            <a:endParaRPr lang="en-US" sz="1100" b="1" i="0" u="none" strike="noStrike" cap="none" dirty="0">
              <a:solidFill>
                <a:schemeClr val="dk1"/>
              </a:solidFill>
              <a:effectLst/>
              <a:latin typeface="Arial"/>
              <a:ea typeface="Arial"/>
              <a:cs typeface="Arial"/>
              <a:sym typeface="Arial"/>
            </a:endParaRPr>
          </a:p>
        </p:txBody>
      </p:sp>
    </p:spTree>
    <p:extLst>
      <p:ext uri="{BB962C8B-B14F-4D97-AF65-F5344CB8AC3E}">
        <p14:creationId xmlns:p14="http://schemas.microsoft.com/office/powerpoint/2010/main" val="1543962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r>
              <a:rPr lang="en-US" sz="1100" b="1" i="0" u="none" strike="noStrike" cap="none" dirty="0">
                <a:solidFill>
                  <a:schemeClr val="dk1"/>
                </a:solidFill>
                <a:effectLst/>
                <a:latin typeface="Arial"/>
                <a:ea typeface="Arial"/>
                <a:cs typeface="Arial"/>
                <a:sym typeface="Arial"/>
              </a:rPr>
              <a:t>Only applications that are fully complete at submission will be considered for funding</a:t>
            </a:r>
            <a:r>
              <a:rPr lang="en-US" sz="1100" b="0" i="0" u="none" strike="noStrike" cap="none" dirty="0">
                <a:solidFill>
                  <a:schemeClr val="dk1"/>
                </a:solidFill>
                <a:effectLst/>
                <a:latin typeface="Arial"/>
                <a:ea typeface="Arial"/>
                <a:cs typeface="Arial"/>
                <a:sym typeface="Arial"/>
              </a:rPr>
              <a:t>. </a:t>
            </a:r>
          </a:p>
          <a:p>
            <a:r>
              <a:rPr lang="en-US" sz="1100" b="0" i="0" u="none" strike="noStrike" cap="none" dirty="0">
                <a:solidFill>
                  <a:schemeClr val="dk1"/>
                </a:solidFill>
                <a:effectLst/>
                <a:latin typeface="Arial"/>
                <a:ea typeface="Arial"/>
                <a:cs typeface="Arial"/>
                <a:sym typeface="Arial"/>
              </a:rPr>
              <a:t>Eligible requests will be for basic operating support (staffing, rent, utilities, supplies, etc.) to address the revenue reductions and/or expense increases due to COVID-19 and the related state-of-emergency, the replacement of which is critical to the nonprofit’s continuity of operations.</a:t>
            </a:r>
          </a:p>
          <a:p>
            <a:r>
              <a:rPr lang="en-US" sz="1100" b="0" i="0" u="none" strike="noStrike" cap="none" dirty="0">
                <a:solidFill>
                  <a:schemeClr val="dk1"/>
                </a:solidFill>
                <a:effectLst/>
                <a:latin typeface="Arial"/>
                <a:ea typeface="Arial"/>
                <a:cs typeface="Arial"/>
                <a:sym typeface="Arial"/>
              </a:rPr>
              <a:t>These decreased revenues or increased expenses must occur within the period of March 1, 2020 through December 30, 2020 (per CARES Act funding requirements).</a:t>
            </a:r>
          </a:p>
          <a:p>
            <a:r>
              <a:rPr lang="en-US" sz="1100" b="0" i="0" u="none" strike="noStrike" cap="none" dirty="0">
                <a:solidFill>
                  <a:schemeClr val="dk1"/>
                </a:solidFill>
                <a:effectLst/>
                <a:latin typeface="Arial"/>
                <a:ea typeface="Arial"/>
                <a:cs typeface="Arial"/>
                <a:sym typeface="Arial"/>
              </a:rPr>
              <a:t>Grant requests up to $50,000 are allowed from eligible applicants with annual operating budgets at or above $1 million and below $5 million. </a:t>
            </a:r>
            <a:r>
              <a:rPr lang="en-US" sz="1100" b="1" i="0" u="none" strike="noStrike" cap="none" dirty="0">
                <a:solidFill>
                  <a:schemeClr val="dk1"/>
                </a:solidFill>
                <a:effectLst/>
                <a:latin typeface="Arial"/>
                <a:ea typeface="Arial"/>
                <a:cs typeface="Arial"/>
                <a:sym typeface="Arial"/>
              </a:rPr>
              <a:t>(Maximum grant request is $50,000)</a:t>
            </a:r>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Grant requests up to $25,000 are allowed from eligible applicants with annual operating budgets at or above $250,000 and below $1million.</a:t>
            </a:r>
          </a:p>
          <a:p>
            <a:r>
              <a:rPr lang="en-US" sz="1100" b="0" i="0" u="none" strike="noStrike" cap="none" dirty="0">
                <a:solidFill>
                  <a:schemeClr val="dk1"/>
                </a:solidFill>
                <a:effectLst/>
                <a:latin typeface="Arial"/>
                <a:ea typeface="Arial"/>
                <a:cs typeface="Arial"/>
                <a:sym typeface="Arial"/>
              </a:rPr>
              <a:t>Grant requests up to $10,000 are allowed from eligible applicants with annual operating budgets below $250,000. </a:t>
            </a:r>
            <a:r>
              <a:rPr lang="en-US" sz="1100" b="1" i="0" u="none" strike="noStrike" cap="none" dirty="0">
                <a:solidFill>
                  <a:schemeClr val="dk1"/>
                </a:solidFill>
                <a:effectLst/>
                <a:latin typeface="Arial"/>
                <a:ea typeface="Arial"/>
                <a:cs typeface="Arial"/>
                <a:sym typeface="Arial"/>
              </a:rPr>
              <a:t>(Minimum grant request is $5,000)</a:t>
            </a:r>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Funding requests will be reviewed on a first-come-first-served basis.</a:t>
            </a:r>
          </a:p>
          <a:p>
            <a:r>
              <a:rPr lang="en-US" sz="1100" b="0" i="0" u="none" strike="noStrike" cap="none" dirty="0">
                <a:solidFill>
                  <a:schemeClr val="dk1"/>
                </a:solidFill>
                <a:effectLst/>
                <a:latin typeface="Arial"/>
                <a:ea typeface="Arial"/>
                <a:cs typeface="Arial"/>
                <a:sym typeface="Arial"/>
              </a:rPr>
              <a:t>Individual grant amounts may be reduced relative to requests, if demand exceeds available funding.</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3335985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1"/>
            <a:r>
              <a:rPr lang="en-US" sz="2000" dirty="0"/>
              <a:t>Eligibility</a:t>
            </a:r>
          </a:p>
          <a:p>
            <a:pPr lvl="2"/>
            <a:r>
              <a:rPr lang="en-US" dirty="0"/>
              <a:t>Licensed by BHA or DDA to provide services to people with disabilities in non-affiliated, non-acute settings</a:t>
            </a:r>
          </a:p>
          <a:p>
            <a:pPr lvl="2"/>
            <a:r>
              <a:rPr lang="en-US" dirty="0"/>
              <a:t>Either did not apply to COVID 19 Emergency Grant Program or will withdraw application</a:t>
            </a:r>
          </a:p>
          <a:p>
            <a:pPr lvl="2"/>
            <a:r>
              <a:rPr lang="en-US" dirty="0"/>
              <a:t>Business in Good Standing with State, based in MD</a:t>
            </a:r>
          </a:p>
          <a:p>
            <a:pPr lvl="2"/>
            <a:r>
              <a:rPr lang="en-US" dirty="0"/>
              <a:t>Demonstrate increased expenses directly related to purchase of PPE and related cleaning supplies to ensure COVID 19 compliance</a:t>
            </a:r>
          </a:p>
          <a:p>
            <a:pPr lvl="2"/>
            <a:r>
              <a:rPr lang="en-US" dirty="0"/>
              <a:t>Financially viable</a:t>
            </a:r>
          </a:p>
          <a:p>
            <a:pPr lvl="2"/>
            <a:endParaRPr lang="en-US" dirty="0"/>
          </a:p>
          <a:p>
            <a:r>
              <a:rPr lang="en-US" sz="1100" b="0" i="0" u="none" strike="noStrike" cap="none" dirty="0">
                <a:solidFill>
                  <a:schemeClr val="dk1"/>
                </a:solidFill>
                <a:effectLst/>
                <a:latin typeface="Arial"/>
                <a:ea typeface="Arial"/>
                <a:cs typeface="Arial"/>
                <a:sym typeface="Arial"/>
              </a:rPr>
              <a:t>Core expense increases because of the need to purchase PPE and related cleaning supplies critical to the nonprofit’s continuity of operations and must occur within the period of March 1, 2020 and December 30, 2020 (per CARES Act funding requirements).</a:t>
            </a:r>
          </a:p>
          <a:p>
            <a:r>
              <a:rPr lang="en-US" sz="1100" b="0" i="0" u="none" strike="noStrike" cap="none" dirty="0">
                <a:solidFill>
                  <a:schemeClr val="dk1"/>
                </a:solidFill>
                <a:effectLst/>
                <a:latin typeface="Arial"/>
                <a:ea typeface="Arial"/>
                <a:cs typeface="Arial"/>
                <a:sym typeface="Arial"/>
              </a:rPr>
              <a:t>Grant requests from $25,001-$50,000 are allowed from eligible applicants with annual operating budgets at or above $5 million.</a:t>
            </a:r>
            <a:r>
              <a:rPr lang="en-US" sz="1100" b="1" i="0" u="none" strike="noStrike" cap="none" dirty="0">
                <a:solidFill>
                  <a:schemeClr val="dk1"/>
                </a:solidFill>
                <a:effectLst/>
                <a:latin typeface="Arial"/>
                <a:ea typeface="Arial"/>
                <a:cs typeface="Arial"/>
                <a:sym typeface="Arial"/>
              </a:rPr>
              <a:t> (Maximum grant request is $50,000)</a:t>
            </a:r>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Grant requests from $10,001 - $25,000 are allowed from eligible applicants with annual operating budgets above $1 million and below $5 million.</a:t>
            </a:r>
          </a:p>
          <a:p>
            <a:r>
              <a:rPr lang="en-US" sz="1100" b="0" i="0" u="none" strike="noStrike" cap="none" dirty="0">
                <a:solidFill>
                  <a:schemeClr val="dk1"/>
                </a:solidFill>
                <a:effectLst/>
                <a:latin typeface="Arial"/>
                <a:ea typeface="Arial"/>
                <a:cs typeface="Arial"/>
                <a:sym typeface="Arial"/>
              </a:rPr>
              <a:t>Grant requests up to $10,000 are allowed from eligible applicants with annual operating budgets at or below $1 million. </a:t>
            </a:r>
            <a:r>
              <a:rPr lang="en-US" sz="1100" b="1" i="0" u="none" strike="noStrike" cap="none" dirty="0">
                <a:solidFill>
                  <a:schemeClr val="dk1"/>
                </a:solidFill>
                <a:effectLst/>
                <a:latin typeface="Arial"/>
                <a:ea typeface="Arial"/>
                <a:cs typeface="Arial"/>
                <a:sym typeface="Arial"/>
              </a:rPr>
              <a:t>(Minimum grant request is $5,000)</a:t>
            </a:r>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Funding requests will be provided on a first-come-first-served basis.</a:t>
            </a:r>
          </a:p>
          <a:p>
            <a:r>
              <a:rPr lang="en-US" sz="1100" b="0" i="0" u="none" strike="noStrike" cap="none" dirty="0">
                <a:solidFill>
                  <a:schemeClr val="dk1"/>
                </a:solidFill>
                <a:effectLst/>
                <a:latin typeface="Arial"/>
                <a:ea typeface="Arial"/>
                <a:cs typeface="Arial"/>
                <a:sym typeface="Arial"/>
              </a:rPr>
              <a:t>Individual grant amounts may be reduced relative to requests, if demand for funds exceeds available funding.</a:t>
            </a:r>
          </a:p>
          <a:p>
            <a:pPr lvl="2"/>
            <a:endParaRPr lang="en-US" dirty="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3259760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2"/>
            <a:endParaRPr lang="en-US" dirty="0"/>
          </a:p>
          <a:p>
            <a:r>
              <a:rPr lang="en-US" sz="1100" b="0" i="0" u="none" strike="noStrike" cap="none" dirty="0">
                <a:solidFill>
                  <a:schemeClr val="dk1"/>
                </a:solidFill>
                <a:effectLst/>
                <a:latin typeface="Arial"/>
                <a:ea typeface="Arial"/>
                <a:cs typeface="Arial"/>
                <a:sym typeface="Arial"/>
              </a:rPr>
              <a:t>Programs can take many forms, including lectures, new media projects, reading and discussion programs, seminars, interpretive exhibits, local and living histories, spoken word programs, and interpreting oral histories.</a:t>
            </a:r>
          </a:p>
          <a:p>
            <a:r>
              <a:rPr lang="en-US" sz="1100" b="0" i="0" u="none" strike="noStrike" cap="none" dirty="0">
                <a:solidFill>
                  <a:schemeClr val="dk1"/>
                </a:solidFill>
                <a:effectLst/>
                <a:latin typeface="Arial"/>
                <a:ea typeface="Arial"/>
                <a:cs typeface="Arial"/>
                <a:sym typeface="Arial"/>
              </a:rPr>
              <a:t>The humanities include the study and interpretation of history, literature (including novels, poetry, drama, and other forms of written expression, both modern and classical), philosophy, ethics, jurisprudence, comparative religion, archaeology, cultural anthropology, and the interpretation (not the creation) of the arts.  These humanities disciplines are tools that can help us to explore what makes us human, connect us with others, and discover meaning and richness in our lives and for our communities.</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837962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County offering help via email website with resources and informational webinar</a:t>
            </a:r>
          </a:p>
        </p:txBody>
      </p:sp>
    </p:spTree>
    <p:extLst>
      <p:ext uri="{BB962C8B-B14F-4D97-AF65-F5344CB8AC3E}">
        <p14:creationId xmlns:p14="http://schemas.microsoft.com/office/powerpoint/2010/main" val="1764039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Key is purpose of grant—must be to enable organization to comply with </a:t>
            </a:r>
            <a:r>
              <a:rPr lang="en-US" dirty="0" err="1"/>
              <a:t>covid</a:t>
            </a:r>
            <a:r>
              <a:rPr lang="en-US" dirty="0"/>
              <a:t> 19 guidance. Could be things (</a:t>
            </a:r>
            <a:r>
              <a:rPr lang="en-US" dirty="0" err="1"/>
              <a:t>ppe</a:t>
            </a:r>
            <a:r>
              <a:rPr lang="en-US" dirty="0"/>
              <a:t>, dividers, signage) or services (deep cleaning).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Detailed info on how to calculate FTE</a:t>
            </a:r>
          </a:p>
        </p:txBody>
      </p:sp>
    </p:spTree>
    <p:extLst>
      <p:ext uri="{BB962C8B-B14F-4D97-AF65-F5344CB8AC3E}">
        <p14:creationId xmlns:p14="http://schemas.microsoft.com/office/powerpoint/2010/main" val="1299085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hlinkClick r:id="rId3"/>
              </a:rPr>
              <a:t>https://www2.montgomerycountymd.gov/mcgportalapps/Press_Detail.aspx?Dept=1&amp;Item_ID=25542</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646324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marL="0" lvl="0" indent="0" algn="l" rtl="0">
              <a:spcBef>
                <a:spcPts val="0"/>
              </a:spcBef>
              <a:spcAft>
                <a:spcPts val="0"/>
              </a:spcAft>
              <a:buNone/>
            </a:pPr>
            <a:r>
              <a:rPr lang="en-US" sz="1100" b="0" i="0" u="none" strike="noStrike" cap="none" dirty="0">
                <a:solidFill>
                  <a:schemeClr val="dk1"/>
                </a:solidFill>
                <a:effectLst/>
                <a:latin typeface="Arial"/>
                <a:ea typeface="Arial"/>
                <a:cs typeface="Arial"/>
                <a:sym typeface="Arial"/>
              </a:rPr>
              <a:t>The Capacity Building Grant funding will be used to assist Food Assistance Providers to improve their infrastructure and increase their ability to provide food access to hard-to-reach communities in Montgomery County during the response to and recovery from the COVID-19 pandemic and into the future. </a:t>
            </a:r>
          </a:p>
          <a:p>
            <a:pPr marL="0" lvl="0" indent="0" algn="l" rtl="0">
              <a:spcBef>
                <a:spcPts val="0"/>
              </a:spcBef>
              <a:spcAft>
                <a:spcPts val="0"/>
              </a:spcAft>
              <a:buNone/>
            </a:pPr>
            <a:endParaRPr lang="en-US" sz="1100" b="0" i="0" u="none" strike="noStrike" cap="none" dirty="0">
              <a:solidFill>
                <a:schemeClr val="dk1"/>
              </a:solidFill>
              <a:effectLst/>
              <a:latin typeface="Arial"/>
              <a:cs typeface="Arial"/>
              <a:sym typeface="Arial"/>
            </a:endParaRPr>
          </a:p>
          <a:p>
            <a:pPr rtl="0"/>
            <a:r>
              <a:rPr lang="en-US" sz="1100" b="0" i="0" u="none" strike="noStrike" cap="none" dirty="0">
                <a:solidFill>
                  <a:schemeClr val="dk1"/>
                </a:solidFill>
                <a:effectLst/>
                <a:latin typeface="Arial"/>
                <a:ea typeface="Arial"/>
                <a:cs typeface="Arial"/>
                <a:sym typeface="Arial"/>
              </a:rPr>
              <a:t>The COVID-19 Emergency Food Assistance Provider Capacity Building Grant is a partnership between the Montgomery County Department of Health and Human Services (DHHS), the Montgomery County Food Council (MCFC) and the Healthcare Initiative Foundation (HIF). The $1 million in funding for the program comes from the federal CARES Act funding and was appropriated by the County Executive and Montgomery County Council to increase food access to county residents during the COVID-19 pandemic, including funding for items that will help Food Assistance Providers increase their ability to store and transport larger quantities of food and improve the organizations’ infrastructure. The County’s Food Security Task Force, formed by the Office of Emergency Management and Homeland Security, will review and determine all grant awards. The HIF is the fiscal agent for the program and will award the money.</a:t>
            </a:r>
          </a:p>
          <a:p>
            <a:pPr rtl="0"/>
            <a:r>
              <a:rPr lang="en-US" sz="1100" b="0" i="0" u="none" strike="noStrike" cap="none" dirty="0">
                <a:solidFill>
                  <a:schemeClr val="dk1"/>
                </a:solidFill>
                <a:effectLst/>
                <a:latin typeface="Arial"/>
                <a:ea typeface="Arial"/>
                <a:cs typeface="Arial"/>
                <a:sym typeface="Arial"/>
              </a:rPr>
              <a:t>Grant applications will be reviewed on criteria that includes requests in the priority area such as storage, transportation, and technology, and the ability of the organization to increase the number of individuals and households served by increasing capacity.  Special consideration will be given to organizations who form partnerships to better serve the community.</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225461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txBox="1">
            <a:spLocks noGrp="1"/>
          </p:cNvSpPr>
          <p:nvPr>
            <p:ph type="ctrTitle"/>
          </p:nvPr>
        </p:nvSpPr>
        <p:spPr>
          <a:xfrm>
            <a:off x="685800" y="1428750"/>
            <a:ext cx="7543800" cy="194548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2"/>
              </a:buClr>
              <a:buSzPts val="6600"/>
              <a:buFont typeface="Cambria"/>
              <a:buNone/>
              <a:defRPr sz="6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15" name="Google Shape;15;p2"/>
          <p:cNvSpPr txBox="1">
            <a:spLocks noGrp="1"/>
          </p:cNvSpPr>
          <p:nvPr>
            <p:ph type="subTitle" idx="1"/>
          </p:nvPr>
        </p:nvSpPr>
        <p:spPr>
          <a:xfrm>
            <a:off x="685800" y="3429000"/>
            <a:ext cx="6461759" cy="800099"/>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400"/>
              </a:spcBef>
              <a:spcAft>
                <a:spcPts val="0"/>
              </a:spcAft>
              <a:buClr>
                <a:schemeClr val="accent1"/>
              </a:buClr>
              <a:buSzPts val="2000"/>
              <a:buFont typeface="Arial"/>
              <a:buNone/>
              <a:defRPr sz="2000" b="0" i="0" u="none" strike="noStrike" cap="none">
                <a:solidFill>
                  <a:srgbClr val="8C8B8A"/>
                </a:solidFill>
                <a:latin typeface="Calibri"/>
                <a:ea typeface="Calibri"/>
                <a:cs typeface="Calibri"/>
                <a:sym typeface="Calibri"/>
              </a:defRPr>
            </a:lvl1pPr>
            <a:lvl2pPr marR="0" lvl="1" algn="ctr">
              <a:lnSpc>
                <a:spcPct val="100000"/>
              </a:lnSpc>
              <a:spcBef>
                <a:spcPts val="400"/>
              </a:spcBef>
              <a:spcAft>
                <a:spcPts val="0"/>
              </a:spcAft>
              <a:buClr>
                <a:schemeClr val="accent2"/>
              </a:buClr>
              <a:buSzPts val="2000"/>
              <a:buFont typeface="Arial"/>
              <a:buNone/>
              <a:defRPr sz="2000" b="0" i="0" u="none" strike="noStrike" cap="none">
                <a:solidFill>
                  <a:srgbClr val="8C8B8A"/>
                </a:solidFill>
                <a:latin typeface="Calibri"/>
                <a:ea typeface="Calibri"/>
                <a:cs typeface="Calibri"/>
                <a:sym typeface="Calibri"/>
              </a:defRPr>
            </a:lvl2pPr>
            <a:lvl3pPr marR="0" lvl="2" algn="ctr">
              <a:lnSpc>
                <a:spcPct val="100000"/>
              </a:lnSpc>
              <a:spcBef>
                <a:spcPts val="360"/>
              </a:spcBef>
              <a:spcAft>
                <a:spcPts val="0"/>
              </a:spcAft>
              <a:buClr>
                <a:schemeClr val="accent3"/>
              </a:buClr>
              <a:buSzPts val="1800"/>
              <a:buFont typeface="Arial"/>
              <a:buNone/>
              <a:defRPr sz="1800" b="0" i="0" u="none" strike="noStrike" cap="none">
                <a:solidFill>
                  <a:srgbClr val="8C8B8A"/>
                </a:solidFill>
                <a:latin typeface="Calibri"/>
                <a:ea typeface="Calibri"/>
                <a:cs typeface="Calibri"/>
                <a:sym typeface="Calibri"/>
              </a:defRPr>
            </a:lvl3pPr>
            <a:lvl4pPr marR="0" lvl="3" algn="ctr">
              <a:lnSpc>
                <a:spcPct val="100000"/>
              </a:lnSpc>
              <a:spcBef>
                <a:spcPts val="320"/>
              </a:spcBef>
              <a:spcAft>
                <a:spcPts val="0"/>
              </a:spcAft>
              <a:buClr>
                <a:schemeClr val="accent4"/>
              </a:buClr>
              <a:buSzPts val="1600"/>
              <a:buFont typeface="Arial"/>
              <a:buNone/>
              <a:defRPr sz="1600" b="0" i="0" u="none" strike="noStrike" cap="none">
                <a:solidFill>
                  <a:srgbClr val="8C8B8A"/>
                </a:solidFill>
                <a:latin typeface="Calibri"/>
                <a:ea typeface="Calibri"/>
                <a:cs typeface="Calibri"/>
                <a:sym typeface="Calibri"/>
              </a:defRPr>
            </a:lvl4pPr>
            <a:lvl5pPr marR="0" lvl="4" algn="ctr">
              <a:lnSpc>
                <a:spcPct val="100000"/>
              </a:lnSpc>
              <a:spcBef>
                <a:spcPts val="280"/>
              </a:spcBef>
              <a:spcAft>
                <a:spcPts val="0"/>
              </a:spcAft>
              <a:buClr>
                <a:schemeClr val="accent5"/>
              </a:buClr>
              <a:buSzPts val="1400"/>
              <a:buFont typeface="Arial"/>
              <a:buNone/>
              <a:defRPr sz="1400" b="0" i="0" u="none" strike="noStrike" cap="none">
                <a:solidFill>
                  <a:srgbClr val="8C8B8A"/>
                </a:solidFill>
                <a:latin typeface="Calibri"/>
                <a:ea typeface="Calibri"/>
                <a:cs typeface="Calibri"/>
                <a:sym typeface="Calibri"/>
              </a:defRPr>
            </a:lvl5pPr>
            <a:lvl6pPr marR="0" lvl="5" algn="ctr">
              <a:lnSpc>
                <a:spcPct val="100000"/>
              </a:lnSpc>
              <a:spcBef>
                <a:spcPts val="280"/>
              </a:spcBef>
              <a:spcAft>
                <a:spcPts val="0"/>
              </a:spcAft>
              <a:buClr>
                <a:schemeClr val="accent1"/>
              </a:buClr>
              <a:buSzPts val="1400"/>
              <a:buFont typeface="Arial"/>
              <a:buNone/>
              <a:defRPr sz="1400" b="0" i="0" u="none" strike="noStrike" cap="none">
                <a:solidFill>
                  <a:srgbClr val="8C8B8A"/>
                </a:solidFill>
                <a:latin typeface="Calibri"/>
                <a:ea typeface="Calibri"/>
                <a:cs typeface="Calibri"/>
                <a:sym typeface="Calibri"/>
              </a:defRPr>
            </a:lvl6pPr>
            <a:lvl7pPr marR="0" lvl="6" algn="ctr">
              <a:lnSpc>
                <a:spcPct val="100000"/>
              </a:lnSpc>
              <a:spcBef>
                <a:spcPts val="280"/>
              </a:spcBef>
              <a:spcAft>
                <a:spcPts val="0"/>
              </a:spcAft>
              <a:buClr>
                <a:schemeClr val="accent2"/>
              </a:buClr>
              <a:buSzPts val="1400"/>
              <a:buFont typeface="Arial"/>
              <a:buNone/>
              <a:defRPr sz="1400" b="0" i="0" u="none" strike="noStrike" cap="none">
                <a:solidFill>
                  <a:srgbClr val="8C8B8A"/>
                </a:solidFill>
                <a:latin typeface="Calibri"/>
                <a:ea typeface="Calibri"/>
                <a:cs typeface="Calibri"/>
                <a:sym typeface="Calibri"/>
              </a:defRPr>
            </a:lvl7pPr>
            <a:lvl8pPr marR="0" lvl="7" algn="ctr">
              <a:lnSpc>
                <a:spcPct val="100000"/>
              </a:lnSpc>
              <a:spcBef>
                <a:spcPts val="280"/>
              </a:spcBef>
              <a:spcAft>
                <a:spcPts val="0"/>
              </a:spcAft>
              <a:buClr>
                <a:schemeClr val="accent3"/>
              </a:buClr>
              <a:buSzPts val="1400"/>
              <a:buFont typeface="Arial"/>
              <a:buNone/>
              <a:defRPr sz="1400" b="0" i="0" u="none" strike="noStrike" cap="none">
                <a:solidFill>
                  <a:srgbClr val="8C8B8A"/>
                </a:solidFill>
                <a:latin typeface="Calibri"/>
                <a:ea typeface="Calibri"/>
                <a:cs typeface="Calibri"/>
                <a:sym typeface="Calibri"/>
              </a:defRPr>
            </a:lvl8pPr>
            <a:lvl9pPr marR="0" lvl="8" algn="ctr">
              <a:lnSpc>
                <a:spcPct val="100000"/>
              </a:lnSpc>
              <a:spcBef>
                <a:spcPts val="280"/>
              </a:spcBef>
              <a:spcAft>
                <a:spcPts val="0"/>
              </a:spcAft>
              <a:buClr>
                <a:schemeClr val="accent4"/>
              </a:buClr>
              <a:buSzPts val="1400"/>
              <a:buFont typeface="Arial"/>
              <a:buNone/>
              <a:defRPr sz="1400" b="0" i="0" u="none" strike="noStrike" cap="none">
                <a:solidFill>
                  <a:srgbClr val="8C8B8A"/>
                </a:solidFill>
                <a:latin typeface="Calibri"/>
                <a:ea typeface="Calibri"/>
                <a:cs typeface="Calibri"/>
                <a:sym typeface="Calibri"/>
              </a:defRPr>
            </a:lvl9pPr>
          </a:lstStyle>
          <a:p>
            <a:endParaRPr/>
          </a:p>
        </p:txBody>
      </p:sp>
      <p:sp>
        <p:nvSpPr>
          <p:cNvPr id="16" name="Google Shape;16;p2"/>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7" name="Google Shape;17;p2"/>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8" name="Google Shape;18;p2"/>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21" name="Google Shape;21;p3"/>
          <p:cNvSpPr txBox="1">
            <a:spLocks noGrp="1"/>
          </p:cNvSpPr>
          <p:nvPr>
            <p:ph type="body" idx="1"/>
          </p:nvPr>
        </p:nvSpPr>
        <p:spPr>
          <a:xfrm>
            <a:off x="457200" y="1152144"/>
            <a:ext cx="3657600" cy="3442716"/>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accent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accent3"/>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accent5"/>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accent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accent2"/>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2" name="Google Shape;22;p3"/>
          <p:cNvSpPr txBox="1">
            <a:spLocks noGrp="1"/>
          </p:cNvSpPr>
          <p:nvPr>
            <p:ph type="body" idx="2"/>
          </p:nvPr>
        </p:nvSpPr>
        <p:spPr>
          <a:xfrm>
            <a:off x="4419600" y="1152144"/>
            <a:ext cx="3657600" cy="3442716"/>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accent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accent3"/>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accent5"/>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accent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accent2"/>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3"/>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722314" y="4114800"/>
            <a:ext cx="7659687" cy="8763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2"/>
              </a:buClr>
              <a:buSzPts val="3600"/>
              <a:buFont typeface="Cambria"/>
              <a:buNone/>
              <a:defRPr sz="3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28" name="Google Shape;28;p4"/>
          <p:cNvSpPr txBox="1">
            <a:spLocks noGrp="1"/>
          </p:cNvSpPr>
          <p:nvPr>
            <p:ph type="body" idx="1"/>
          </p:nvPr>
        </p:nvSpPr>
        <p:spPr>
          <a:xfrm>
            <a:off x="722314" y="2889647"/>
            <a:ext cx="6135686" cy="1225154"/>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00"/>
              </a:spcBef>
              <a:spcAft>
                <a:spcPts val="0"/>
              </a:spcAft>
              <a:buClr>
                <a:schemeClr val="accent1"/>
              </a:buClr>
              <a:buSzPts val="2000"/>
              <a:buFont typeface="Arial"/>
              <a:buNone/>
              <a:defRPr sz="2000" b="0" i="0" u="none" strike="noStrike" cap="none">
                <a:solidFill>
                  <a:srgbClr val="8C8B8A"/>
                </a:solidFill>
                <a:latin typeface="Calibri"/>
                <a:ea typeface="Calibri"/>
                <a:cs typeface="Calibri"/>
                <a:sym typeface="Calibri"/>
              </a:defRPr>
            </a:lvl1pPr>
            <a:lvl2pPr marL="914400" marR="0" lvl="1" indent="-228600" algn="l">
              <a:lnSpc>
                <a:spcPct val="100000"/>
              </a:lnSpc>
              <a:spcBef>
                <a:spcPts val="360"/>
              </a:spcBef>
              <a:spcAft>
                <a:spcPts val="0"/>
              </a:spcAft>
              <a:buClr>
                <a:schemeClr val="accent2"/>
              </a:buClr>
              <a:buSzPts val="1800"/>
              <a:buFont typeface="Arial"/>
              <a:buNone/>
              <a:defRPr sz="1800" b="0" i="0" u="none" strike="noStrike" cap="none">
                <a:solidFill>
                  <a:srgbClr val="8C8B8A"/>
                </a:solidFill>
                <a:latin typeface="Calibri"/>
                <a:ea typeface="Calibri"/>
                <a:cs typeface="Calibri"/>
                <a:sym typeface="Calibri"/>
              </a:defRPr>
            </a:lvl2pPr>
            <a:lvl3pPr marL="1371600" marR="0" lvl="2" indent="-228600" algn="l">
              <a:lnSpc>
                <a:spcPct val="100000"/>
              </a:lnSpc>
              <a:spcBef>
                <a:spcPts val="320"/>
              </a:spcBef>
              <a:spcAft>
                <a:spcPts val="0"/>
              </a:spcAft>
              <a:buClr>
                <a:schemeClr val="accent3"/>
              </a:buClr>
              <a:buSzPts val="1600"/>
              <a:buFont typeface="Arial"/>
              <a:buNone/>
              <a:defRPr sz="1600" b="0" i="0" u="none" strike="noStrike" cap="none">
                <a:solidFill>
                  <a:srgbClr val="8C8B8A"/>
                </a:solidFill>
                <a:latin typeface="Calibri"/>
                <a:ea typeface="Calibri"/>
                <a:cs typeface="Calibri"/>
                <a:sym typeface="Calibri"/>
              </a:defRPr>
            </a:lvl3pPr>
            <a:lvl4pPr marL="1828800" marR="0" lvl="3" indent="-228600" algn="l">
              <a:lnSpc>
                <a:spcPct val="100000"/>
              </a:lnSpc>
              <a:spcBef>
                <a:spcPts val="280"/>
              </a:spcBef>
              <a:spcAft>
                <a:spcPts val="0"/>
              </a:spcAft>
              <a:buClr>
                <a:schemeClr val="accent4"/>
              </a:buClr>
              <a:buSzPts val="1400"/>
              <a:buFont typeface="Arial"/>
              <a:buNone/>
              <a:defRPr sz="1400" b="0" i="0" u="none" strike="noStrike" cap="none">
                <a:solidFill>
                  <a:srgbClr val="8C8B8A"/>
                </a:solidFill>
                <a:latin typeface="Calibri"/>
                <a:ea typeface="Calibri"/>
                <a:cs typeface="Calibri"/>
                <a:sym typeface="Calibri"/>
              </a:defRPr>
            </a:lvl4pPr>
            <a:lvl5pPr marL="2286000" marR="0" lvl="4" indent="-228600" algn="l">
              <a:lnSpc>
                <a:spcPct val="100000"/>
              </a:lnSpc>
              <a:spcBef>
                <a:spcPts val="280"/>
              </a:spcBef>
              <a:spcAft>
                <a:spcPts val="0"/>
              </a:spcAft>
              <a:buClr>
                <a:schemeClr val="accent5"/>
              </a:buClr>
              <a:buSzPts val="1400"/>
              <a:buFont typeface="Arial"/>
              <a:buNone/>
              <a:defRPr sz="1400" b="0" i="0" u="none" strike="noStrike" cap="none">
                <a:solidFill>
                  <a:srgbClr val="8C8B8A"/>
                </a:solidFill>
                <a:latin typeface="Calibri"/>
                <a:ea typeface="Calibri"/>
                <a:cs typeface="Calibri"/>
                <a:sym typeface="Calibri"/>
              </a:defRPr>
            </a:lvl5pPr>
            <a:lvl6pPr marL="2743200" marR="0" lvl="5" indent="-228600" algn="l">
              <a:lnSpc>
                <a:spcPct val="100000"/>
              </a:lnSpc>
              <a:spcBef>
                <a:spcPts val="280"/>
              </a:spcBef>
              <a:spcAft>
                <a:spcPts val="0"/>
              </a:spcAft>
              <a:buClr>
                <a:schemeClr val="accent1"/>
              </a:buClr>
              <a:buSzPts val="1400"/>
              <a:buFont typeface="Arial"/>
              <a:buNone/>
              <a:defRPr sz="1400" b="0" i="0" u="none" strike="noStrike" cap="none">
                <a:solidFill>
                  <a:srgbClr val="8C8B8A"/>
                </a:solidFill>
                <a:latin typeface="Calibri"/>
                <a:ea typeface="Calibri"/>
                <a:cs typeface="Calibri"/>
                <a:sym typeface="Calibri"/>
              </a:defRPr>
            </a:lvl6pPr>
            <a:lvl7pPr marL="3200400" marR="0" lvl="6" indent="-228600" algn="l">
              <a:lnSpc>
                <a:spcPct val="100000"/>
              </a:lnSpc>
              <a:spcBef>
                <a:spcPts val="280"/>
              </a:spcBef>
              <a:spcAft>
                <a:spcPts val="0"/>
              </a:spcAft>
              <a:buClr>
                <a:schemeClr val="accent2"/>
              </a:buClr>
              <a:buSzPts val="1400"/>
              <a:buFont typeface="Arial"/>
              <a:buNone/>
              <a:defRPr sz="1400" b="0" i="0" u="none" strike="noStrike" cap="none">
                <a:solidFill>
                  <a:srgbClr val="8C8B8A"/>
                </a:solidFill>
                <a:latin typeface="Calibri"/>
                <a:ea typeface="Calibri"/>
                <a:cs typeface="Calibri"/>
                <a:sym typeface="Calibri"/>
              </a:defRPr>
            </a:lvl7pPr>
            <a:lvl8pPr marL="3657600" marR="0" lvl="7" indent="-228600" algn="l">
              <a:lnSpc>
                <a:spcPct val="100000"/>
              </a:lnSpc>
              <a:spcBef>
                <a:spcPts val="280"/>
              </a:spcBef>
              <a:spcAft>
                <a:spcPts val="0"/>
              </a:spcAft>
              <a:buClr>
                <a:schemeClr val="accent3"/>
              </a:buClr>
              <a:buSzPts val="1400"/>
              <a:buFont typeface="Arial"/>
              <a:buNone/>
              <a:defRPr sz="1400" b="0" i="0" u="none" strike="noStrike" cap="none">
                <a:solidFill>
                  <a:srgbClr val="8C8B8A"/>
                </a:solidFill>
                <a:latin typeface="Calibri"/>
                <a:ea typeface="Calibri"/>
                <a:cs typeface="Calibri"/>
                <a:sym typeface="Calibri"/>
              </a:defRPr>
            </a:lvl8pPr>
            <a:lvl9pPr marL="4114800" marR="0" lvl="8" indent="-228600" algn="l">
              <a:lnSpc>
                <a:spcPct val="100000"/>
              </a:lnSpc>
              <a:spcBef>
                <a:spcPts val="280"/>
              </a:spcBef>
              <a:spcAft>
                <a:spcPts val="0"/>
              </a:spcAft>
              <a:buClr>
                <a:schemeClr val="accent4"/>
              </a:buClr>
              <a:buSzPts val="1400"/>
              <a:buFont typeface="Arial"/>
              <a:buNone/>
              <a:defRPr sz="1400" b="0" i="0" u="none" strike="noStrike" cap="none">
                <a:solidFill>
                  <a:srgbClr val="8C8B8A"/>
                </a:solidFill>
                <a:latin typeface="Calibri"/>
                <a:ea typeface="Calibri"/>
                <a:cs typeface="Calibri"/>
                <a:sym typeface="Calibri"/>
              </a:defRPr>
            </a:lvl9pPr>
          </a:lstStyle>
          <a:p>
            <a:endParaRPr/>
          </a:p>
        </p:txBody>
      </p:sp>
      <p:sp>
        <p:nvSpPr>
          <p:cNvPr id="29" name="Google Shape;29;p4"/>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0" name="Google Shape;30;p4"/>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4"/>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4" name="Google Shape;34;p5"/>
          <p:cNvSpPr txBox="1">
            <a:spLocks noGrp="1"/>
          </p:cNvSpPr>
          <p:nvPr>
            <p:ph type="body" idx="1"/>
          </p:nvPr>
        </p:nvSpPr>
        <p:spPr>
          <a:xfrm>
            <a:off x="457200" y="1151334"/>
            <a:ext cx="3657600" cy="479821"/>
          </a:xfrm>
          <a:prstGeom prst="rect">
            <a:avLst/>
          </a:prstGeom>
          <a:noFill/>
          <a:ln>
            <a:noFill/>
          </a:ln>
        </p:spPr>
        <p:txBody>
          <a:bodyPr spcFirstLastPara="1" wrap="square" lIns="91425" tIns="91425" rIns="91425" bIns="91425" anchor="b" anchorCtr="0">
            <a:noAutofit/>
          </a:bodyPr>
          <a:lstStyle>
            <a:lvl1pPr marL="457200" marR="0" lvl="0" indent="-228600" algn="ctr">
              <a:lnSpc>
                <a:spcPct val="100000"/>
              </a:lnSpc>
              <a:spcBef>
                <a:spcPts val="400"/>
              </a:spcBef>
              <a:spcAft>
                <a:spcPts val="0"/>
              </a:spcAft>
              <a:buClr>
                <a:schemeClr val="accent1"/>
              </a:buClr>
              <a:buSzPts val="2000"/>
              <a:buFont typeface="Arial"/>
              <a:buNone/>
              <a:defRPr sz="2000" b="1" i="0" u="none" strike="noStrike" cap="none">
                <a:solidFill>
                  <a:schemeClr val="dk2"/>
                </a:solidFill>
                <a:latin typeface="Calibri"/>
                <a:ea typeface="Calibri"/>
                <a:cs typeface="Calibri"/>
                <a:sym typeface="Calibri"/>
              </a:defRPr>
            </a:lvl1pPr>
            <a:lvl2pPr marL="914400" marR="0" lvl="1" indent="-228600" algn="l">
              <a:lnSpc>
                <a:spcPct val="100000"/>
              </a:lnSpc>
              <a:spcBef>
                <a:spcPts val="400"/>
              </a:spcBef>
              <a:spcAft>
                <a:spcPts val="0"/>
              </a:spcAft>
              <a:buClr>
                <a:schemeClr val="accent2"/>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accent3"/>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accent5"/>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accent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accent2"/>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accent3"/>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5" name="Google Shape;35;p5"/>
          <p:cNvSpPr txBox="1">
            <a:spLocks noGrp="1"/>
          </p:cNvSpPr>
          <p:nvPr>
            <p:ph type="body" idx="2"/>
          </p:nvPr>
        </p:nvSpPr>
        <p:spPr>
          <a:xfrm>
            <a:off x="457200" y="1631155"/>
            <a:ext cx="3657600" cy="2963465"/>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accent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accent5"/>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accent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accent2"/>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accent3"/>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body" idx="3"/>
          </p:nvPr>
        </p:nvSpPr>
        <p:spPr>
          <a:xfrm>
            <a:off x="4419600" y="1151334"/>
            <a:ext cx="3657600" cy="479821"/>
          </a:xfrm>
          <a:prstGeom prst="rect">
            <a:avLst/>
          </a:prstGeom>
          <a:noFill/>
          <a:ln>
            <a:noFill/>
          </a:ln>
        </p:spPr>
        <p:txBody>
          <a:bodyPr spcFirstLastPara="1" wrap="square" lIns="91425" tIns="91425" rIns="91425" bIns="91425" anchor="b" anchorCtr="0">
            <a:noAutofit/>
          </a:bodyPr>
          <a:lstStyle>
            <a:lvl1pPr marL="457200" marR="0" lvl="0" indent="-228600" algn="ctr">
              <a:lnSpc>
                <a:spcPct val="100000"/>
              </a:lnSpc>
              <a:spcBef>
                <a:spcPts val="400"/>
              </a:spcBef>
              <a:spcAft>
                <a:spcPts val="0"/>
              </a:spcAft>
              <a:buClr>
                <a:schemeClr val="accent1"/>
              </a:buClr>
              <a:buSzPts val="2000"/>
              <a:buFont typeface="Arial"/>
              <a:buNone/>
              <a:defRPr sz="2000" b="1" i="0" u="none" strike="noStrike" cap="none">
                <a:solidFill>
                  <a:schemeClr val="dk2"/>
                </a:solidFill>
                <a:latin typeface="Calibri"/>
                <a:ea typeface="Calibri"/>
                <a:cs typeface="Calibri"/>
                <a:sym typeface="Calibri"/>
              </a:defRPr>
            </a:lvl1pPr>
            <a:lvl2pPr marL="914400" marR="0" lvl="1" indent="-228600" algn="l">
              <a:lnSpc>
                <a:spcPct val="100000"/>
              </a:lnSpc>
              <a:spcBef>
                <a:spcPts val="400"/>
              </a:spcBef>
              <a:spcAft>
                <a:spcPts val="0"/>
              </a:spcAft>
              <a:buClr>
                <a:schemeClr val="accent2"/>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accent3"/>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accent5"/>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accent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accent2"/>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accent3"/>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7" name="Google Shape;37;p5"/>
          <p:cNvSpPr txBox="1">
            <a:spLocks noGrp="1"/>
          </p:cNvSpPr>
          <p:nvPr>
            <p:ph type="body" idx="4"/>
          </p:nvPr>
        </p:nvSpPr>
        <p:spPr>
          <a:xfrm>
            <a:off x="4419600" y="1631155"/>
            <a:ext cx="3657600" cy="2963465"/>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accent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accent5"/>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accent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accent2"/>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accent3"/>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38" name="Google Shape;38;p5"/>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9" name="Google Shape;39;p5"/>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0" name="Google Shape;40;p5"/>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304801" y="4121657"/>
            <a:ext cx="7772400" cy="445769"/>
          </a:xfrm>
          <a:prstGeom prst="rect">
            <a:avLst/>
          </a:prstGeom>
          <a:noFill/>
          <a:ln>
            <a:noFill/>
          </a:ln>
        </p:spPr>
        <p:txBody>
          <a:bodyPr spcFirstLastPara="1" wrap="square" lIns="91425" tIns="91425" rIns="91425" bIns="91425" anchor="b" anchorCtr="0">
            <a:noAutofit/>
          </a:bodyPr>
          <a:lstStyle>
            <a:lvl1pPr marR="0" lvl="0" algn="ctr">
              <a:lnSpc>
                <a:spcPct val="100000"/>
              </a:lnSpc>
              <a:spcBef>
                <a:spcPts val="0"/>
              </a:spcBef>
              <a:spcAft>
                <a:spcPts val="0"/>
              </a:spcAft>
              <a:buClr>
                <a:schemeClr val="dk2"/>
              </a:buClr>
              <a:buSzPts val="2200"/>
              <a:buFont typeface="Cambria"/>
              <a:buNone/>
              <a:defRPr sz="2200" b="1"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43" name="Google Shape;43;p6"/>
          <p:cNvSpPr txBox="1">
            <a:spLocks noGrp="1"/>
          </p:cNvSpPr>
          <p:nvPr>
            <p:ph type="body" idx="1"/>
          </p:nvPr>
        </p:nvSpPr>
        <p:spPr>
          <a:xfrm>
            <a:off x="304800" y="4572000"/>
            <a:ext cx="7772400" cy="457200"/>
          </a:xfrm>
          <a:prstGeom prst="rect">
            <a:avLst/>
          </a:prstGeom>
          <a:noFill/>
          <a:ln>
            <a:noFill/>
          </a:ln>
        </p:spPr>
        <p:txBody>
          <a:bodyPr spcFirstLastPara="1" wrap="square" lIns="91425" tIns="91425" rIns="91425" bIns="91425" anchor="t" anchorCtr="0">
            <a:noAutofit/>
          </a:bodyPr>
          <a:lstStyle>
            <a:lvl1pPr marL="457200" marR="0" lvl="0" indent="-228600" algn="ctr">
              <a:lnSpc>
                <a:spcPct val="100000"/>
              </a:lnSpc>
              <a:spcBef>
                <a:spcPts val="320"/>
              </a:spcBef>
              <a:spcAft>
                <a:spcPts val="0"/>
              </a:spcAft>
              <a:buClr>
                <a:schemeClr val="accent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accent2"/>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accent3"/>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accent5"/>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accent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accent2"/>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accent3"/>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44" name="Google Shape;44;p6"/>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5" name="Google Shape;45;p6"/>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6"/>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47" name="Google Shape;47;p6"/>
          <p:cNvSpPr txBox="1">
            <a:spLocks noGrp="1"/>
          </p:cNvSpPr>
          <p:nvPr>
            <p:ph type="body" idx="2"/>
          </p:nvPr>
        </p:nvSpPr>
        <p:spPr>
          <a:xfrm>
            <a:off x="304800" y="285750"/>
            <a:ext cx="7772400" cy="3707130"/>
          </a:xfrm>
          <a:prstGeom prst="rect">
            <a:avLst/>
          </a:prstGeom>
          <a:noFill/>
          <a:ln>
            <a:noFill/>
          </a:ln>
        </p:spPr>
        <p:txBody>
          <a:bodyPr spcFirstLastPara="1" wrap="square" lIns="91425" tIns="91425" rIns="91425" bIns="91425" anchor="t" anchorCtr="0">
            <a:noAutofit/>
          </a:bodyPr>
          <a:lstStyle>
            <a:lvl1pPr marL="457200" marR="0" lvl="0" indent="-368300" algn="l">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8"/>
        <p:cNvGrpSpPr/>
        <p:nvPr/>
      </p:nvGrpSpPr>
      <p:grpSpPr>
        <a:xfrm>
          <a:off x="0" y="0"/>
          <a:ext cx="0" cy="0"/>
          <a:chOff x="0" y="0"/>
          <a:chExt cx="0" cy="0"/>
        </a:xfrm>
      </p:grpSpPr>
      <p:sp>
        <p:nvSpPr>
          <p:cNvPr id="49" name="Google Shape;49;p7"/>
          <p:cNvSpPr txBox="1">
            <a:spLocks noGrp="1"/>
          </p:cNvSpPr>
          <p:nvPr>
            <p:ph type="title"/>
          </p:nvPr>
        </p:nvSpPr>
        <p:spPr>
          <a:xfrm>
            <a:off x="301752" y="4121457"/>
            <a:ext cx="7772400" cy="445969"/>
          </a:xfrm>
          <a:prstGeom prst="rect">
            <a:avLst/>
          </a:prstGeom>
          <a:noFill/>
          <a:ln>
            <a:noFill/>
          </a:ln>
        </p:spPr>
        <p:txBody>
          <a:bodyPr spcFirstLastPara="1" wrap="square" lIns="91425" tIns="91425" rIns="91425" bIns="91425" anchor="b" anchorCtr="0">
            <a:noAutofit/>
          </a:bodyPr>
          <a:lstStyle>
            <a:lvl1pPr marR="0" lvl="0" algn="ctr">
              <a:lnSpc>
                <a:spcPct val="100000"/>
              </a:lnSpc>
              <a:spcBef>
                <a:spcPts val="0"/>
              </a:spcBef>
              <a:spcAft>
                <a:spcPts val="0"/>
              </a:spcAft>
              <a:buClr>
                <a:schemeClr val="dk2"/>
              </a:buClr>
              <a:buSzPts val="2200"/>
              <a:buFont typeface="Cambria"/>
              <a:buNone/>
              <a:defRPr sz="2200" b="1"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50" name="Google Shape;50;p7"/>
          <p:cNvSpPr>
            <a:spLocks noGrp="1"/>
          </p:cNvSpPr>
          <p:nvPr>
            <p:ph type="pic" idx="2"/>
          </p:nvPr>
        </p:nvSpPr>
        <p:spPr>
          <a:xfrm>
            <a:off x="0" y="0"/>
            <a:ext cx="8458200" cy="4114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640"/>
              </a:spcBef>
              <a:spcAft>
                <a:spcPts val="0"/>
              </a:spcAft>
              <a:buClr>
                <a:schemeClr val="accent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accent2"/>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accent3"/>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accent4"/>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accent5"/>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accent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accent2"/>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accent3"/>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accent4"/>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1" name="Google Shape;51;p7"/>
          <p:cNvSpPr txBox="1">
            <a:spLocks noGrp="1"/>
          </p:cNvSpPr>
          <p:nvPr>
            <p:ph type="body" idx="1"/>
          </p:nvPr>
        </p:nvSpPr>
        <p:spPr>
          <a:xfrm>
            <a:off x="301752" y="4572000"/>
            <a:ext cx="7772400" cy="459486"/>
          </a:xfrm>
          <a:prstGeom prst="rect">
            <a:avLst/>
          </a:prstGeom>
          <a:noFill/>
          <a:ln>
            <a:noFill/>
          </a:ln>
        </p:spPr>
        <p:txBody>
          <a:bodyPr spcFirstLastPara="1" wrap="square" lIns="91425" tIns="91425" rIns="91425" bIns="91425" anchor="t" anchorCtr="0">
            <a:noAutofit/>
          </a:bodyPr>
          <a:lstStyle>
            <a:lvl1pPr marL="457200" marR="0" lvl="0" indent="-228600" algn="ctr">
              <a:lnSpc>
                <a:spcPct val="100000"/>
              </a:lnSpc>
              <a:spcBef>
                <a:spcPts val="320"/>
              </a:spcBef>
              <a:spcAft>
                <a:spcPts val="0"/>
              </a:spcAft>
              <a:buClr>
                <a:schemeClr val="accent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accent2"/>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accent3"/>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accent5"/>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accent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accent2"/>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accent3"/>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7"/>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54" name="Google Shape;54;p7"/>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5"/>
        <p:cNvGrpSpPr/>
        <p:nvPr/>
      </p:nvGrpSpPr>
      <p:grpSpPr>
        <a:xfrm>
          <a:off x="0" y="0"/>
          <a:ext cx="0" cy="0"/>
          <a:chOff x="0" y="0"/>
          <a:chExt cx="0" cy="0"/>
        </a:xfrm>
      </p:grpSpPr>
      <p:sp>
        <p:nvSpPr>
          <p:cNvPr id="56" name="Google Shape;56;p8"/>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57" name="Google Shape;57;p8"/>
          <p:cNvSpPr txBox="1">
            <a:spLocks noGrp="1"/>
          </p:cNvSpPr>
          <p:nvPr>
            <p:ph type="body" idx="1"/>
          </p:nvPr>
        </p:nvSpPr>
        <p:spPr>
          <a:xfrm rot="5400000">
            <a:off x="2466975" y="-809624"/>
            <a:ext cx="3600450" cy="7619999"/>
          </a:xfrm>
          <a:prstGeom prst="rect">
            <a:avLst/>
          </a:prstGeom>
          <a:noFill/>
          <a:ln>
            <a:noFill/>
          </a:ln>
        </p:spPr>
        <p:txBody>
          <a:bodyPr spcFirstLastPara="1" wrap="square" lIns="91425" tIns="91425" rIns="91425" bIns="91425" anchor="t" anchorCtr="0">
            <a:noAutofit/>
          </a:bodyPr>
          <a:lstStyle>
            <a:lvl1pPr marL="457200" marR="0" lvl="0" indent="-368300" algn="l">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8" name="Google Shape;58;p8"/>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9" name="Google Shape;59;p8"/>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8"/>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rot="5400000">
            <a:off x="5311377" y="1524000"/>
            <a:ext cx="4388643" cy="17526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63" name="Google Shape;63;p9"/>
          <p:cNvSpPr txBox="1">
            <a:spLocks noGrp="1"/>
          </p:cNvSpPr>
          <p:nvPr>
            <p:ph type="body" idx="1"/>
          </p:nvPr>
        </p:nvSpPr>
        <p:spPr>
          <a:xfrm rot="5400000">
            <a:off x="1272778" y="-609598"/>
            <a:ext cx="4388643" cy="6019799"/>
          </a:xfrm>
          <a:prstGeom prst="rect">
            <a:avLst/>
          </a:prstGeom>
          <a:noFill/>
          <a:ln>
            <a:noFill/>
          </a:ln>
        </p:spPr>
        <p:txBody>
          <a:bodyPr spcFirstLastPara="1" wrap="square" lIns="91425" tIns="91425" rIns="91425" bIns="91425" anchor="t" anchorCtr="0">
            <a:noAutofit/>
          </a:bodyPr>
          <a:lstStyle>
            <a:lvl1pPr marL="457200" marR="0" lvl="0" indent="-368300" algn="l">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64" name="Google Shape;64;p9"/>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5" name="Google Shape;65;p9"/>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6" name="Google Shape;66;p9"/>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75000">
              <a:schemeClr val="lt1"/>
            </a:gs>
            <a:gs pos="100000">
              <a:srgbClr val="D8D8D8"/>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Font typeface="Arial"/>
              <a:buNone/>
              <a:defRPr sz="1800"/>
            </a:lvl2pPr>
            <a:lvl3pPr lvl="2">
              <a:spcBef>
                <a:spcPts val="0"/>
              </a:spcBef>
              <a:spcAft>
                <a:spcPts val="0"/>
              </a:spcAft>
              <a:buSzPts val="1800"/>
              <a:buFont typeface="Arial"/>
              <a:buNone/>
              <a:defRPr sz="1800"/>
            </a:lvl3pPr>
            <a:lvl4pPr lvl="3">
              <a:spcBef>
                <a:spcPts val="0"/>
              </a:spcBef>
              <a:spcAft>
                <a:spcPts val="0"/>
              </a:spcAft>
              <a:buSzPts val="1800"/>
              <a:buFont typeface="Arial"/>
              <a:buNone/>
              <a:defRPr sz="1800"/>
            </a:lvl4pPr>
            <a:lvl5pPr lvl="4">
              <a:spcBef>
                <a:spcPts val="0"/>
              </a:spcBef>
              <a:spcAft>
                <a:spcPts val="0"/>
              </a:spcAft>
              <a:buSzPts val="1800"/>
              <a:buFont typeface="Arial"/>
              <a:buNone/>
              <a:defRPr sz="1800"/>
            </a:lvl5pPr>
            <a:lvl6pPr lvl="5">
              <a:spcBef>
                <a:spcPts val="0"/>
              </a:spcBef>
              <a:spcAft>
                <a:spcPts val="0"/>
              </a:spcAft>
              <a:buSzPts val="1800"/>
              <a:buFont typeface="Arial"/>
              <a:buNone/>
              <a:defRPr sz="1800"/>
            </a:lvl6pPr>
            <a:lvl7pPr lvl="6">
              <a:spcBef>
                <a:spcPts val="0"/>
              </a:spcBef>
              <a:spcAft>
                <a:spcPts val="0"/>
              </a:spcAft>
              <a:buSzPts val="1800"/>
              <a:buFont typeface="Arial"/>
              <a:buNone/>
              <a:defRPr sz="1800"/>
            </a:lvl7pPr>
            <a:lvl8pPr lvl="7">
              <a:spcBef>
                <a:spcPts val="0"/>
              </a:spcBef>
              <a:spcAft>
                <a:spcPts val="0"/>
              </a:spcAft>
              <a:buSzPts val="1800"/>
              <a:buFont typeface="Arial"/>
              <a:buNone/>
              <a:defRPr sz="1800"/>
            </a:lvl8pPr>
            <a:lvl9pPr lvl="8">
              <a:spcBef>
                <a:spcPts val="0"/>
              </a:spcBef>
              <a:spcAft>
                <a:spcPts val="0"/>
              </a:spcAft>
              <a:buSzPts val="1800"/>
              <a:buFont typeface="Arial"/>
              <a:buNone/>
              <a:defRPr sz="1800"/>
            </a:lvl9pPr>
          </a:lstStyle>
          <a:p>
            <a:endParaRPr/>
          </a:p>
        </p:txBody>
      </p:sp>
      <p:sp>
        <p:nvSpPr>
          <p:cNvPr id="7" name="Google Shape;7;p1"/>
          <p:cNvSpPr txBox="1">
            <a:spLocks noGrp="1"/>
          </p:cNvSpPr>
          <p:nvPr>
            <p:ph type="body" idx="1"/>
          </p:nvPr>
        </p:nvSpPr>
        <p:spPr>
          <a:xfrm>
            <a:off x="457200" y="1200150"/>
            <a:ext cx="7619999" cy="360045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rtl="0">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rtl="0">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 name="Google Shape;8;p1"/>
          <p:cNvSpPr/>
          <p:nvPr/>
        </p:nvSpPr>
        <p:spPr>
          <a:xfrm>
            <a:off x="8458200" y="0"/>
            <a:ext cx="685799" cy="5143499"/>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Google Shape;9;p1"/>
          <p:cNvSpPr/>
          <p:nvPr/>
        </p:nvSpPr>
        <p:spPr>
          <a:xfrm>
            <a:off x="8458200" y="4114800"/>
            <a:ext cx="685799" cy="514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 name="Google Shape;10;p1"/>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1pPr>
            <a:lvl2pPr marL="0" marR="0" lvl="1"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2pPr>
            <a:lvl3pPr marL="0" marR="0" lvl="2"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3pPr>
            <a:lvl4pPr marL="0" marR="0" lvl="3"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4pPr>
            <a:lvl5pPr marL="0" marR="0" lvl="4"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5pPr>
            <a:lvl6pPr marL="0" marR="0" lvl="5"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6pPr>
            <a:lvl7pPr marL="0" marR="0" lvl="6"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7pPr>
            <a:lvl8pPr marL="0" marR="0" lvl="7"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8pPr>
            <a:lvl9pPr marL="0" marR="0" lvl="8"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11" name="Google Shape;11;p1"/>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rtl="0">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about:blank" TargetMode="External"/><Relationship Id="rId4" Type="http://schemas.openxmlformats.org/officeDocument/2006/relationships/hyperlink" Target="about:blan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0"/>
          <p:cNvSpPr txBox="1"/>
          <p:nvPr/>
        </p:nvSpPr>
        <p:spPr>
          <a:xfrm>
            <a:off x="333375" y="2190750"/>
            <a:ext cx="7816712" cy="2047875"/>
          </a:xfrm>
          <a:prstGeom prst="rect">
            <a:avLst/>
          </a:prstGeom>
          <a:noFill/>
          <a:ln>
            <a:no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Clr>
                <a:srgbClr val="000000"/>
              </a:buClr>
              <a:buSzPts val="2000"/>
              <a:buFont typeface="Arial"/>
              <a:buNone/>
            </a:pPr>
            <a:endParaRPr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2000"/>
              <a:buFont typeface="Arial"/>
              <a:buNone/>
            </a:pPr>
            <a:endParaRPr lang="en-US"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4866A8"/>
              </a:buClr>
              <a:buSzPts val="3600"/>
              <a:buFont typeface="Arial"/>
              <a:buNone/>
            </a:pPr>
            <a:r>
              <a:rPr lang="en-US" sz="3600" b="1" i="0" u="none" strike="noStrike" cap="none" dirty="0">
                <a:solidFill>
                  <a:srgbClr val="4866A8"/>
                </a:solidFill>
                <a:latin typeface="Arial"/>
                <a:ea typeface="Arial"/>
                <a:cs typeface="Arial"/>
                <a:sym typeface="Arial"/>
              </a:rPr>
              <a:t>Relief Opportunities Update</a:t>
            </a:r>
            <a:endParaRPr dirty="0"/>
          </a:p>
          <a:p>
            <a:pPr marL="0" marR="0" lvl="0" indent="0" algn="ctr" rtl="0">
              <a:lnSpc>
                <a:spcPct val="150000"/>
              </a:lnSpc>
              <a:spcBef>
                <a:spcPts val="0"/>
              </a:spcBef>
              <a:spcAft>
                <a:spcPts val="0"/>
              </a:spcAft>
              <a:buClr>
                <a:schemeClr val="dk1"/>
              </a:buClr>
              <a:buSzPts val="2800"/>
              <a:buFont typeface="Arial"/>
              <a:buNone/>
            </a:pPr>
            <a:r>
              <a:rPr lang="en-US" sz="2800" b="1" i="0" u="none" strike="noStrike" cap="none" dirty="0">
                <a:solidFill>
                  <a:schemeClr val="dk1"/>
                </a:solidFill>
                <a:latin typeface="Arial"/>
                <a:ea typeface="Arial"/>
                <a:cs typeface="Arial"/>
                <a:sym typeface="Arial"/>
              </a:rPr>
              <a:t>Franca Brilliant, Nonprofit Consultant</a:t>
            </a:r>
            <a:endParaRPr dirty="0"/>
          </a:p>
          <a:p>
            <a:pPr marL="0" marR="0" lvl="0" indent="0" algn="ctr" rtl="0">
              <a:lnSpc>
                <a:spcPct val="150000"/>
              </a:lnSpc>
              <a:spcBef>
                <a:spcPts val="0"/>
              </a:spcBef>
              <a:spcAft>
                <a:spcPts val="0"/>
              </a:spcAft>
              <a:buClr>
                <a:schemeClr val="dk1"/>
              </a:buClr>
              <a:buSzPts val="2400"/>
              <a:buFont typeface="Arial"/>
              <a:buNone/>
            </a:pPr>
            <a:r>
              <a:rPr lang="en-US" sz="2400" b="1" dirty="0">
                <a:solidFill>
                  <a:schemeClr val="dk1"/>
                </a:solidFill>
              </a:rPr>
              <a:t>7/29/20</a:t>
            </a:r>
            <a:endParaRPr lang="en-US" dirty="0"/>
          </a:p>
          <a:p>
            <a:pPr marL="0" marR="0" lvl="0" indent="0" algn="ctr" rtl="0">
              <a:lnSpc>
                <a:spcPct val="150000"/>
              </a:lnSpc>
              <a:spcBef>
                <a:spcPts val="0"/>
              </a:spcBef>
              <a:spcAft>
                <a:spcPts val="0"/>
              </a:spcAft>
              <a:buClr>
                <a:srgbClr val="000000"/>
              </a:buClr>
              <a:buSzPts val="2000"/>
              <a:buFont typeface="Arial"/>
              <a:buNone/>
            </a:pPr>
            <a:endParaRPr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2000"/>
              <a:buFont typeface="Arial"/>
              <a:buNone/>
            </a:pPr>
            <a:endParaRPr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1600"/>
              <a:buFont typeface="Arial"/>
              <a:buNone/>
            </a:pPr>
            <a:endParaRPr sz="1600" b="1" i="0" u="none" strike="noStrike" cap="none" dirty="0">
              <a:solidFill>
                <a:srgbClr val="4866A8"/>
              </a:solidFill>
              <a:latin typeface="Arial"/>
              <a:ea typeface="Arial"/>
              <a:cs typeface="Arial"/>
              <a:sym typeface="Arial"/>
            </a:endParaRPr>
          </a:p>
        </p:txBody>
      </p:sp>
      <p:pic>
        <p:nvPicPr>
          <p:cNvPr id="72" name="Google Shape;72;p10"/>
          <p:cNvPicPr preferRelativeResize="0"/>
          <p:nvPr/>
        </p:nvPicPr>
        <p:blipFill rotWithShape="1">
          <a:blip r:embed="rId3">
            <a:alphaModFix/>
          </a:blip>
          <a:srcRect/>
          <a:stretch/>
        </p:blipFill>
        <p:spPr>
          <a:xfrm>
            <a:off x="1646997" y="496955"/>
            <a:ext cx="4997786" cy="1317801"/>
          </a:xfrm>
          <a:prstGeom prst="rect">
            <a:avLst/>
          </a:prstGeom>
          <a:noFill/>
          <a:ln>
            <a:noFill/>
          </a:ln>
        </p:spPr>
      </p:pic>
      <p:sp>
        <p:nvSpPr>
          <p:cNvPr id="73" name="Google Shape;73;p10"/>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50"/>
              <a:buFont typeface="Calibri"/>
              <a:buNone/>
            </a:pPr>
            <a:fld id="{00000000-1234-1234-1234-123412341234}" type="slidenum">
              <a:rPr lang="en-US" sz="1800" b="0" i="0" u="none" strike="noStrike" cap="none">
                <a:solidFill>
                  <a:srgbClr val="FFFFFF"/>
                </a:solidFill>
                <a:latin typeface="Calibri"/>
                <a:ea typeface="Calibri"/>
                <a:cs typeface="Calibri"/>
                <a:sym typeface="Calibri"/>
              </a:rPr>
              <a:t>1</a:t>
            </a:fld>
            <a:endParaRPr sz="1800" b="0" i="0" u="none" strike="noStrike" cap="none">
              <a:solidFill>
                <a:srgbClr val="FFFFFF"/>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lvl="0" indent="-381000">
              <a:buSzPts val="2400"/>
            </a:pPr>
            <a:r>
              <a:rPr lang="en-US" sz="2400" dirty="0"/>
              <a:t>County Arts Grant</a:t>
            </a:r>
          </a:p>
          <a:p>
            <a:pPr lvl="1"/>
            <a:r>
              <a:rPr lang="en-US" sz="2000" dirty="0"/>
              <a:t>$3.25 million total approved by Council for organizations and individuals in the arts financially impacted by COVID 19</a:t>
            </a:r>
          </a:p>
          <a:p>
            <a:pPr lvl="1"/>
            <a:r>
              <a:rPr lang="en-US" sz="2000" dirty="0"/>
              <a:t>$3 Million in grants to arts organizations</a:t>
            </a:r>
          </a:p>
          <a:p>
            <a:pPr lvl="1"/>
            <a:r>
              <a:rPr lang="en-US" sz="2000" dirty="0"/>
              <a:t>$250K in $3K grants to individual artists</a:t>
            </a:r>
          </a:p>
          <a:p>
            <a:pPr lvl="1"/>
            <a:r>
              <a:rPr lang="en-US" sz="2000" dirty="0"/>
              <a:t>Application process not yet revealed</a:t>
            </a:r>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Government Updates - County</a:t>
            </a:r>
            <a:endParaRPr sz="4500" dirty="0"/>
          </a:p>
        </p:txBody>
      </p:sp>
    </p:spTree>
    <p:extLst>
      <p:ext uri="{BB962C8B-B14F-4D97-AF65-F5344CB8AC3E}">
        <p14:creationId xmlns:p14="http://schemas.microsoft.com/office/powerpoint/2010/main" val="4221781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lvl="0" indent="-381000">
              <a:buSzPts val="2400"/>
            </a:pPr>
            <a:r>
              <a:rPr lang="en-US" sz="2400" dirty="0"/>
              <a:t>Community Development Block Grants</a:t>
            </a:r>
          </a:p>
          <a:p>
            <a:pPr lvl="1"/>
            <a:r>
              <a:rPr lang="en-US" sz="2000" dirty="0"/>
              <a:t>Anticipate application for FY 2022 opening 8/1, grants are usually up to $45K.</a:t>
            </a:r>
          </a:p>
          <a:p>
            <a:pPr lvl="1"/>
            <a:r>
              <a:rPr lang="en-US" sz="2000" dirty="0"/>
              <a:t>Project must meet national criteria for serving low income and vulnerable populations, broad range of health and human services eligible for funding. </a:t>
            </a:r>
          </a:p>
          <a:p>
            <a:pPr lvl="1"/>
            <a:r>
              <a:rPr lang="en-US" sz="2000" dirty="0"/>
              <a:t>Priority given to projects that leverage outside funds and work in conjunction with other community development efforts.</a:t>
            </a:r>
          </a:p>
          <a:p>
            <a:pPr lvl="1"/>
            <a:r>
              <a:rPr lang="en-US" sz="2000" dirty="0">
                <a:hlinkClick r:id="rId3"/>
              </a:rPr>
              <a:t>https://montgomerycountymd.gov/DHCA/community/grants/index.html</a:t>
            </a: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Government Updates - County</a:t>
            </a:r>
            <a:endParaRPr sz="4500" dirty="0"/>
          </a:p>
        </p:txBody>
      </p:sp>
    </p:spTree>
    <p:extLst>
      <p:ext uri="{BB962C8B-B14F-4D97-AF65-F5344CB8AC3E}">
        <p14:creationId xmlns:p14="http://schemas.microsoft.com/office/powerpoint/2010/main" val="1974869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lvl="0" indent="-381000">
              <a:buSzPts val="2400"/>
            </a:pPr>
            <a:r>
              <a:rPr lang="en-US" sz="2400" dirty="0"/>
              <a:t>Main Street Lending Program</a:t>
            </a:r>
          </a:p>
          <a:p>
            <a:pPr lvl="1">
              <a:spcBef>
                <a:spcPts val="560"/>
              </a:spcBef>
            </a:pPr>
            <a:r>
              <a:rPr lang="en-US" sz="2000" dirty="0"/>
              <a:t>New loan options for viable nonprofits to help them maintain operations and payroll during pandemic crisis.</a:t>
            </a:r>
          </a:p>
          <a:p>
            <a:pPr lvl="1">
              <a:spcBef>
                <a:spcPts val="560"/>
              </a:spcBef>
            </a:pPr>
            <a:r>
              <a:rPr lang="en-US" sz="2000" dirty="0"/>
              <a:t>Loans start at $250K and go up to $300 million.  Deadline 9/30.</a:t>
            </a:r>
          </a:p>
          <a:p>
            <a:pPr lvl="1">
              <a:spcBef>
                <a:spcPts val="560"/>
              </a:spcBef>
            </a:pPr>
            <a:r>
              <a:rPr lang="en-US" sz="2000" dirty="0"/>
              <a:t>Minimum of 10 employees, more than 60% of expenses covered by non donation revenue.</a:t>
            </a:r>
          </a:p>
          <a:p>
            <a:pPr lvl="1">
              <a:spcBef>
                <a:spcPts val="560"/>
              </a:spcBef>
            </a:pPr>
            <a:r>
              <a:rPr lang="en-US" sz="1600" dirty="0"/>
              <a:t>Webinar: </a:t>
            </a:r>
            <a:r>
              <a:rPr lang="en-US" sz="1600" dirty="0">
                <a:hlinkClick r:id="rId3"/>
              </a:rPr>
              <a:t>https://www.bostonfed.org/news-and-events/events/main-street-lending-program/20200730.aspx</a:t>
            </a:r>
            <a:endParaRPr lang="en-US" sz="1600" dirty="0"/>
          </a:p>
          <a:p>
            <a:pPr lvl="1">
              <a:spcBef>
                <a:spcPts val="560"/>
              </a:spcBef>
            </a:pPr>
            <a:r>
              <a:rPr lang="en-US" sz="1600" dirty="0">
                <a:hlinkClick r:id="rId4"/>
              </a:rPr>
              <a:t>https://www.bostonfed.org/supervision-and-regulation/supervision/special-facilities/main-street-lending-program/main-street-lending-program-overview.aspx</a:t>
            </a:r>
            <a:endParaRPr sz="1600" dirty="0">
              <a:solidFill>
                <a:schemeClr val="accent1"/>
              </a:solidFill>
            </a:endParaRPr>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Government Updates - Federal</a:t>
            </a:r>
            <a:endParaRPr sz="4500" dirty="0"/>
          </a:p>
        </p:txBody>
      </p:sp>
    </p:spTree>
    <p:extLst>
      <p:ext uri="{BB962C8B-B14F-4D97-AF65-F5344CB8AC3E}">
        <p14:creationId xmlns:p14="http://schemas.microsoft.com/office/powerpoint/2010/main" val="2603904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lvl="0" indent="-381000">
              <a:buSzPts val="2400"/>
            </a:pPr>
            <a:r>
              <a:rPr lang="en-US" sz="2400" dirty="0"/>
              <a:t>PPP</a:t>
            </a:r>
          </a:p>
          <a:p>
            <a:pPr lvl="1">
              <a:spcBef>
                <a:spcPts val="560"/>
              </a:spcBef>
            </a:pPr>
            <a:r>
              <a:rPr lang="en-US" sz="2000" dirty="0"/>
              <a:t>Forgivable loan, up to $10 million</a:t>
            </a:r>
          </a:p>
          <a:p>
            <a:pPr lvl="1">
              <a:spcBef>
                <a:spcPts val="560"/>
              </a:spcBef>
            </a:pPr>
            <a:r>
              <a:rPr lang="en-US" sz="2000" dirty="0"/>
              <a:t>Deadline 8/8/20</a:t>
            </a:r>
          </a:p>
          <a:p>
            <a:pPr lvl="1">
              <a:spcBef>
                <a:spcPts val="560"/>
              </a:spcBef>
            </a:pPr>
            <a:r>
              <a:rPr lang="en-US" sz="1800" dirty="0">
                <a:hlinkClick r:id="rId3"/>
              </a:rPr>
              <a:t>https://www.sba.gov/funding-programs/loans/coronavirus-relief-options/paycheck-protection-program</a:t>
            </a:r>
            <a:endParaRPr lang="en-US" sz="1800" dirty="0"/>
          </a:p>
          <a:p>
            <a:r>
              <a:rPr lang="en-US" sz="2400" dirty="0"/>
              <a:t>SBA EIDL </a:t>
            </a:r>
          </a:p>
          <a:p>
            <a:pPr lvl="1">
              <a:spcBef>
                <a:spcPts val="560"/>
              </a:spcBef>
            </a:pPr>
            <a:r>
              <a:rPr lang="en-US" sz="2000" dirty="0"/>
              <a:t>Loan, up to $2 million</a:t>
            </a:r>
          </a:p>
          <a:p>
            <a:pPr lvl="1">
              <a:spcBef>
                <a:spcPts val="560"/>
              </a:spcBef>
            </a:pPr>
            <a:r>
              <a:rPr lang="en-US" sz="2000" dirty="0"/>
              <a:t>No deadline</a:t>
            </a:r>
          </a:p>
          <a:p>
            <a:pPr lvl="1">
              <a:spcBef>
                <a:spcPts val="560"/>
              </a:spcBef>
            </a:pPr>
            <a:r>
              <a:rPr lang="en-US" sz="1800" dirty="0">
                <a:hlinkClick r:id="rId4"/>
              </a:rPr>
              <a:t>https://www.sba.gov/page/disaster-loan-applications</a:t>
            </a:r>
            <a:endParaRPr sz="1800" dirty="0">
              <a:solidFill>
                <a:schemeClr val="accent1"/>
              </a:solidFill>
            </a:endParaRPr>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Government Updates - Federal</a:t>
            </a:r>
            <a:endParaRPr sz="4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lvl="0" indent="-381000">
              <a:buSzPts val="2400"/>
            </a:pPr>
            <a:r>
              <a:rPr lang="en-US" sz="2400" dirty="0"/>
              <a:t>TD Challenge</a:t>
            </a:r>
          </a:p>
          <a:p>
            <a:pPr lvl="1">
              <a:spcBef>
                <a:spcPts val="560"/>
              </a:spcBef>
            </a:pPr>
            <a:r>
              <a:rPr lang="en-US" sz="2000" dirty="0"/>
              <a:t>For  innovative, scalable and/or replicable solutions to address the pandemic-caused issues faced by communities that are disproportionately affected by COVID-19 </a:t>
            </a:r>
          </a:p>
          <a:p>
            <a:pPr lvl="1">
              <a:spcBef>
                <a:spcPts val="560"/>
              </a:spcBef>
            </a:pPr>
            <a:r>
              <a:rPr lang="en-US" sz="2000" dirty="0"/>
              <a:t>Must address at least one of the following: financial security, vibrant planet, connected communities, better health. </a:t>
            </a:r>
          </a:p>
          <a:p>
            <a:pPr lvl="1">
              <a:spcBef>
                <a:spcPts val="560"/>
              </a:spcBef>
            </a:pPr>
            <a:r>
              <a:rPr lang="en-US" sz="2000" dirty="0"/>
              <a:t>$260,000 USD to $745,000 for up to 3 years, deadline 8/13</a:t>
            </a:r>
          </a:p>
          <a:p>
            <a:pPr lvl="1">
              <a:spcBef>
                <a:spcPts val="560"/>
              </a:spcBef>
            </a:pPr>
            <a:r>
              <a:rPr lang="en-US" sz="1800" dirty="0">
                <a:hlinkClick r:id="rId3"/>
              </a:rPr>
              <a:t>https://www.td.com/ca/en/about-td/ready-commitment/funding/the-ready-challenge/</a:t>
            </a:r>
            <a:endParaRPr lang="en-US" sz="18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a:t>
            </a:r>
            <a:endParaRPr sz="4500" dirty="0"/>
          </a:p>
        </p:txBody>
      </p:sp>
    </p:spTree>
    <p:extLst>
      <p:ext uri="{BB962C8B-B14F-4D97-AF65-F5344CB8AC3E}">
        <p14:creationId xmlns:p14="http://schemas.microsoft.com/office/powerpoint/2010/main" val="4045774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r>
              <a:rPr lang="en-US" sz="2400" dirty="0"/>
              <a:t>Chesapeake Bay Trust MD Outreach and Restoration Program</a:t>
            </a:r>
          </a:p>
          <a:p>
            <a:pPr lvl="1"/>
            <a:r>
              <a:rPr lang="en-US" sz="2000" dirty="0"/>
              <a:t>Outreach activities that increase stewardship ethic of natural resources and on-the-ground restoration activities that engage Maryland residents in the restoration and protection of the Chesapeake Bay and its rivers.  </a:t>
            </a:r>
          </a:p>
          <a:p>
            <a:pPr lvl="1"/>
            <a:r>
              <a:rPr lang="en-US" sz="2000" dirty="0"/>
              <a:t>Outreach or restoration activities, up to $50,000; up to $75,000 for projects that do both, deadline 8/4</a:t>
            </a:r>
          </a:p>
          <a:p>
            <a:pPr lvl="1"/>
            <a:r>
              <a:rPr lang="en-US" sz="1800" dirty="0">
                <a:hlinkClick r:id="rId3"/>
              </a:rPr>
              <a:t>https://cbtrust.org/grants/outreach-and-restoration/</a:t>
            </a:r>
            <a:endParaRPr lang="en-US" sz="1800" dirty="0"/>
          </a:p>
          <a:p>
            <a:pPr lvl="1"/>
            <a:endParaRPr lang="en-US" sz="18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a:t>
            </a:r>
            <a:endParaRPr sz="4500" dirty="0"/>
          </a:p>
        </p:txBody>
      </p:sp>
    </p:spTree>
    <p:extLst>
      <p:ext uri="{BB962C8B-B14F-4D97-AF65-F5344CB8AC3E}">
        <p14:creationId xmlns:p14="http://schemas.microsoft.com/office/powerpoint/2010/main" val="1837782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lvl="0" indent="-381000">
              <a:buSzPts val="2400"/>
            </a:pPr>
            <a:r>
              <a:rPr lang="en-US" sz="2400" dirty="0"/>
              <a:t>MD Nonprofit Recovery Initiative</a:t>
            </a:r>
          </a:p>
          <a:p>
            <a:pPr lvl="1"/>
            <a:r>
              <a:rPr lang="en-US" sz="2000" dirty="0"/>
              <a:t>$50 million total,  4 separate funds – apply for only one</a:t>
            </a:r>
          </a:p>
          <a:p>
            <a:pPr lvl="1"/>
            <a:r>
              <a:rPr lang="en-US" sz="2000" dirty="0"/>
              <a:t>$8 million to nonprofits who already applied through MD Small Business Covid-19 Emergency Relief Fund</a:t>
            </a:r>
          </a:p>
          <a:p>
            <a:r>
              <a:rPr lang="en-US" sz="2400" dirty="0"/>
              <a:t>MD State Arts Council</a:t>
            </a:r>
          </a:p>
          <a:p>
            <a:pPr lvl="1"/>
            <a:r>
              <a:rPr lang="en-US" sz="2000" dirty="0"/>
              <a:t>support for organizations and for individual artists adversely affected by COVID 19, must have received funding from MSAC previously</a:t>
            </a:r>
          </a:p>
          <a:p>
            <a:pPr lvl="1"/>
            <a:r>
              <a:rPr lang="en-US" sz="2000" dirty="0"/>
              <a:t>$3 million total, no grant amounts specified, due 8/3</a:t>
            </a:r>
          </a:p>
          <a:p>
            <a:pPr lvl="1"/>
            <a:r>
              <a:rPr lang="en-US" sz="1800" dirty="0">
                <a:hlinkClick r:id="rId3"/>
              </a:rPr>
              <a:t>https://www.msac.org/grants/emergency-grant</a:t>
            </a:r>
            <a:endParaRPr lang="en-US" sz="1800" dirty="0"/>
          </a:p>
          <a:p>
            <a:pPr lvl="1"/>
            <a:endParaRPr lang="en-US" sz="2000" dirty="0"/>
          </a:p>
          <a:p>
            <a:pPr lvl="2"/>
            <a:endParaRPr lang="en-US" dirty="0"/>
          </a:p>
          <a:p>
            <a:pPr lvl="2"/>
            <a:endParaRPr lang="en-US" dirty="0"/>
          </a:p>
          <a:p>
            <a:pPr lvl="2"/>
            <a:endParaRPr lang="en-US" sz="1600" dirty="0"/>
          </a:p>
          <a:p>
            <a:r>
              <a:rPr lang="en-US" sz="2400" dirty="0"/>
              <a:t>Dept Housing and Comm. Development</a:t>
            </a:r>
          </a:p>
          <a:p>
            <a:pPr marL="990600" lvl="1" indent="-457200">
              <a:buFont typeface="+mj-lt"/>
              <a:buAutoNum type="arabicPeriod"/>
            </a:pPr>
            <a:r>
              <a:rPr lang="en-US" sz="2000" dirty="0"/>
              <a:t>Support for operating costs due to impact of COVID 19 for organizations in economic development/recovery, housing, health and human services, </a:t>
            </a:r>
          </a:p>
          <a:p>
            <a:pPr lvl="1"/>
            <a:r>
              <a:rPr lang="en-US" sz="2000" dirty="0"/>
              <a:t>$30 million total, awards $5K to $50K, depending on organization size. Deadline 7/29 noon</a:t>
            </a:r>
          </a:p>
          <a:p>
            <a:pPr lvl="1"/>
            <a:r>
              <a:rPr lang="en-US" sz="2000" dirty="0">
                <a:hlinkClick r:id="rId4"/>
              </a:rPr>
              <a:t>https://onestop.md.gov/forms/dhcd-maryland-nonprofit-recovery-initiative-5f173344ea2cf472a715e6dd</a:t>
            </a:r>
            <a:endParaRPr lang="en-US" sz="2000" dirty="0"/>
          </a:p>
          <a:p>
            <a:pPr lvl="1"/>
            <a:r>
              <a:rPr lang="en-US" sz="2000" dirty="0"/>
              <a:t>MD State Arts Council grant reopened</a:t>
            </a:r>
          </a:p>
          <a:p>
            <a:pPr lvl="1"/>
            <a:r>
              <a:rPr lang="en-US" sz="2000" dirty="0"/>
              <a:t>COVID 19 Emergency Grant Program at Dept of Commerce making new awards</a:t>
            </a:r>
          </a:p>
          <a:p>
            <a:pPr lvl="1"/>
            <a:r>
              <a:rPr lang="en-US" sz="1800" dirty="0">
                <a:hlinkClick r:id="rId5"/>
              </a:rPr>
              <a:t>https://dhcd.maryland.gov/Communities/Pages/MarylandNonprofitRecoveryInitiative.aspx</a:t>
            </a:r>
            <a:endParaRPr lang="en-US" sz="1800" dirty="0"/>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dirty="0"/>
              <a:t>Government Updates - State</a:t>
            </a:r>
            <a:endParaRPr dirty="0"/>
          </a:p>
        </p:txBody>
      </p:sp>
    </p:spTree>
    <p:extLst>
      <p:ext uri="{BB962C8B-B14F-4D97-AF65-F5344CB8AC3E}">
        <p14:creationId xmlns:p14="http://schemas.microsoft.com/office/powerpoint/2010/main" val="1312507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t>Department of Housing and Community Development– Grant #1</a:t>
            </a:r>
          </a:p>
          <a:p>
            <a:pPr lvl="1"/>
            <a:r>
              <a:rPr lang="en-US" sz="2000" dirty="0"/>
              <a:t>Support for operating costs due to impact of COVID 19 for organizations in economic development/recovery, housing, health and human services.</a:t>
            </a:r>
          </a:p>
          <a:p>
            <a:pPr lvl="1"/>
            <a:r>
              <a:rPr lang="en-US" sz="2000" dirty="0"/>
              <a:t>$30 million total, awards $5K to $50K, depending on organization size </a:t>
            </a:r>
          </a:p>
          <a:p>
            <a:pPr lvl="1"/>
            <a:r>
              <a:rPr lang="en-US" sz="2000" dirty="0"/>
              <a:t>Deadline 7/29 noon (today)</a:t>
            </a:r>
            <a:endParaRPr lang="en-US" sz="2000" dirty="0">
              <a:hlinkClick r:id="rId3"/>
            </a:endParaRPr>
          </a:p>
          <a:p>
            <a:pPr lvl="1"/>
            <a:r>
              <a:rPr lang="en-US" sz="1800" dirty="0">
                <a:hlinkClick r:id="rId3"/>
              </a:rPr>
              <a:t>https://dhcd.maryland.gov/Communities/Pages/DHCD-NOFA.aspx</a:t>
            </a:r>
            <a:endParaRPr lang="en-US" sz="18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dirty="0"/>
              <a:t>Government Updates - State</a:t>
            </a:r>
            <a:endParaRPr dirty="0"/>
          </a:p>
        </p:txBody>
      </p:sp>
    </p:spTree>
    <p:extLst>
      <p:ext uri="{BB962C8B-B14F-4D97-AF65-F5344CB8AC3E}">
        <p14:creationId xmlns:p14="http://schemas.microsoft.com/office/powerpoint/2010/main" val="2211526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955964"/>
            <a:ext cx="7732200" cy="3550215"/>
          </a:xfrm>
          <a:prstGeom prst="rect">
            <a:avLst/>
          </a:prstGeom>
          <a:noFill/>
          <a:ln>
            <a:noFill/>
          </a:ln>
        </p:spPr>
        <p:txBody>
          <a:bodyPr spcFirstLastPara="1" wrap="square" lIns="91425" tIns="91425" rIns="91425" bIns="91425" anchor="t" anchorCtr="0">
            <a:noAutofit/>
          </a:bodyPr>
          <a:lstStyle/>
          <a:p>
            <a:pPr lvl="1"/>
            <a:r>
              <a:rPr lang="en-US" dirty="0"/>
              <a:t>Department of Housing and Community Development– Grant #2</a:t>
            </a:r>
          </a:p>
          <a:p>
            <a:pPr lvl="2"/>
            <a:r>
              <a:rPr lang="en-US" dirty="0"/>
              <a:t>Behavioral Health Administration and Developmental Disabilities Administration</a:t>
            </a:r>
          </a:p>
          <a:p>
            <a:pPr lvl="2"/>
            <a:r>
              <a:rPr lang="en-US" dirty="0"/>
              <a:t>Support for costs of PPE and cleaning supplies to comply with GOVID 19 precautions for organizations providing services to people with disabilities</a:t>
            </a:r>
          </a:p>
          <a:p>
            <a:pPr lvl="2"/>
            <a:r>
              <a:rPr lang="en-US" dirty="0"/>
              <a:t>$10 million total, awards $5K to $50K</a:t>
            </a:r>
          </a:p>
          <a:p>
            <a:pPr lvl="2"/>
            <a:r>
              <a:rPr lang="en-US" dirty="0"/>
              <a:t>Application anticipated 8/5 with deadline 8/19</a:t>
            </a:r>
          </a:p>
          <a:p>
            <a:pPr lvl="2"/>
            <a:r>
              <a:rPr lang="en-US" sz="1800" dirty="0">
                <a:hlinkClick r:id="rId3"/>
              </a:rPr>
              <a:t>https://dhcd.maryland.gov/Communities/Pages/BHA-DDA-NOFA.aspx</a:t>
            </a:r>
            <a:endParaRPr lang="en-US" sz="1800" dirty="0"/>
          </a:p>
          <a:p>
            <a:pPr lvl="3"/>
            <a:endParaRPr lang="en-US" dirty="0"/>
          </a:p>
          <a:p>
            <a:pPr lvl="2"/>
            <a:endParaRPr lang="en-US" dirty="0"/>
          </a:p>
          <a:p>
            <a:pPr lvl="2"/>
            <a:endParaRPr lang="en-US" dirty="0"/>
          </a:p>
          <a:p>
            <a:pPr lvl="2"/>
            <a:endParaRPr lang="en-US" dirty="0"/>
          </a:p>
          <a:p>
            <a:pPr lvl="2"/>
            <a:endParaRPr lang="en-US" dirty="0"/>
          </a:p>
          <a:p>
            <a:pPr indent="-381000">
              <a:buSzPts val="2400"/>
            </a:pPr>
            <a:endParaRPr lang="en-US" sz="2400" dirty="0"/>
          </a:p>
          <a:p>
            <a:pPr lvl="0" indent="-381000">
              <a:buSzPts val="2400"/>
            </a:pPr>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35429"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State</a:t>
            </a:r>
            <a:endParaRPr sz="4500" dirty="0"/>
          </a:p>
        </p:txBody>
      </p:sp>
    </p:spTree>
    <p:extLst>
      <p:ext uri="{BB962C8B-B14F-4D97-AF65-F5344CB8AC3E}">
        <p14:creationId xmlns:p14="http://schemas.microsoft.com/office/powerpoint/2010/main" val="3830176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23229" y="1063379"/>
            <a:ext cx="7732200" cy="3550215"/>
          </a:xfrm>
          <a:prstGeom prst="rect">
            <a:avLst/>
          </a:prstGeom>
          <a:noFill/>
          <a:ln>
            <a:noFill/>
          </a:ln>
        </p:spPr>
        <p:txBody>
          <a:bodyPr spcFirstLastPara="1" wrap="square" lIns="91425" tIns="91425" rIns="91425" bIns="91425" anchor="t" anchorCtr="0">
            <a:noAutofit/>
          </a:bodyPr>
          <a:lstStyle/>
          <a:p>
            <a:pPr lvl="1"/>
            <a:r>
              <a:rPr lang="en-US" dirty="0"/>
              <a:t>Maryland Humanities Major Grants Program</a:t>
            </a:r>
          </a:p>
          <a:p>
            <a:pPr lvl="2"/>
            <a:r>
              <a:rPr lang="en-US" dirty="0"/>
              <a:t>Innovative projects that use the humanities to engage Maryland residents through programming (e.g., exhibits, community dialogues, and documentary films) and include a wide variety of perspectives.</a:t>
            </a:r>
          </a:p>
          <a:p>
            <a:pPr lvl="2"/>
            <a:r>
              <a:rPr lang="en-US" dirty="0"/>
              <a:t>Up to $10K, LOI due 9/1.  If invited, full proposal 10/15</a:t>
            </a:r>
          </a:p>
          <a:p>
            <a:pPr lvl="2"/>
            <a:r>
              <a:rPr lang="en-US" sz="1800" dirty="0">
                <a:hlinkClick r:id="rId3"/>
              </a:rPr>
              <a:t>https://www.mdhumanities.org/grants/grant-programs/</a:t>
            </a:r>
            <a:endParaRPr lang="en-US" dirty="0"/>
          </a:p>
          <a:p>
            <a:pPr lvl="2"/>
            <a:endParaRPr lang="en-US" dirty="0"/>
          </a:p>
          <a:p>
            <a:pPr lvl="2"/>
            <a:endParaRPr lang="en-US" dirty="0"/>
          </a:p>
          <a:p>
            <a:pPr lvl="2"/>
            <a:endParaRPr lang="en-US" dirty="0"/>
          </a:p>
          <a:p>
            <a:pPr lvl="2"/>
            <a:endParaRPr lang="en-US" dirty="0"/>
          </a:p>
          <a:p>
            <a:pPr indent="-381000">
              <a:buSzPts val="2400"/>
            </a:pPr>
            <a:endParaRPr lang="en-US" sz="2400" dirty="0"/>
          </a:p>
          <a:p>
            <a:pPr lvl="0" indent="-381000">
              <a:buSzPts val="2400"/>
            </a:pPr>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35429"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State</a:t>
            </a:r>
            <a:endParaRPr sz="4500" dirty="0"/>
          </a:p>
        </p:txBody>
      </p:sp>
    </p:spTree>
    <p:extLst>
      <p:ext uri="{BB962C8B-B14F-4D97-AF65-F5344CB8AC3E}">
        <p14:creationId xmlns:p14="http://schemas.microsoft.com/office/powerpoint/2010/main" val="1921784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t>Reopen Montgomery Business Assistance Program</a:t>
            </a:r>
          </a:p>
          <a:p>
            <a:pPr lvl="1"/>
            <a:r>
              <a:rPr lang="en-US" sz="2000" dirty="0"/>
              <a:t>Support businesses and nonprofits that have reopening costs due to compliance with COVID 19 state and county health regulations</a:t>
            </a:r>
          </a:p>
          <a:p>
            <a:pPr lvl="1"/>
            <a:r>
              <a:rPr lang="en-US" sz="2000" dirty="0"/>
              <a:t>$14 million total, grants up to $5K</a:t>
            </a:r>
          </a:p>
          <a:p>
            <a:pPr lvl="1"/>
            <a:r>
              <a:rPr lang="en-US" sz="2000" dirty="0"/>
              <a:t> Application open 7/29 noon, rolling lottery system, no deadline</a:t>
            </a:r>
          </a:p>
          <a:p>
            <a:pPr lvl="1"/>
            <a:r>
              <a:rPr lang="en-US" sz="1800" dirty="0">
                <a:hlinkClick r:id="rId3"/>
              </a:rPr>
              <a:t>https://www.montgomerycountymd.gov/biz-resources/reopen/</a:t>
            </a:r>
            <a:endParaRPr lang="en-US" sz="1800" dirty="0"/>
          </a:p>
          <a:p>
            <a:pPr lvl="1"/>
            <a:endParaRPr lang="en-US" sz="2000" dirty="0"/>
          </a:p>
          <a:p>
            <a:pPr lvl="0" indent="-381000">
              <a:buSzPts val="2400"/>
            </a:pPr>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500" dirty="0"/>
              <a:t>Government Updates - County</a:t>
            </a:r>
            <a:endParaRPr sz="4500" dirty="0"/>
          </a:p>
        </p:txBody>
      </p:sp>
    </p:spTree>
    <p:extLst>
      <p:ext uri="{BB962C8B-B14F-4D97-AF65-F5344CB8AC3E}">
        <p14:creationId xmlns:p14="http://schemas.microsoft.com/office/powerpoint/2010/main" val="3810735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23229" y="1063379"/>
            <a:ext cx="7732200" cy="3442800"/>
          </a:xfrm>
          <a:prstGeom prst="rect">
            <a:avLst/>
          </a:prstGeom>
          <a:noFill/>
          <a:ln>
            <a:noFill/>
          </a:ln>
        </p:spPr>
        <p:txBody>
          <a:bodyPr spcFirstLastPara="1" wrap="square" lIns="91425" tIns="91425" rIns="91425" bIns="91425" anchor="t" anchorCtr="0">
            <a:noAutofit/>
          </a:bodyPr>
          <a:lstStyle/>
          <a:p>
            <a:pPr lvl="1"/>
            <a:r>
              <a:rPr lang="en-US" sz="2000" dirty="0"/>
              <a:t>Eligibility</a:t>
            </a:r>
          </a:p>
          <a:p>
            <a:pPr lvl="2"/>
            <a:r>
              <a:rPr lang="en-US" dirty="0"/>
              <a:t>Physical locations only in the County OR County locations account for more than 50% of employees or gross sales</a:t>
            </a:r>
          </a:p>
          <a:p>
            <a:pPr lvl="2"/>
            <a:r>
              <a:rPr lang="en-US" dirty="0"/>
              <a:t>100 or fewer FT employees</a:t>
            </a:r>
          </a:p>
          <a:p>
            <a:pPr lvl="2"/>
            <a:r>
              <a:rPr lang="en-US" dirty="0"/>
              <a:t>No previous financial assistance from County for the same reopening costs (no ”double-dipping”)</a:t>
            </a:r>
          </a:p>
          <a:p>
            <a:pPr lvl="2"/>
            <a:r>
              <a:rPr lang="en-US" dirty="0"/>
              <a:t>Incurred reopening reimbursable expenditures between 3/16/20 and 30 days following start of Phase 3 reopening</a:t>
            </a:r>
          </a:p>
          <a:p>
            <a:pPr lvl="2"/>
            <a:r>
              <a:rPr lang="en-US" dirty="0"/>
              <a:t>In “Good Standing” with State of Maryland</a:t>
            </a:r>
          </a:p>
          <a:p>
            <a:pPr lvl="2"/>
            <a:endParaRPr lang="en-US" dirty="0"/>
          </a:p>
          <a:p>
            <a:pPr lvl="0" indent="-381000">
              <a:buSzPts val="2400"/>
            </a:pPr>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35429"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County</a:t>
            </a:r>
            <a:endParaRPr sz="4500" dirty="0"/>
          </a:p>
        </p:txBody>
      </p:sp>
    </p:spTree>
    <p:extLst>
      <p:ext uri="{BB962C8B-B14F-4D97-AF65-F5344CB8AC3E}">
        <p14:creationId xmlns:p14="http://schemas.microsoft.com/office/powerpoint/2010/main" val="301637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marL="876300" lvl="1" indent="-342900"/>
            <a:r>
              <a:rPr lang="en-US" sz="2000" dirty="0"/>
              <a:t>Application in two parts</a:t>
            </a:r>
          </a:p>
          <a:p>
            <a:pPr lvl="2"/>
            <a:r>
              <a:rPr lang="en-US" dirty="0"/>
              <a:t>Part 1, basic information and eligibility</a:t>
            </a:r>
          </a:p>
          <a:p>
            <a:pPr lvl="2"/>
            <a:r>
              <a:rPr lang="en-US" dirty="0"/>
              <a:t>Part 2, grant request, receipts, and other documentation </a:t>
            </a:r>
          </a:p>
          <a:p>
            <a:pPr lvl="2"/>
            <a:r>
              <a:rPr lang="en-US" dirty="0"/>
              <a:t>Applications selected by rolling lottery. May apply repeatedly until $5K limit reached</a:t>
            </a:r>
          </a:p>
          <a:p>
            <a:pPr lvl="2"/>
            <a:r>
              <a:rPr lang="en-US" dirty="0"/>
              <a:t>After submission of Part 1, County will send email for those selected with link to upload documents for Part 2</a:t>
            </a:r>
          </a:p>
          <a:p>
            <a:pPr lvl="2"/>
            <a:r>
              <a:rPr lang="en-US" dirty="0"/>
              <a:t>Sample application on website.  Real application must be completed in one sitting, can not be saved</a:t>
            </a:r>
          </a:p>
          <a:p>
            <a:pPr lvl="1"/>
            <a:endParaRPr lang="en-US" sz="20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Government Updates - County</a:t>
            </a:r>
            <a:endParaRPr sz="4500" dirty="0"/>
          </a:p>
        </p:txBody>
      </p:sp>
    </p:spTree>
    <p:extLst>
      <p:ext uri="{BB962C8B-B14F-4D97-AF65-F5344CB8AC3E}">
        <p14:creationId xmlns:p14="http://schemas.microsoft.com/office/powerpoint/2010/main" val="535303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lvl="0" indent="-381000">
              <a:buSzPts val="2400"/>
            </a:pPr>
            <a:r>
              <a:rPr lang="en-US" sz="2400" dirty="0"/>
              <a:t>COVID 19 Food Access Capacity Building Grant </a:t>
            </a:r>
          </a:p>
          <a:p>
            <a:pPr lvl="1"/>
            <a:r>
              <a:rPr lang="en-US" sz="2000" dirty="0"/>
              <a:t>$1 million for increasing organizational capacity to store, distribute and deliver shelf stable, frozen, or refrigerated grocery items and/or meals.</a:t>
            </a:r>
          </a:p>
          <a:p>
            <a:pPr lvl="1"/>
            <a:r>
              <a:rPr lang="en-US" sz="2000" dirty="0"/>
              <a:t>Priority areas include storage, transportation, technology, the ability to expand the number of individuals being served.  Partnerships are given preference. </a:t>
            </a:r>
          </a:p>
          <a:p>
            <a:pPr lvl="1"/>
            <a:r>
              <a:rPr lang="en-US" sz="2000" dirty="0"/>
              <a:t>Up to $85K, due 8/3, 12 pm</a:t>
            </a:r>
          </a:p>
          <a:p>
            <a:pPr lvl="1"/>
            <a:r>
              <a:rPr lang="en-US" sz="2000" dirty="0">
                <a:hlinkClick r:id="rId3"/>
              </a:rPr>
              <a:t>https://hifmc.org/for-grantseekers/covid-19-food-access-grant/</a:t>
            </a:r>
            <a:endParaRPr sz="1800" dirty="0">
              <a:solidFill>
                <a:srgbClr val="FF9900"/>
              </a:solidFill>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Government Updates - County</a:t>
            </a:r>
            <a:endParaRPr sz="4500" dirty="0"/>
          </a:p>
        </p:txBody>
      </p:sp>
    </p:spTree>
    <p:extLst>
      <p:ext uri="{BB962C8B-B14F-4D97-AF65-F5344CB8AC3E}">
        <p14:creationId xmlns:p14="http://schemas.microsoft.com/office/powerpoint/2010/main" val="1238330341"/>
      </p:ext>
    </p:extLst>
  </p:cSld>
  <p:clrMapOvr>
    <a:masterClrMapping/>
  </p:clrMapOvr>
</p:sld>
</file>

<file path=ppt/theme/theme1.xml><?xml version="1.0" encoding="utf-8"?>
<a:theme xmlns:a="http://schemas.openxmlformats.org/drawingml/2006/main" name="Adjacency">
  <a:themeElements>
    <a:clrScheme name="Custom 5">
      <a:dk1>
        <a:srgbClr val="2F2B20"/>
      </a:dk1>
      <a:lt1>
        <a:srgbClr val="FFFFFF"/>
      </a:lt1>
      <a:dk2>
        <a:srgbClr val="4866A8"/>
      </a:dk2>
      <a:lt2>
        <a:srgbClr val="A8B240"/>
      </a:lt2>
      <a:accent1>
        <a:srgbClr val="A8B240"/>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2879</TotalTime>
  <Words>3096</Words>
  <Application>Microsoft Macintosh PowerPoint</Application>
  <PresentationFormat>On-screen Show (16:9)</PresentationFormat>
  <Paragraphs>225</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Cambria</vt:lpstr>
      <vt:lpstr>Adjacency</vt:lpstr>
      <vt:lpstr>PowerPoint Presentation</vt:lpstr>
      <vt:lpstr>Government Updates - State</vt:lpstr>
      <vt:lpstr>Government Updates - State</vt:lpstr>
      <vt:lpstr>Government Updates - State</vt:lpstr>
      <vt:lpstr>Government Updates - State</vt:lpstr>
      <vt:lpstr>Government Updates - County</vt:lpstr>
      <vt:lpstr>Government Updates - County</vt:lpstr>
      <vt:lpstr>Government Updates - County</vt:lpstr>
      <vt:lpstr>Government Updates - County</vt:lpstr>
      <vt:lpstr>Government Updates - County</vt:lpstr>
      <vt:lpstr>Government Updates - County</vt:lpstr>
      <vt:lpstr>Government Updates - Federal</vt:lpstr>
      <vt:lpstr>Government Updates - Federal</vt:lpstr>
      <vt:lpstr>Private Funder Updates</vt:lpstr>
      <vt:lpstr>Private Funder Updates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Seth Grimes</cp:lastModifiedBy>
  <cp:revision>95</cp:revision>
  <cp:lastPrinted>2020-07-29T14:02:16Z</cp:lastPrinted>
  <dcterms:modified xsi:type="dcterms:W3CDTF">2020-07-29T17:01:12Z</dcterms:modified>
</cp:coreProperties>
</file>