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handoutMasterIdLst>
    <p:handoutMasterId r:id="rId10"/>
  </p:handoutMasterIdLst>
  <p:sldIdLst>
    <p:sldId id="256" r:id="rId2"/>
    <p:sldId id="1832" r:id="rId3"/>
    <p:sldId id="1845" r:id="rId4"/>
    <p:sldId id="1842" r:id="rId5"/>
    <p:sldId id="1839" r:id="rId6"/>
    <p:sldId id="1843" r:id="rId7"/>
    <p:sldId id="1844" r:id="rId8"/>
  </p:sldIdLst>
  <p:sldSz cx="9144000" cy="5143500" type="screen16x9"/>
  <p:notesSz cx="7010400" cy="9296400"/>
  <p:embeddedFontLst>
    <p:embeddedFont>
      <p:font typeface="Calibri" panose="020F0502020204030204" pitchFamily="34" charset="0"/>
      <p:regular r:id="rId11"/>
      <p:bold r:id="rId12"/>
      <p:italic r:id="rId13"/>
      <p:boldItalic r:id="rId14"/>
    </p:embeddedFont>
    <p:embeddedFont>
      <p:font typeface="Cambria" panose="02040503050406030204" pitchFamily="18"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66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296" autoAdjust="0"/>
    <p:restoredTop sz="62066"/>
  </p:normalViewPr>
  <p:slideViewPr>
    <p:cSldViewPr snapToGrid="0">
      <p:cViewPr varScale="1">
        <p:scale>
          <a:sx n="75" d="100"/>
          <a:sy n="75" d="100"/>
        </p:scale>
        <p:origin x="168" y="352"/>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1128"/>
    </p:cViewPr>
  </p:sorterViewPr>
  <p:notesViewPr>
    <p:cSldViewPr snapToGrid="0">
      <p:cViewPr varScale="1">
        <p:scale>
          <a:sx n="81" d="100"/>
          <a:sy n="81" d="100"/>
        </p:scale>
        <p:origin x="316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E11EC2-AF64-4943-9986-E4A5B5E40267}"/>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DB47673-C24B-4848-B2EA-99AB419D2EB3}"/>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41E7240-539D-884A-B146-1377770C18FF}" type="datetimeFigureOut">
              <a:rPr lang="en-US" smtClean="0"/>
              <a:t>6/2/20</a:t>
            </a:fld>
            <a:endParaRPr lang="en-US"/>
          </a:p>
        </p:txBody>
      </p:sp>
      <p:sp>
        <p:nvSpPr>
          <p:cNvPr id="4" name="Footer Placeholder 3">
            <a:extLst>
              <a:ext uri="{FF2B5EF4-FFF2-40B4-BE49-F238E27FC236}">
                <a16:creationId xmlns:a16="http://schemas.microsoft.com/office/drawing/2014/main" id="{C873BF75-2730-2742-95D6-089CC5AD7A11}"/>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r>
              <a:rPr lang="en-US"/>
              <a:t>Nonprofit Montgomery  Franca Brilliant. franca.brilliant@gmail.com</a:t>
            </a:r>
          </a:p>
        </p:txBody>
      </p:sp>
      <p:sp>
        <p:nvSpPr>
          <p:cNvPr id="5" name="Slide Number Placeholder 4">
            <a:extLst>
              <a:ext uri="{FF2B5EF4-FFF2-40B4-BE49-F238E27FC236}">
                <a16:creationId xmlns:a16="http://schemas.microsoft.com/office/drawing/2014/main" id="{394FD485-72EB-1541-8F8C-52E81CC5CE21}"/>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0743BD2-1451-E34C-A786-B3B2AEAD37DE}" type="slidenum">
              <a:rPr lang="en-US" smtClean="0"/>
              <a:t>‹#›</a:t>
            </a:fld>
            <a:endParaRPr lang="en-US"/>
          </a:p>
        </p:txBody>
      </p:sp>
    </p:spTree>
    <p:extLst>
      <p:ext uri="{BB962C8B-B14F-4D97-AF65-F5344CB8AC3E}">
        <p14:creationId xmlns:p14="http://schemas.microsoft.com/office/powerpoint/2010/main" val="1749381924"/>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25" y="4415775"/>
            <a:ext cx="5608299" cy="4183374"/>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667315601"/>
      </p:ext>
    </p:extLst>
  </p:cSld>
  <p:clrMap bg1="lt1" tx1="dk1" bg2="dk2" tx2="lt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about:blank"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r>
              <a:rPr lang="en-US" dirty="0"/>
              <a:t>What we are watching</a:t>
            </a:r>
          </a:p>
          <a:p>
            <a:pPr lvl="0">
              <a:spcBef>
                <a:spcPts val="0"/>
              </a:spcBef>
              <a:buNone/>
            </a:pPr>
            <a:r>
              <a:rPr lang="en-US" dirty="0"/>
              <a:t>Changes to PPP—House passed PPP Flexibility Act, key provisions:  extend loan forgiveness period, lower restriction on non payroll expenses to 40%, extend the rehiring deadline to align with the enhanced UI payments.  Don’t have full reaction from Senate yet. </a:t>
            </a:r>
          </a:p>
          <a:p>
            <a:pPr lvl="0">
              <a:spcBef>
                <a:spcPts val="0"/>
              </a:spcBef>
              <a:buNone/>
            </a:pPr>
            <a:r>
              <a:rPr lang="en-US" dirty="0"/>
              <a:t>New stimulus package </a:t>
            </a:r>
          </a:p>
          <a:p>
            <a:pPr lvl="0">
              <a:spcBef>
                <a:spcPts val="0"/>
              </a:spcBef>
              <a:buNone/>
            </a:pPr>
            <a:r>
              <a:rPr lang="en-US" dirty="0"/>
              <a:t>House Version</a:t>
            </a:r>
          </a:p>
          <a:p>
            <a:pPr lvl="0">
              <a:spcBef>
                <a:spcPts val="0"/>
              </a:spcBef>
              <a:buNone/>
            </a:pPr>
            <a:r>
              <a:rPr lang="en-US" dirty="0"/>
              <a:t>Senate differences, stalling on this in part because of extension of $600 extra unemployment, now due to expire 7/31,also issues of liability for companies,  probably no action till July</a:t>
            </a:r>
          </a:p>
          <a:p>
            <a:pPr lvl="0">
              <a:spcBef>
                <a:spcPts val="0"/>
              </a:spcBef>
              <a:buNone/>
            </a:pPr>
            <a:r>
              <a:rPr lang="en-US" dirty="0"/>
              <a:t>FEMA money -- </a:t>
            </a:r>
            <a:r>
              <a:rPr lang="en-US" dirty="0">
                <a:hlinkClick r:id="rId3"/>
              </a:rPr>
              <a:t>https://www.fema.gov/public-assistance-local-state-tribal-and-non-profit</a:t>
            </a:r>
            <a:endParaRPr lang="en-US" dirty="0"/>
          </a:p>
          <a:p>
            <a:pPr lvl="0">
              <a:spcBef>
                <a:spcPts val="0"/>
              </a:spcBef>
              <a:buNone/>
            </a:pPr>
            <a:endParaRPr lang="en-US" dirty="0"/>
          </a:p>
          <a:p>
            <a:pPr lvl="0">
              <a:spcBef>
                <a:spcPts val="0"/>
              </a:spcBef>
              <a:buNone/>
            </a:pPr>
            <a:r>
              <a:rPr lang="en-US" dirty="0">
                <a:highlight>
                  <a:srgbClr val="FFFF00"/>
                </a:highlight>
              </a:rPr>
              <a:t>$100M. The Fiscal Year (FY) 2020 Emergency Management Performance Grant (EMPG-S) Program - Supplemental assists states, territories, tribes and local governments with their public health and emergency management activities supporting the prevention of, preparation for, and response to the ongoing Coronavirus Disease 2019 (COVID-19 public health emergency.</a:t>
            </a:r>
            <a:r>
              <a:rPr lang="en-US" dirty="0"/>
              <a:t> Through this grant program, FEMA will award funding to support planning and operational readiness for COVID-19 preparedness and response; development of tools and strategies for prevention, preparedness, and response; and ongoing communication and coordination among federal, State, local, tribal, and territorial partners throughout the response.</a:t>
            </a:r>
          </a:p>
          <a:p>
            <a:pPr lvl="0">
              <a:spcBef>
                <a:spcPts val="0"/>
              </a:spcBef>
              <a:buNone/>
            </a:pPr>
            <a:endParaRPr lang="en-US" dirty="0"/>
          </a:p>
          <a:p>
            <a:pPr lvl="0">
              <a:spcBef>
                <a:spcPts val="0"/>
              </a:spcBef>
              <a:buNone/>
            </a:pPr>
            <a:r>
              <a:rPr lang="en-US" sz="1100" b="0" i="0" kern="1200" dirty="0">
                <a:solidFill>
                  <a:schemeClr val="tx1"/>
                </a:solidFill>
                <a:effectLst/>
                <a:latin typeface="+mn-lt"/>
                <a:ea typeface="+mn-ea"/>
                <a:cs typeface="+mn-cs"/>
              </a:rPr>
              <a:t>$200M The Emergency Food and Shelter Program (EFSP), which received $200 million in the CARES Act, was created by Congress to help meet the needs of hungry and homeless people throughout the United States and its territories by allocating federal funds for the provision of food and shelter. EFSP is governed by a National Board which is chaired by a representative of FEMA and includes representatives of the American Red Cross; Catholic Charities, USA; The Jewish Federations of North America; National Council of the Churches of Christ in the USA; The Salvation Army; and United Way Worldwide. The EFSP National Board has made Phase 37 (FY2019 annual) and Phase CARES (FY2020 CARES Act supplemental) allocations available on the EFSP website, </a:t>
            </a:r>
            <a:r>
              <a:rPr lang="en-US" sz="1100" b="0" i="0" kern="1200" dirty="0" err="1">
                <a:solidFill>
                  <a:schemeClr val="tx1"/>
                </a:solidFill>
                <a:effectLst/>
                <a:latin typeface="+mn-lt"/>
                <a:ea typeface="+mn-ea"/>
                <a:cs typeface="+mn-cs"/>
              </a:rPr>
              <a:t>www.efsp.unitedway.org</a:t>
            </a:r>
            <a:r>
              <a:rPr lang="en-US" sz="1100" b="0" i="0" kern="1200" dirty="0">
                <a:solidFill>
                  <a:schemeClr val="tx1"/>
                </a:solidFill>
                <a:effectLst/>
                <a:latin typeface="+mn-lt"/>
                <a:ea typeface="+mn-ea"/>
                <a:cs typeface="+mn-cs"/>
              </a:rPr>
              <a:t>, under the </a:t>
            </a:r>
            <a:r>
              <a:rPr lang="en-US" sz="1100" b="1" i="0" u="none" strike="noStrike" kern="1200" dirty="0">
                <a:solidFill>
                  <a:schemeClr val="tx1"/>
                </a:solidFill>
                <a:effectLst/>
                <a:latin typeface="+mn-lt"/>
                <a:ea typeface="+mn-ea"/>
                <a:cs typeface="+mn-cs"/>
                <a:hlinkClick r:id="rId4"/>
              </a:rPr>
              <a:t>FY2019/2020/CARES Funding </a:t>
            </a:r>
            <a:r>
              <a:rPr lang="en-US" sz="1100" b="0" i="0" kern="1200" dirty="0">
                <a:solidFill>
                  <a:schemeClr val="tx1"/>
                </a:solidFill>
                <a:effectLst/>
                <a:latin typeface="+mn-lt"/>
                <a:ea typeface="+mn-ea"/>
                <a:cs typeface="+mn-cs"/>
              </a:rPr>
              <a:t>Tab. Any nonprofit, faith-based or local government agency that provides food and shelter services may apply for funds in both phases.  </a:t>
            </a:r>
            <a:endParaRPr dirty="0"/>
          </a:p>
        </p:txBody>
      </p:sp>
      <p:sp>
        <p:nvSpPr>
          <p:cNvPr id="84" name="Shape 8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0482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406400" y="4438925"/>
            <a:ext cx="6283766" cy="4311536"/>
          </a:xfrm>
        </p:spPr>
        <p:txBody>
          <a:bodyPr/>
          <a:lstStyle/>
          <a:p>
            <a:r>
              <a:rPr lang="en-US" dirty="0"/>
              <a:t>HHS Administration for Children and Families</a:t>
            </a:r>
          </a:p>
          <a:p>
            <a:r>
              <a:rPr lang="en-US" sz="1100" b="0" i="0" kern="1200" dirty="0">
                <a:solidFill>
                  <a:schemeClr val="tx1"/>
                </a:solidFill>
                <a:effectLst/>
                <a:latin typeface="+mn-lt"/>
                <a:ea typeface="+mn-ea"/>
                <a:cs typeface="+mn-cs"/>
              </a:rPr>
              <a:t>The Department of Health and Human Services (HHS), Administration for Children and Families (</a:t>
            </a:r>
            <a:r>
              <a:rPr lang="en-US" sz="1100" b="0" i="0" kern="1200" dirty="0">
                <a:solidFill>
                  <a:schemeClr val="tx1"/>
                </a:solidFill>
                <a:effectLst/>
                <a:highlight>
                  <a:srgbClr val="FFFF00"/>
                </a:highlight>
                <a:latin typeface="+mn-lt"/>
                <a:ea typeface="+mn-ea"/>
                <a:cs typeface="+mn-cs"/>
              </a:rPr>
              <a:t>ACF), Office of Family Assistance (OFA) announces its plan to solicit applications for the competitive award of grants that support "activities to promote responsible fatherhood" under each of the three broad categories of promoting or sustaining marriage, responsible parenting, and economic stability activities authorized </a:t>
            </a:r>
            <a:r>
              <a:rPr lang="en-US" sz="1100" b="0" i="0" kern="1200" dirty="0">
                <a:solidFill>
                  <a:schemeClr val="tx1"/>
                </a:solidFill>
                <a:effectLst/>
                <a:latin typeface="+mn-lt"/>
                <a:ea typeface="+mn-ea"/>
                <a:cs typeface="+mn-cs"/>
              </a:rPr>
              <a:t>under Section 403(a)(2) of the Social Security Act. The Fatherhood Family-focused, Interconnected, </a:t>
            </a:r>
            <a:r>
              <a:rPr lang="en-US" sz="1100" b="0" i="0" kern="1200" dirty="0" err="1">
                <a:solidFill>
                  <a:schemeClr val="tx1"/>
                </a:solidFill>
                <a:effectLst/>
                <a:latin typeface="+mn-lt"/>
                <a:ea typeface="+mn-ea"/>
                <a:cs typeface="+mn-cs"/>
              </a:rPr>
              <a:t>Resilent</a:t>
            </a:r>
            <a:r>
              <a:rPr lang="en-US" sz="1100" b="0" i="0" kern="1200" dirty="0">
                <a:solidFill>
                  <a:schemeClr val="tx1"/>
                </a:solidFill>
                <a:effectLst/>
                <a:latin typeface="+mn-lt"/>
                <a:ea typeface="+mn-ea"/>
                <a:cs typeface="+mn-cs"/>
              </a:rPr>
              <a:t>, and Essential Grants (Fatherhood FIRE) will </a:t>
            </a:r>
            <a:r>
              <a:rPr lang="en-US" sz="1100" b="0" i="0" kern="1200" dirty="0">
                <a:solidFill>
                  <a:schemeClr val="tx1"/>
                </a:solidFill>
                <a:effectLst/>
                <a:highlight>
                  <a:srgbClr val="FFFF00"/>
                </a:highlight>
                <a:latin typeface="+mn-lt"/>
                <a:ea typeface="+mn-ea"/>
                <a:cs typeface="+mn-cs"/>
              </a:rPr>
              <a:t>be targeted exclusively to projects designed for adult fathers, defined as fathers that are age 18 and older. Eligible fathers (or father figures) must have children who are age 24 or younger. Fathers will include those in the general population (or "community fathers"), as well as fathers who are currently incarcerated and are returning, or have returned, to their families and communities following incarceration</a:t>
            </a:r>
            <a:r>
              <a:rPr lang="en-US" sz="1100" b="0" i="0" kern="1200" dirty="0">
                <a:solidFill>
                  <a:schemeClr val="tx1"/>
                </a:solidFill>
                <a:effectLst/>
                <a:latin typeface="+mn-lt"/>
                <a:ea typeface="+mn-ea"/>
                <a:cs typeface="+mn-cs"/>
              </a:rPr>
              <a:t>. </a:t>
            </a:r>
          </a:p>
          <a:p>
            <a:endParaRPr lang="en-US" sz="1100" b="0" i="0" kern="1200" dirty="0">
              <a:solidFill>
                <a:schemeClr val="tx1"/>
              </a:solidFill>
              <a:effectLst/>
              <a:highlight>
                <a:srgbClr val="FFFF00"/>
              </a:highlight>
              <a:latin typeface="+mn-lt"/>
              <a:ea typeface="+mn-ea"/>
              <a:cs typeface="+mn-cs"/>
            </a:endParaRPr>
          </a:p>
          <a:p>
            <a:r>
              <a:rPr lang="en-US" sz="1100" b="0" i="0" kern="1200" dirty="0">
                <a:solidFill>
                  <a:schemeClr val="tx1"/>
                </a:solidFill>
                <a:effectLst/>
                <a:highlight>
                  <a:srgbClr val="FFFF00"/>
                </a:highlight>
                <a:latin typeface="+mn-lt"/>
                <a:ea typeface="+mn-ea"/>
                <a:cs typeface="+mn-cs"/>
              </a:rPr>
              <a:t>“healthy marriage promotion” activities, including relationship education, parenting, and job and career advancement activities  The Relationships, Education, Advancement, and Development for Youth for Life (READY4Life) grants will be targeted exclusively to youth, for projects designed to support healthy relationships and marriage, including the value of marriage in future family formation and skills-based healthy relationship and marriage education. Additionally, grants will support activities including parenting (for young fathers and mothers, as applicable), financial management, job and career advancement, and other activities. </a:t>
            </a:r>
            <a:r>
              <a:rPr lang="en-US" sz="1100" b="0" i="0" kern="1200" dirty="0">
                <a:solidFill>
                  <a:schemeClr val="tx1"/>
                </a:solidFill>
                <a:effectLst/>
                <a:latin typeface="+mn-lt"/>
                <a:ea typeface="+mn-ea"/>
                <a:cs typeface="+mn-cs"/>
              </a:rPr>
              <a:t>Projects must be targeted to youth, specified as individuals in high school (grades 9-12), or that are high-school aged or in late adolescence and early adulthood (ages 14 to 24). Grants awarded will support family formation and strengthening activities through one or more of three healthy marriage promotion activities specified under the authorizing legislation: (1) marriage and relationship education/skills (MRES); (2) education in high schools; and (3) public advertising campaigns. </a:t>
            </a:r>
          </a:p>
          <a:p>
            <a:endParaRPr lang="en-US" dirty="0"/>
          </a:p>
          <a:p>
            <a:r>
              <a:rPr lang="en-US" sz="1100" b="0" i="0" kern="1200" dirty="0">
                <a:solidFill>
                  <a:schemeClr val="tx1"/>
                </a:solidFill>
                <a:effectLst/>
                <a:latin typeface="+mn-lt"/>
                <a:ea typeface="+mn-ea"/>
                <a:cs typeface="+mn-cs"/>
              </a:rPr>
              <a:t>support “healthy marriage promotion” activities.  Applicants will be asked to submit proposals that are designed to implement programs that include a broad array of service provision strategies. These include curriculum-based skills development and services designed to support family strengthening activities through one or more of seven activities specified under the authorizing legislation: marriage and relationship education/skills (MRES); pre-marital education; marriage enhancement; divorce reduction activities; marriage mentoring; public advertising campaigns; and activities to reduce the disincentives to marriage. Applicants will be encouraged to also include services to promote employment and job and career advancement. </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653024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406400" y="4438925"/>
            <a:ext cx="6283766" cy="4311536"/>
          </a:xfrm>
        </p:spPr>
        <p:txBody>
          <a:bodyPr/>
          <a:lstStyle/>
          <a:p>
            <a:endParaRPr lang="en-US" sz="1100" b="0" i="0" kern="1200" dirty="0">
              <a:solidFill>
                <a:schemeClr val="tx1"/>
              </a:solidFill>
              <a:effectLst/>
              <a:latin typeface="+mn-lt"/>
              <a:ea typeface="+mn-ea"/>
              <a:cs typeface="+mn-cs"/>
            </a:endParaRPr>
          </a:p>
          <a:p>
            <a:r>
              <a:rPr lang="en-US" dirty="0"/>
              <a:t>HHS Family Planning Grants, Office Population Affairs</a:t>
            </a:r>
          </a:p>
          <a:p>
            <a:r>
              <a:rPr lang="en-US" dirty="0"/>
              <a:t>NOTE:  In March 2019, Administration finalized a new version of Title X, the mandate for national family planning programs for low income people. New rule would have prohibited abortion referrals and separated info about abortion from the program (gag rule) as well as requiring specific kinds of counseling for pregnant women.  MD was granted an injunction so the application MD orgs do does not have to abide by new Title X. </a:t>
            </a:r>
          </a:p>
          <a:p>
            <a:r>
              <a:rPr lang="en-US" dirty="0"/>
              <a:t>$4 million total for Maryland</a:t>
            </a:r>
          </a:p>
          <a:p>
            <a:endParaRPr lang="en-US" dirty="0"/>
          </a:p>
          <a:p>
            <a:r>
              <a:rPr lang="en-US" sz="1100" b="0" i="0" kern="1200" dirty="0">
                <a:solidFill>
                  <a:schemeClr val="tx1"/>
                </a:solidFill>
                <a:effectLst/>
                <a:latin typeface="+mn-lt"/>
                <a:ea typeface="+mn-ea"/>
                <a:cs typeface="+mn-cs"/>
              </a:rPr>
              <a:t>The Office of Population Affairs (OPA) promotes health </a:t>
            </a:r>
            <a:r>
              <a:rPr lang="en-US" sz="1100" b="0" i="0" kern="1200" dirty="0">
                <a:solidFill>
                  <a:schemeClr val="tx1"/>
                </a:solidFill>
                <a:effectLst/>
                <a:highlight>
                  <a:srgbClr val="FFFF00"/>
                </a:highlight>
                <a:latin typeface="+mn-lt"/>
                <a:ea typeface="+mn-ea"/>
                <a:cs typeface="+mn-cs"/>
              </a:rPr>
              <a:t>across the reproductive lifespan through innovative, evidence-based adolescent health and family planning programs, services, strategic partnerships, evaluation, and research. OPA administers the Title X program, the Teen Pregnancy Prevention Program, and the Embryo Adoption Awareness program. </a:t>
            </a:r>
            <a:r>
              <a:rPr lang="en-US" sz="1100" b="0" i="0" kern="1200" dirty="0">
                <a:solidFill>
                  <a:schemeClr val="tx1"/>
                </a:solidFill>
                <a:effectLst/>
                <a:latin typeface="+mn-lt"/>
                <a:ea typeface="+mn-ea"/>
                <a:cs typeface="+mn-cs"/>
              </a:rPr>
              <a:t>OPA advises the Secretary of HHS and Assistant Secretary for Health on a wide range of topics, including adolescent health, family planning, sterilization, and other population issues. Through its mission and related work, OPA supports the Office of the Assistant Secretary for Health (OASH) in its mission to advance health equity and improve the health of all people.</a:t>
            </a:r>
          </a:p>
          <a:p>
            <a:endParaRPr lang="en-US" sz="1100" b="0" i="0" kern="1200" dirty="0">
              <a:solidFill>
                <a:schemeClr val="tx1"/>
              </a:solidFill>
              <a:effectLst/>
              <a:latin typeface="+mn-lt"/>
              <a:ea typeface="+mn-ea"/>
              <a:cs typeface="+mn-cs"/>
            </a:endParaRPr>
          </a:p>
          <a:p>
            <a:r>
              <a:rPr lang="en-US" dirty="0">
                <a:highlight>
                  <a:srgbClr val="FFFF00"/>
                </a:highlight>
              </a:rPr>
              <a:t>public and/or nonprofit private entities to assist in the establishment and operation of voluntary family planning projects which shall offer a broad range of acceptable and effective family planning methods and services, including fertility awareness-based methods (previously referred to as natural family planning), infertility services, and services for adolescents.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24681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Cardinal Health Foundation</a:t>
            </a:r>
          </a:p>
          <a:p>
            <a:r>
              <a:rPr lang="en-US" dirty="0"/>
              <a:t>The Cardinal Health Foundation anticipates grant two-year awards to 16 healthcare organizations prepared to implement the Zero Suicide framework and deliver safer suicide care. The Foundation is supporting the Zero Suicide Institute and technical support for grantees so that individual grant funds can be used to support staff time, travel expenses associated with the Zero Suicide Academy, data collection and other training needs identified through the program. </a:t>
            </a:r>
          </a:p>
          <a:p>
            <a:r>
              <a:rPr lang="en-US" dirty="0"/>
              <a:t>Elaborate process, implement their framework, learning collaborative</a:t>
            </a:r>
          </a:p>
          <a:p>
            <a:r>
              <a:rPr lang="en-US" dirty="0"/>
              <a:t>Hospitals?  </a:t>
            </a:r>
          </a:p>
          <a:p>
            <a:endParaRPr lang="en-US" dirty="0">
              <a:highlight>
                <a:srgbClr val="FFFF00"/>
              </a:highlight>
            </a:endParaRPr>
          </a:p>
          <a:p>
            <a:r>
              <a:rPr lang="en-US" sz="1100" b="1" i="0" kern="1200" dirty="0">
                <a:solidFill>
                  <a:schemeClr val="tx1"/>
                </a:solidFill>
                <a:effectLst/>
                <a:latin typeface="+mn-lt"/>
                <a:ea typeface="+mn-ea"/>
                <a:cs typeface="+mn-cs"/>
              </a:rPr>
              <a:t>Draper Richards Kaplan</a:t>
            </a:r>
          </a:p>
          <a:p>
            <a:r>
              <a:rPr lang="en-US" sz="1100" b="1" i="0" kern="1200" dirty="0">
                <a:solidFill>
                  <a:schemeClr val="tx1"/>
                </a:solidFill>
                <a:effectLst/>
                <a:latin typeface="+mn-lt"/>
                <a:ea typeface="+mn-ea"/>
                <a:cs typeface="+mn-cs"/>
              </a:rPr>
              <a:t>What we’re funding:</a:t>
            </a:r>
            <a:r>
              <a:rPr lang="en-US" sz="1100" b="0" i="0" kern="1200" dirty="0">
                <a:solidFill>
                  <a:schemeClr val="tx1"/>
                </a:solidFill>
                <a:effectLst/>
                <a:latin typeface="+mn-lt"/>
                <a:ea typeface="+mn-ea"/>
                <a:cs typeface="+mn-cs"/>
              </a:rPr>
              <a:t> DRK is ready to find, fund and support the people and ideas that are tackling the most acute and time-critical social problems caused by the Covid-19 pandemic right now. We want to help jumpstart projects that can realistically deploy within 30 days. We are best positioned to help work on the social problems caused by the pandemic versus direct mitigation via medical and scientific efforts – we are grateful to our peer funders in those sectors who are investing in therapeutics, PPE, testing and the like. We anticipate the range of missions to be broad, and are open to what those look like.</a:t>
            </a:r>
          </a:p>
          <a:p>
            <a:r>
              <a:rPr lang="en-US" sz="1100" b="0" i="0" kern="1200" dirty="0">
                <a:solidFill>
                  <a:schemeClr val="tx1"/>
                </a:solidFill>
                <a:effectLst/>
                <a:latin typeface="+mn-lt"/>
                <a:ea typeface="+mn-ea"/>
                <a:cs typeface="+mn-cs"/>
              </a:rPr>
              <a:t>The projects we are looking for will have the same essential qualities as the core DRK portfolio but will be designed for more immediate scale. We will filter potential investments through the lens of urgency: Can this make large impact at scale? Can it be deployed quickly? And can DRK be catalytic in making that happen?  Digital Bridge SF, 30 days, broadband to low income SF students</a:t>
            </a:r>
          </a:p>
          <a:p>
            <a:endParaRPr lang="en-US" b="1" dirty="0"/>
          </a:p>
          <a:p>
            <a:br>
              <a:rPr lang="en-US" dirty="0"/>
            </a:br>
            <a:br>
              <a:rPr lang="en-US" dirty="0"/>
            </a:br>
            <a:endParaRPr lang="en-US" dirty="0"/>
          </a:p>
          <a:p>
            <a:br>
              <a:rPr lang="en-US" dirty="0"/>
            </a:br>
            <a:endParaRPr lang="en-US" dirty="0"/>
          </a:p>
        </p:txBody>
      </p:sp>
    </p:spTree>
    <p:extLst>
      <p:ext uri="{BB962C8B-B14F-4D97-AF65-F5344CB8AC3E}">
        <p14:creationId xmlns:p14="http://schemas.microsoft.com/office/powerpoint/2010/main" val="1227680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520861" y="4415775"/>
            <a:ext cx="6083139" cy="4183374"/>
          </a:xfrm>
        </p:spPr>
        <p:txBody>
          <a:bodyPr/>
          <a:lstStyle/>
          <a:p>
            <a:r>
              <a:rPr lang="en-US" sz="1100" b="0" i="0" kern="1200" dirty="0">
                <a:solidFill>
                  <a:schemeClr val="tx1"/>
                </a:solidFill>
                <a:effectLst/>
                <a:latin typeface="+mn-lt"/>
                <a:ea typeface="+mn-ea"/>
                <a:cs typeface="+mn-cs"/>
              </a:rPr>
              <a:t>Brookdale </a:t>
            </a:r>
          </a:p>
          <a:p>
            <a:r>
              <a:rPr lang="en-US" sz="1100" b="0" i="0" kern="1200" dirty="0">
                <a:solidFill>
                  <a:schemeClr val="tx1"/>
                </a:solidFill>
                <a:effectLst/>
                <a:latin typeface="+mn-lt"/>
                <a:ea typeface="+mn-ea"/>
                <a:cs typeface="+mn-cs"/>
              </a:rPr>
              <a:t>supportive services to relative caregivers and the children they are raising, with emphasis on relative caregiving families that are not in the formal foster care system;</a:t>
            </a:r>
          </a:p>
          <a:p>
            <a:r>
              <a:rPr lang="en-US" sz="1100" b="0" i="0" kern="1200" dirty="0">
                <a:solidFill>
                  <a:schemeClr val="tx1"/>
                </a:solidFill>
                <a:effectLst/>
                <a:latin typeface="+mn-lt"/>
                <a:ea typeface="+mn-ea"/>
                <a:cs typeface="+mn-cs"/>
              </a:rPr>
              <a:t>start </a:t>
            </a:r>
            <a:r>
              <a:rPr lang="en-US" sz="1100" b="0" i="0" u="sng" kern="1200" dirty="0">
                <a:solidFill>
                  <a:schemeClr val="tx1"/>
                </a:solidFill>
                <a:effectLst/>
                <a:latin typeface="+mn-lt"/>
                <a:ea typeface="+mn-ea"/>
                <a:cs typeface="+mn-cs"/>
              </a:rPr>
              <a:t>new</a:t>
            </a:r>
            <a:r>
              <a:rPr lang="en-US" sz="1100" b="0" i="0" kern="1200" dirty="0">
                <a:solidFill>
                  <a:schemeClr val="tx1"/>
                </a:solidFill>
                <a:effectLst/>
                <a:latin typeface="+mn-lt"/>
                <a:ea typeface="+mn-ea"/>
                <a:cs typeface="+mn-cs"/>
              </a:rPr>
              <a:t> or </a:t>
            </a:r>
            <a:r>
              <a:rPr lang="en-US" sz="1100" b="0" i="0" u="sng" kern="1200" dirty="0">
                <a:solidFill>
                  <a:schemeClr val="tx1"/>
                </a:solidFill>
                <a:effectLst/>
                <a:latin typeface="+mn-lt"/>
                <a:ea typeface="+mn-ea"/>
                <a:cs typeface="+mn-cs"/>
              </a:rPr>
              <a:t>expand</a:t>
            </a:r>
            <a:r>
              <a:rPr lang="en-US" sz="1100" b="0" i="0" kern="1200" dirty="0">
                <a:solidFill>
                  <a:schemeClr val="tx1"/>
                </a:solidFill>
                <a:effectLst/>
                <a:latin typeface="+mn-lt"/>
                <a:ea typeface="+mn-ea"/>
                <a:cs typeface="+mn-cs"/>
              </a:rPr>
              <a:t> current services in response to caregiver and family needs;</a:t>
            </a:r>
          </a:p>
          <a:p>
            <a:r>
              <a:rPr lang="en-US" sz="1100" b="0" i="0" kern="1200" dirty="0">
                <a:solidFill>
                  <a:schemeClr val="tx1"/>
                </a:solidFill>
                <a:effectLst/>
                <a:latin typeface="+mn-lt"/>
                <a:ea typeface="+mn-ea"/>
                <a:cs typeface="+mn-cs"/>
              </a:rPr>
              <a:t>Services and assistance to relative caregivers and the children in their care must include </a:t>
            </a:r>
            <a:r>
              <a:rPr lang="en-US" sz="1100" b="1" i="0" u="sng" kern="1200" dirty="0">
                <a:solidFill>
                  <a:schemeClr val="tx1"/>
                </a:solidFill>
                <a:effectLst/>
                <a:latin typeface="+mn-lt"/>
                <a:ea typeface="+mn-ea"/>
                <a:cs typeface="+mn-cs"/>
              </a:rPr>
              <a:t>regular ongoing support, educational or social groups and at least two of the following:</a:t>
            </a:r>
            <a:r>
              <a:rPr lang="en-US" sz="1100" b="0" i="0" kern="1200" dirty="0">
                <a:solidFill>
                  <a:schemeClr val="tx1"/>
                </a:solidFill>
                <a:effectLst/>
                <a:latin typeface="+mn-lt"/>
                <a:ea typeface="+mn-ea"/>
                <a:cs typeface="+mn-cs"/>
              </a:rPr>
              <a:t> </a:t>
            </a:r>
          </a:p>
          <a:p>
            <a:r>
              <a:rPr lang="en-US" sz="1100" b="0" i="0" kern="1200" dirty="0">
                <a:solidFill>
                  <a:schemeClr val="tx1"/>
                </a:solidFill>
                <a:effectLst/>
                <a:latin typeface="+mn-lt"/>
                <a:ea typeface="+mn-ea"/>
                <a:cs typeface="+mn-cs"/>
              </a:rPr>
              <a:t>- benefits and legal guidance - educational seminars</a:t>
            </a:r>
          </a:p>
          <a:p>
            <a:r>
              <a:rPr lang="en-US" sz="1100" b="0" i="0" kern="1200" dirty="0">
                <a:solidFill>
                  <a:schemeClr val="tx1"/>
                </a:solidFill>
                <a:effectLst/>
                <a:latin typeface="+mn-lt"/>
                <a:ea typeface="+mn-ea"/>
                <a:cs typeface="+mn-cs"/>
              </a:rPr>
              <a:t>- individual and/or family counseling - health care services</a:t>
            </a:r>
          </a:p>
          <a:p>
            <a:r>
              <a:rPr lang="en-US" sz="1100" b="0" i="0" kern="1200" dirty="0">
                <a:solidFill>
                  <a:schemeClr val="tx1"/>
                </a:solidFill>
                <a:effectLst/>
                <a:latin typeface="+mn-lt"/>
                <a:ea typeface="+mn-ea"/>
                <a:cs typeface="+mn-cs"/>
              </a:rPr>
              <a:t>- childcare - housing assistance</a:t>
            </a:r>
          </a:p>
          <a:p>
            <a:r>
              <a:rPr lang="en-US" sz="1100" b="0" i="0" kern="1200" dirty="0">
                <a:solidFill>
                  <a:schemeClr val="tx1"/>
                </a:solidFill>
                <a:effectLst/>
                <a:latin typeface="+mn-lt"/>
                <a:ea typeface="+mn-ea"/>
                <a:cs typeface="+mn-cs"/>
              </a:rPr>
              <a:t>- children’s services - group recreational activities</a:t>
            </a:r>
          </a:p>
          <a:p>
            <a:r>
              <a:rPr lang="en-US" sz="1100" b="0" i="0" kern="1200" dirty="0">
                <a:solidFill>
                  <a:schemeClr val="tx1"/>
                </a:solidFill>
                <a:effectLst/>
                <a:latin typeface="+mn-lt"/>
                <a:ea typeface="+mn-ea"/>
                <a:cs typeface="+mn-cs"/>
              </a:rPr>
              <a:t>- transportation assistance - services to special populations</a:t>
            </a:r>
          </a:p>
          <a:p>
            <a:r>
              <a:rPr lang="en-US" sz="1100" b="0" i="0" kern="1200" dirty="0">
                <a:solidFill>
                  <a:schemeClr val="tx1"/>
                </a:solidFill>
                <a:effectLst/>
                <a:latin typeface="+mn-lt"/>
                <a:ea typeface="+mn-ea"/>
                <a:cs typeface="+mn-cs"/>
              </a:rPr>
              <a:t>- services with local schools - other programmatic initiatives</a:t>
            </a:r>
          </a:p>
          <a:p>
            <a:pPr marL="171450" indent="-171450">
              <a:buFontTx/>
              <a:buChar char="-"/>
            </a:pPr>
            <a:r>
              <a:rPr lang="en-US" sz="1100" b="0" i="0" kern="1200" dirty="0">
                <a:solidFill>
                  <a:schemeClr val="tx1"/>
                </a:solidFill>
                <a:effectLst/>
                <a:latin typeface="+mn-lt"/>
                <a:ea typeface="+mn-ea"/>
                <a:cs typeface="+mn-cs"/>
              </a:rPr>
              <a:t>mental health services</a:t>
            </a:r>
          </a:p>
          <a:p>
            <a:r>
              <a:rPr lang="en-US" sz="1100" b="0" i="0" kern="1200" dirty="0">
                <a:solidFill>
                  <a:schemeClr val="tx1"/>
                </a:solidFill>
                <a:effectLst/>
                <a:latin typeface="+mn-lt"/>
                <a:ea typeface="+mn-ea"/>
                <a:cs typeface="+mn-cs"/>
              </a:rPr>
              <a:t>establish collaboration with community organizations and other service systems such as family services, childcare, aging, education, legal, health care, mental health and extension services;</a:t>
            </a:r>
          </a:p>
          <a:p>
            <a:r>
              <a:rPr lang="en-US" sz="1100" b="0" i="0" kern="1200" dirty="0">
                <a:solidFill>
                  <a:schemeClr val="tx1"/>
                </a:solidFill>
                <a:effectLst/>
                <a:latin typeface="+mn-lt"/>
                <a:ea typeface="+mn-ea"/>
                <a:cs typeface="+mn-cs"/>
              </a:rPr>
              <a:t>initiate programs that have assurance of continuity beyond the two-year grant period; and</a:t>
            </a:r>
          </a:p>
          <a:p>
            <a:r>
              <a:rPr lang="en-US" sz="1100" b="0" i="0" kern="1200" dirty="0">
                <a:solidFill>
                  <a:schemeClr val="tx1"/>
                </a:solidFill>
                <a:effectLst/>
                <a:latin typeface="+mn-lt"/>
                <a:ea typeface="+mn-ea"/>
                <a:cs typeface="+mn-cs"/>
              </a:rPr>
              <a:t>create replicable models of cost-effective, quality services across the region</a:t>
            </a:r>
          </a:p>
          <a:p>
            <a:pPr marL="171450" indent="-171450">
              <a:buFontTx/>
              <a:buChar char="-"/>
            </a:pPr>
            <a:r>
              <a:rPr lang="en-US" sz="1100" b="0" i="0" kern="1200" dirty="0">
                <a:solidFill>
                  <a:schemeClr val="tx1"/>
                </a:solidFill>
                <a:effectLst/>
                <a:latin typeface="+mn-lt"/>
                <a:ea typeface="+mn-ea"/>
                <a:cs typeface="+mn-cs"/>
              </a:rPr>
              <a:t>Matching 100%, letters from partners, not for existing services, mandatory attendance at Oct. training, NJ</a:t>
            </a:r>
          </a:p>
          <a:p>
            <a:endParaRPr lang="en-US" dirty="0"/>
          </a:p>
          <a:p>
            <a:endParaRPr lang="en-US" dirty="0"/>
          </a:p>
          <a:p>
            <a:endParaRPr lang="en-US" dirty="0"/>
          </a:p>
          <a:p>
            <a:r>
              <a:rPr lang="en-US" dirty="0"/>
              <a:t>Consumer Health Foundation</a:t>
            </a:r>
          </a:p>
          <a:p>
            <a:r>
              <a:rPr lang="en-US" dirty="0"/>
              <a:t>Had earlier </a:t>
            </a:r>
            <a:r>
              <a:rPr lang="en-US" dirty="0" err="1"/>
              <a:t>rfps</a:t>
            </a:r>
            <a:r>
              <a:rPr lang="en-US" dirty="0"/>
              <a:t> for </a:t>
            </a:r>
          </a:p>
          <a:p>
            <a:r>
              <a:rPr lang="en-US" dirty="0"/>
              <a:t>CHF uses a field building approach to our advocacy grantmaking. This approach is designed to create and sustain a group of organizations that are able to engage in political environments and develop policy recommendations in the areas of health reform and economic justice. This “system of advocacy” requires strong networks of organizations that are using various strategies and have different capacities. These capacities include the ability to: build a strong grassroots base of support, analyze legal and policy issues, develop media and communications strategies, build and sustain strong, broad-based and diverse coalitions and alliances, and generate resources. The Foundation will support the organizing of low-income patients/clients, workers, community members, and immigrants and their engagement in advocacy. The Foundation also seeks to fund community-based organizations and nonprofits in the District of Columbia, suburban Maryland, and Northern Virginia that use advocacy strategies with a racial equity lens at the local, state and regional levels to create positive social change in these issue areas.</a:t>
            </a:r>
          </a:p>
          <a:p>
            <a:r>
              <a:rPr lang="en-US" dirty="0">
                <a:highlight>
                  <a:srgbClr val="FFFF00"/>
                </a:highlight>
              </a:rPr>
              <a:t>Protect and expand access to high quality health care, transform the health care system</a:t>
            </a:r>
          </a:p>
          <a:p>
            <a:r>
              <a:rPr lang="en-US" dirty="0">
                <a:highlight>
                  <a:srgbClr val="FFFF00"/>
                </a:highlight>
              </a:rPr>
              <a:t>Protect worker rights, public policy for new economy models such as worker owned cooperatives</a:t>
            </a:r>
          </a:p>
        </p:txBody>
      </p:sp>
    </p:spTree>
    <p:extLst>
      <p:ext uri="{BB962C8B-B14F-4D97-AF65-F5344CB8AC3E}">
        <p14:creationId xmlns:p14="http://schemas.microsoft.com/office/powerpoint/2010/main" val="178658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100" b="0" i="0" kern="1200" dirty="0">
                <a:solidFill>
                  <a:schemeClr val="tx1"/>
                </a:solidFill>
                <a:effectLst/>
                <a:latin typeface="+mn-lt"/>
                <a:ea typeface="+mn-ea"/>
                <a:cs typeface="+mn-cs"/>
              </a:rPr>
              <a:t>Dodge Family Fund</a:t>
            </a:r>
          </a:p>
          <a:p>
            <a:r>
              <a:rPr lang="en-US" sz="1100" b="0" i="0" kern="1200" dirty="0">
                <a:solidFill>
                  <a:schemeClr val="tx1"/>
                </a:solidFill>
                <a:effectLst/>
                <a:latin typeface="+mn-lt"/>
                <a:ea typeface="+mn-ea"/>
                <a:cs typeface="+mn-cs"/>
              </a:rPr>
              <a:t>to enhance the quality of early childhood programs by developing innovative curriculum, assessment, professional development,  and family resources.</a:t>
            </a:r>
          </a:p>
          <a:p>
            <a:r>
              <a:rPr lang="en-US" sz="1100" b="0" i="0" kern="1200" dirty="0">
                <a:solidFill>
                  <a:schemeClr val="tx1"/>
                </a:solidFill>
                <a:effectLst/>
                <a:latin typeface="+mn-lt"/>
                <a:ea typeface="+mn-ea"/>
                <a:cs typeface="+mn-cs"/>
              </a:rPr>
              <a:t>Support early learning programs and reduce effects of </a:t>
            </a:r>
            <a:r>
              <a:rPr lang="en-US" sz="1100" b="0" i="0" kern="1200" dirty="0" err="1">
                <a:solidFill>
                  <a:schemeClr val="tx1"/>
                </a:solidFill>
                <a:effectLst/>
                <a:latin typeface="+mn-lt"/>
                <a:ea typeface="+mn-ea"/>
                <a:cs typeface="+mn-cs"/>
              </a:rPr>
              <a:t>povery</a:t>
            </a:r>
            <a:r>
              <a:rPr lang="en-US" sz="1100" b="0" i="0" kern="1200" dirty="0">
                <a:solidFill>
                  <a:schemeClr val="tx1"/>
                </a:solidFill>
                <a:effectLst/>
                <a:latin typeface="+mn-lt"/>
                <a:ea typeface="+mn-ea"/>
                <a:cs typeface="+mn-cs"/>
              </a:rPr>
              <a:t> on young children. </a:t>
            </a:r>
          </a:p>
          <a:p>
            <a:r>
              <a:rPr lang="en-US" sz="1100" b="0" i="0" kern="1200" dirty="0">
                <a:solidFill>
                  <a:schemeClr val="tx1"/>
                </a:solidFill>
                <a:effectLst/>
                <a:latin typeface="+mn-lt"/>
                <a:ea typeface="+mn-ea"/>
                <a:cs typeface="+mn-cs"/>
              </a:rPr>
              <a:t>Based on company, Teaching Strategies</a:t>
            </a:r>
          </a:p>
          <a:p>
            <a:endParaRPr lang="en-US" dirty="0"/>
          </a:p>
        </p:txBody>
      </p:sp>
    </p:spTree>
    <p:extLst>
      <p:ext uri="{BB962C8B-B14F-4D97-AF65-F5344CB8AC3E}">
        <p14:creationId xmlns:p14="http://schemas.microsoft.com/office/powerpoint/2010/main" val="382604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Booz Allen Innovation Fund, $100</a:t>
            </a:r>
          </a:p>
          <a:p>
            <a:r>
              <a:rPr lang="en-US" dirty="0"/>
              <a:t>Innovative response to COVID 19 “solve an urgent social issue created by COVID 19</a:t>
            </a:r>
          </a:p>
          <a:p>
            <a:endParaRPr lang="en-US" dirty="0"/>
          </a:p>
          <a:p>
            <a:endParaRPr lang="en-US" dirty="0"/>
          </a:p>
          <a:p>
            <a:r>
              <a:rPr lang="en-US" dirty="0"/>
              <a:t>Herb Block, $5K to $25K, Encouraging Citizen involvement  the Herb Block Foundation seeks to help ensure a responsible, responsive democratic government through citizen involvement. Proposals may focus on citizen education and greater voter participation in the electoral process.</a:t>
            </a:r>
          </a:p>
          <a:p>
            <a:endParaRPr lang="en-US" dirty="0"/>
          </a:p>
          <a:p>
            <a:r>
              <a:rPr lang="en-US" dirty="0"/>
              <a:t>MCEDC Telework Grant—$2500 for expenses relating to telework</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520585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722314" y="4114800"/>
            <a:ext cx="7659687" cy="876300"/>
          </a:xfrm>
          <a:prstGeom prst="rect">
            <a:avLst/>
          </a:prstGeom>
          <a:noFill/>
          <a:ln>
            <a:noFill/>
          </a:ln>
        </p:spPr>
        <p:txBody>
          <a:bodyPr lIns="91425" tIns="91425" rIns="91425" bIns="91425" anchor="t" anchorCtr="0"/>
          <a:lstStyle>
            <a:lvl1pPr marL="0" marR="0" lvl="0" indent="0" algn="l" rtl="0">
              <a:spcBef>
                <a:spcPts val="0"/>
              </a:spcBef>
              <a:buClr>
                <a:schemeClr val="dk2"/>
              </a:buClr>
              <a:buFont typeface="Cambria"/>
              <a:buNone/>
              <a:defRPr sz="3600" b="0" i="0" u="none" strike="noStrike" cap="none">
                <a:solidFill>
                  <a:schemeClr val="dk2"/>
                </a:solidFill>
                <a:latin typeface="Cambria"/>
                <a:ea typeface="Cambria"/>
                <a:cs typeface="Cambria"/>
                <a:sym typeface="Cambr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body" idx="1"/>
          </p:nvPr>
        </p:nvSpPr>
        <p:spPr>
          <a:xfrm>
            <a:off x="722314" y="2889647"/>
            <a:ext cx="6135686" cy="1225154"/>
          </a:xfrm>
          <a:prstGeom prst="rect">
            <a:avLst/>
          </a:prstGeom>
          <a:noFill/>
          <a:ln>
            <a:noFill/>
          </a:ln>
        </p:spPr>
        <p:txBody>
          <a:bodyPr lIns="91425" tIns="91425" rIns="91425" bIns="91425" anchor="b" anchorCtr="0"/>
          <a:lstStyle>
            <a:lvl1pPr marL="0" marR="0" lvl="0" indent="0" algn="l" rtl="0">
              <a:spcBef>
                <a:spcPts val="400"/>
              </a:spcBef>
              <a:buClr>
                <a:schemeClr val="accent1"/>
              </a:buClr>
              <a:buFont typeface="Arial"/>
              <a:buNone/>
              <a:defRPr sz="2000" b="0" i="0" u="none" strike="noStrike" cap="none">
                <a:solidFill>
                  <a:srgbClr val="8C8B8A"/>
                </a:solidFill>
                <a:latin typeface="Calibri"/>
                <a:ea typeface="Calibri"/>
                <a:cs typeface="Calibri"/>
                <a:sym typeface="Calibri"/>
              </a:defRPr>
            </a:lvl1pPr>
            <a:lvl2pPr marL="457200" marR="0" lvl="1" indent="0" algn="l" rtl="0">
              <a:spcBef>
                <a:spcPts val="360"/>
              </a:spcBef>
              <a:buClr>
                <a:schemeClr val="accent2"/>
              </a:buClr>
              <a:buFont typeface="Arial"/>
              <a:buNone/>
              <a:defRPr sz="1800" b="0" i="0" u="none" strike="noStrike" cap="none">
                <a:solidFill>
                  <a:srgbClr val="8C8B8A"/>
                </a:solidFill>
                <a:latin typeface="Calibri"/>
                <a:ea typeface="Calibri"/>
                <a:cs typeface="Calibri"/>
                <a:sym typeface="Calibri"/>
              </a:defRPr>
            </a:lvl2pPr>
            <a:lvl3pPr marL="914400" marR="0" lvl="2" indent="0" algn="l" rtl="0">
              <a:spcBef>
                <a:spcPts val="320"/>
              </a:spcBef>
              <a:buClr>
                <a:schemeClr val="accent3"/>
              </a:buClr>
              <a:buFont typeface="Arial"/>
              <a:buNone/>
              <a:defRPr sz="1600" b="0" i="0" u="none" strike="noStrike" cap="none">
                <a:solidFill>
                  <a:srgbClr val="8C8B8A"/>
                </a:solidFill>
                <a:latin typeface="Calibri"/>
                <a:ea typeface="Calibri"/>
                <a:cs typeface="Calibri"/>
                <a:sym typeface="Calibri"/>
              </a:defRPr>
            </a:lvl3pPr>
            <a:lvl4pPr marL="1371600" marR="0" lvl="3" indent="0" algn="l" rtl="0">
              <a:spcBef>
                <a:spcPts val="280"/>
              </a:spcBef>
              <a:buClr>
                <a:schemeClr val="accent4"/>
              </a:buClr>
              <a:buFont typeface="Arial"/>
              <a:buNone/>
              <a:defRPr sz="1400" b="0" i="0" u="none" strike="noStrike" cap="none">
                <a:solidFill>
                  <a:srgbClr val="8C8B8A"/>
                </a:solidFill>
                <a:latin typeface="Calibri"/>
                <a:ea typeface="Calibri"/>
                <a:cs typeface="Calibri"/>
                <a:sym typeface="Calibri"/>
              </a:defRPr>
            </a:lvl4pPr>
            <a:lvl5pPr marL="1828800" marR="0" lvl="4" indent="0" algn="l" rtl="0">
              <a:spcBef>
                <a:spcPts val="280"/>
              </a:spcBef>
              <a:buClr>
                <a:schemeClr val="accent5"/>
              </a:buClr>
              <a:buFont typeface="Arial"/>
              <a:buNone/>
              <a:defRPr sz="1400" b="0" i="0" u="none" strike="noStrike" cap="none">
                <a:solidFill>
                  <a:srgbClr val="8C8B8A"/>
                </a:solidFill>
                <a:latin typeface="Calibri"/>
                <a:ea typeface="Calibri"/>
                <a:cs typeface="Calibri"/>
                <a:sym typeface="Calibri"/>
              </a:defRPr>
            </a:lvl5pPr>
            <a:lvl6pPr marL="2286000" marR="0" lvl="5" indent="0" algn="l" rtl="0">
              <a:spcBef>
                <a:spcPts val="280"/>
              </a:spcBef>
              <a:buClr>
                <a:schemeClr val="accent1"/>
              </a:buClr>
              <a:buFont typeface="Arial"/>
              <a:buNone/>
              <a:defRPr sz="1400" b="0" i="0" u="none" strike="noStrike" cap="none">
                <a:solidFill>
                  <a:srgbClr val="8C8B8A"/>
                </a:solidFill>
                <a:latin typeface="Calibri"/>
                <a:ea typeface="Calibri"/>
                <a:cs typeface="Calibri"/>
                <a:sym typeface="Calibri"/>
              </a:defRPr>
            </a:lvl6pPr>
            <a:lvl7pPr marL="2743200" marR="0" lvl="6" indent="0" algn="l" rtl="0">
              <a:spcBef>
                <a:spcPts val="280"/>
              </a:spcBef>
              <a:buClr>
                <a:schemeClr val="accent2"/>
              </a:buClr>
              <a:buFont typeface="Arial"/>
              <a:buNone/>
              <a:defRPr sz="1400" b="0" i="0" u="none" strike="noStrike" cap="none">
                <a:solidFill>
                  <a:srgbClr val="8C8B8A"/>
                </a:solidFill>
                <a:latin typeface="Calibri"/>
                <a:ea typeface="Calibri"/>
                <a:cs typeface="Calibri"/>
                <a:sym typeface="Calibri"/>
              </a:defRPr>
            </a:lvl7pPr>
            <a:lvl8pPr marL="3200400" marR="0" lvl="7" indent="0" algn="l" rtl="0">
              <a:spcBef>
                <a:spcPts val="280"/>
              </a:spcBef>
              <a:buClr>
                <a:schemeClr val="accent3"/>
              </a:buClr>
              <a:buFont typeface="Arial"/>
              <a:buNone/>
              <a:defRPr sz="1400" b="0" i="0" u="none" strike="noStrike" cap="none">
                <a:solidFill>
                  <a:srgbClr val="8C8B8A"/>
                </a:solidFill>
                <a:latin typeface="Calibri"/>
                <a:ea typeface="Calibri"/>
                <a:cs typeface="Calibri"/>
                <a:sym typeface="Calibri"/>
              </a:defRPr>
            </a:lvl8pPr>
            <a:lvl9pPr marL="3657600" marR="0" lvl="8" indent="0" algn="l" rtl="0">
              <a:spcBef>
                <a:spcPts val="280"/>
              </a:spcBef>
              <a:buClr>
                <a:schemeClr val="accent4"/>
              </a:buClr>
              <a:buFont typeface="Arial"/>
              <a:buNone/>
              <a:defRPr sz="1400" b="0" i="0" u="none" strike="noStrike" cap="none">
                <a:solidFill>
                  <a:srgbClr val="8C8B8A"/>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rot="-5400000">
            <a:off x="7856152" y="1188719"/>
            <a:ext cx="1828798" cy="365759"/>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rot="-5400000">
            <a:off x="7882821" y="2990850"/>
            <a:ext cx="1775461" cy="365759"/>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a:spLocks noGrp="1"/>
          </p:cNvSpPr>
          <p:nvPr>
            <p:ph type="sldNum" idx="12"/>
          </p:nvPr>
        </p:nvSpPr>
        <p:spPr>
          <a:xfrm>
            <a:off x="8531788" y="4236719"/>
            <a:ext cx="548639" cy="297179"/>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a:solidFill>
                  <a:srgbClr val="FFFFFF"/>
                </a:solidFill>
                <a:latin typeface="Calibri"/>
                <a:ea typeface="Calibri"/>
                <a:cs typeface="Calibri"/>
                <a:sym typeface="Calibri"/>
              </a:rPr>
              <a:t>‹#›</a:t>
            </a:fld>
            <a:endParaRPr lang="en-US" sz="1800">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05979"/>
            <a:ext cx="7619999" cy="857250"/>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 name="Shape 33"/>
          <p:cNvSpPr txBox="1">
            <a:spLocks noGrp="1"/>
          </p:cNvSpPr>
          <p:nvPr>
            <p:ph type="body" idx="1"/>
          </p:nvPr>
        </p:nvSpPr>
        <p:spPr>
          <a:xfrm>
            <a:off x="457200" y="1152144"/>
            <a:ext cx="3657600" cy="3442716"/>
          </a:xfrm>
          <a:prstGeom prst="rect">
            <a:avLst/>
          </a:prstGeom>
          <a:noFill/>
          <a:ln>
            <a:noFill/>
          </a:ln>
        </p:spPr>
        <p:txBody>
          <a:bodyPr lIns="91425" tIns="91425" rIns="91425" bIns="91425" anchor="t" anchorCtr="0"/>
          <a:lstStyle>
            <a:lvl1pPr marL="342900" marR="0" lvl="0" indent="-50800" algn="l" rtl="0">
              <a:spcBef>
                <a:spcPts val="560"/>
              </a:spcBef>
              <a:buClr>
                <a:schemeClr val="accent1"/>
              </a:buClr>
              <a:buSzPct val="100000"/>
              <a:buFont typeface="Arial"/>
              <a:buChar char="•"/>
              <a:defRPr sz="2800" b="0" i="0" u="none" strike="noStrike" cap="none">
                <a:solidFill>
                  <a:schemeClr val="dk1"/>
                </a:solidFill>
                <a:latin typeface="Calibri"/>
                <a:ea typeface="Calibri"/>
                <a:cs typeface="Calibri"/>
                <a:sym typeface="Calibri"/>
              </a:defRPr>
            </a:lvl1pPr>
            <a:lvl2pPr marL="640080" marR="0" lvl="1" indent="-81280" algn="l" rtl="0">
              <a:spcBef>
                <a:spcPts val="480"/>
              </a:spcBef>
              <a:buClr>
                <a:schemeClr val="accent2"/>
              </a:buClr>
              <a:buSzPct val="100000"/>
              <a:buFont typeface="Arial"/>
              <a:buChar char="•"/>
              <a:defRPr sz="2400" b="0" i="0" u="none" strike="noStrike" cap="none">
                <a:solidFill>
                  <a:schemeClr val="dk1"/>
                </a:solidFill>
                <a:latin typeface="Calibri"/>
                <a:ea typeface="Calibri"/>
                <a:cs typeface="Calibri"/>
                <a:sym typeface="Calibri"/>
              </a:defRPr>
            </a:lvl2pPr>
            <a:lvl3pPr marL="1005839" marR="0" lvl="2" indent="-104139" algn="l" rtl="0">
              <a:spcBef>
                <a:spcPts val="400"/>
              </a:spcBef>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80160" marR="0" lvl="3" indent="-124460" algn="l" rtl="0">
              <a:spcBef>
                <a:spcPts val="360"/>
              </a:spcBef>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554480" marR="0" lvl="4" indent="-119380" algn="l" rtl="0">
              <a:spcBef>
                <a:spcPts val="360"/>
              </a:spcBef>
              <a:buClr>
                <a:schemeClr val="accent5"/>
              </a:buClr>
              <a:buSzPct val="100000"/>
              <a:buFont typeface="Arial"/>
              <a:buChar char="•"/>
              <a:defRPr sz="1800" b="0" i="0" u="none" strike="noStrike" cap="none">
                <a:solidFill>
                  <a:schemeClr val="dk1"/>
                </a:solidFill>
                <a:latin typeface="Calibri"/>
                <a:ea typeface="Calibri"/>
                <a:cs typeface="Calibri"/>
                <a:sym typeface="Calibri"/>
              </a:defRPr>
            </a:lvl5pPr>
            <a:lvl6pPr marL="1737360" marR="0" lvl="5" indent="-73660" algn="l" rtl="0">
              <a:spcBef>
                <a:spcPts val="360"/>
              </a:spcBef>
              <a:buClr>
                <a:schemeClr val="accent1"/>
              </a:buClr>
              <a:buSzPct val="100000"/>
              <a:buFont typeface="Arial"/>
              <a:buChar char="•"/>
              <a:defRPr sz="1800" b="0" i="0" u="none" strike="noStrike" cap="none">
                <a:solidFill>
                  <a:schemeClr val="dk1"/>
                </a:solidFill>
                <a:latin typeface="Calibri"/>
                <a:ea typeface="Calibri"/>
                <a:cs typeface="Calibri"/>
                <a:sym typeface="Calibri"/>
              </a:defRPr>
            </a:lvl6pPr>
            <a:lvl7pPr marL="1920240" marR="0" lvl="6" indent="-78739" algn="l" rtl="0">
              <a:spcBef>
                <a:spcPts val="360"/>
              </a:spcBef>
              <a:buClr>
                <a:schemeClr val="accent2"/>
              </a:buClr>
              <a:buSzPct val="100000"/>
              <a:buFont typeface="Arial"/>
              <a:buChar char="•"/>
              <a:defRPr sz="1800" b="0" i="0" u="none" strike="noStrike" cap="none">
                <a:solidFill>
                  <a:schemeClr val="dk1"/>
                </a:solidFill>
                <a:latin typeface="Calibri"/>
                <a:ea typeface="Calibri"/>
                <a:cs typeface="Calibri"/>
                <a:sym typeface="Calibri"/>
              </a:defRPr>
            </a:lvl7pPr>
            <a:lvl8pPr marL="2103120" marR="0" lvl="7" indent="-71120" algn="l" rtl="0">
              <a:spcBef>
                <a:spcPts val="360"/>
              </a:spcBef>
              <a:buClr>
                <a:schemeClr val="accent3"/>
              </a:buClr>
              <a:buSzPct val="100000"/>
              <a:buFont typeface="Arial"/>
              <a:buChar char="•"/>
              <a:defRPr sz="1800" b="0" i="0" u="none" strike="noStrike" cap="none">
                <a:solidFill>
                  <a:schemeClr val="dk1"/>
                </a:solidFill>
                <a:latin typeface="Calibri"/>
                <a:ea typeface="Calibri"/>
                <a:cs typeface="Calibri"/>
                <a:sym typeface="Calibri"/>
              </a:defRPr>
            </a:lvl8pPr>
            <a:lvl9pPr marL="2286000" marR="0" lvl="8" indent="-76200" algn="l" rtl="0">
              <a:spcBef>
                <a:spcPts val="360"/>
              </a:spcBef>
              <a:buClr>
                <a:schemeClr val="accent4"/>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2"/>
          </p:nvPr>
        </p:nvSpPr>
        <p:spPr>
          <a:xfrm>
            <a:off x="4419600" y="1152144"/>
            <a:ext cx="3657600" cy="3442716"/>
          </a:xfrm>
          <a:prstGeom prst="rect">
            <a:avLst/>
          </a:prstGeom>
          <a:noFill/>
          <a:ln>
            <a:noFill/>
          </a:ln>
        </p:spPr>
        <p:txBody>
          <a:bodyPr lIns="91425" tIns="91425" rIns="91425" bIns="91425" anchor="t" anchorCtr="0"/>
          <a:lstStyle>
            <a:lvl1pPr marL="342900" marR="0" lvl="0" indent="-50800" algn="l" rtl="0">
              <a:spcBef>
                <a:spcPts val="560"/>
              </a:spcBef>
              <a:buClr>
                <a:schemeClr val="accent1"/>
              </a:buClr>
              <a:buSzPct val="100000"/>
              <a:buFont typeface="Arial"/>
              <a:buChar char="•"/>
              <a:defRPr sz="2800" b="0" i="0" u="none" strike="noStrike" cap="none">
                <a:solidFill>
                  <a:schemeClr val="dk1"/>
                </a:solidFill>
                <a:latin typeface="Calibri"/>
                <a:ea typeface="Calibri"/>
                <a:cs typeface="Calibri"/>
                <a:sym typeface="Calibri"/>
              </a:defRPr>
            </a:lvl1pPr>
            <a:lvl2pPr marL="640080" marR="0" lvl="1" indent="-81280" algn="l" rtl="0">
              <a:spcBef>
                <a:spcPts val="480"/>
              </a:spcBef>
              <a:buClr>
                <a:schemeClr val="accent2"/>
              </a:buClr>
              <a:buSzPct val="100000"/>
              <a:buFont typeface="Arial"/>
              <a:buChar char="•"/>
              <a:defRPr sz="2400" b="0" i="0" u="none" strike="noStrike" cap="none">
                <a:solidFill>
                  <a:schemeClr val="dk1"/>
                </a:solidFill>
                <a:latin typeface="Calibri"/>
                <a:ea typeface="Calibri"/>
                <a:cs typeface="Calibri"/>
                <a:sym typeface="Calibri"/>
              </a:defRPr>
            </a:lvl2pPr>
            <a:lvl3pPr marL="1005839" marR="0" lvl="2" indent="-104139" algn="l" rtl="0">
              <a:spcBef>
                <a:spcPts val="400"/>
              </a:spcBef>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80160" marR="0" lvl="3" indent="-124460" algn="l" rtl="0">
              <a:spcBef>
                <a:spcPts val="360"/>
              </a:spcBef>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554480" marR="0" lvl="4" indent="-119380" algn="l" rtl="0">
              <a:spcBef>
                <a:spcPts val="360"/>
              </a:spcBef>
              <a:buClr>
                <a:schemeClr val="accent5"/>
              </a:buClr>
              <a:buSzPct val="100000"/>
              <a:buFont typeface="Arial"/>
              <a:buChar char="•"/>
              <a:defRPr sz="1800" b="0" i="0" u="none" strike="noStrike" cap="none">
                <a:solidFill>
                  <a:schemeClr val="dk1"/>
                </a:solidFill>
                <a:latin typeface="Calibri"/>
                <a:ea typeface="Calibri"/>
                <a:cs typeface="Calibri"/>
                <a:sym typeface="Calibri"/>
              </a:defRPr>
            </a:lvl5pPr>
            <a:lvl6pPr marL="1737360" marR="0" lvl="5" indent="-73660" algn="l" rtl="0">
              <a:spcBef>
                <a:spcPts val="360"/>
              </a:spcBef>
              <a:buClr>
                <a:schemeClr val="accent1"/>
              </a:buClr>
              <a:buSzPct val="100000"/>
              <a:buFont typeface="Arial"/>
              <a:buChar char="•"/>
              <a:defRPr sz="1800" b="0" i="0" u="none" strike="noStrike" cap="none">
                <a:solidFill>
                  <a:schemeClr val="dk1"/>
                </a:solidFill>
                <a:latin typeface="Calibri"/>
                <a:ea typeface="Calibri"/>
                <a:cs typeface="Calibri"/>
                <a:sym typeface="Calibri"/>
              </a:defRPr>
            </a:lvl6pPr>
            <a:lvl7pPr marL="1920240" marR="0" lvl="6" indent="-78739" algn="l" rtl="0">
              <a:spcBef>
                <a:spcPts val="360"/>
              </a:spcBef>
              <a:buClr>
                <a:schemeClr val="accent2"/>
              </a:buClr>
              <a:buSzPct val="100000"/>
              <a:buFont typeface="Arial"/>
              <a:buChar char="•"/>
              <a:defRPr sz="1800" b="0" i="0" u="none" strike="noStrike" cap="none">
                <a:solidFill>
                  <a:schemeClr val="dk1"/>
                </a:solidFill>
                <a:latin typeface="Calibri"/>
                <a:ea typeface="Calibri"/>
                <a:cs typeface="Calibri"/>
                <a:sym typeface="Calibri"/>
              </a:defRPr>
            </a:lvl7pPr>
            <a:lvl8pPr marL="2103120" marR="0" lvl="7" indent="-71120" algn="l" rtl="0">
              <a:spcBef>
                <a:spcPts val="360"/>
              </a:spcBef>
              <a:buClr>
                <a:schemeClr val="accent3"/>
              </a:buClr>
              <a:buSzPct val="100000"/>
              <a:buFont typeface="Arial"/>
              <a:buChar char="•"/>
              <a:defRPr sz="1800" b="0" i="0" u="none" strike="noStrike" cap="none">
                <a:solidFill>
                  <a:schemeClr val="dk1"/>
                </a:solidFill>
                <a:latin typeface="Calibri"/>
                <a:ea typeface="Calibri"/>
                <a:cs typeface="Calibri"/>
                <a:sym typeface="Calibri"/>
              </a:defRPr>
            </a:lvl8pPr>
            <a:lvl9pPr marL="2286000" marR="0" lvl="8" indent="-76200" algn="l" rtl="0">
              <a:spcBef>
                <a:spcPts val="360"/>
              </a:spcBef>
              <a:buClr>
                <a:schemeClr val="accent4"/>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rot="-5400000">
            <a:off x="7856152" y="1188719"/>
            <a:ext cx="1828798" cy="365759"/>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rot="-5400000">
            <a:off x="7882821" y="2990850"/>
            <a:ext cx="1775461" cy="365759"/>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a:spLocks noGrp="1"/>
          </p:cNvSpPr>
          <p:nvPr>
            <p:ph type="sldNum" idx="12"/>
          </p:nvPr>
        </p:nvSpPr>
        <p:spPr>
          <a:xfrm>
            <a:off x="8531788" y="4236719"/>
            <a:ext cx="548639" cy="297179"/>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a:solidFill>
                  <a:srgbClr val="FFFFFF"/>
                </a:solidFill>
                <a:latin typeface="Calibri"/>
                <a:ea typeface="Calibri"/>
                <a:cs typeface="Calibri"/>
                <a:sym typeface="Calibri"/>
              </a:rPr>
              <a:t>‹#›</a:t>
            </a:fld>
            <a:endParaRPr lang="en-US" sz="1800">
              <a:solidFill>
                <a:srgbClr val="FFFFF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05979"/>
            <a:ext cx="7619999" cy="857250"/>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 name="Shape 40"/>
          <p:cNvSpPr txBox="1">
            <a:spLocks noGrp="1"/>
          </p:cNvSpPr>
          <p:nvPr>
            <p:ph type="body" idx="1"/>
          </p:nvPr>
        </p:nvSpPr>
        <p:spPr>
          <a:xfrm>
            <a:off x="457200" y="1151334"/>
            <a:ext cx="3657600" cy="479821"/>
          </a:xfrm>
          <a:prstGeom prst="rect">
            <a:avLst/>
          </a:prstGeom>
          <a:noFill/>
          <a:ln>
            <a:noFill/>
          </a:ln>
        </p:spPr>
        <p:txBody>
          <a:bodyPr lIns="91425" tIns="91425" rIns="91425" bIns="91425" anchor="b" anchorCtr="0"/>
          <a:lstStyle>
            <a:lvl1pPr marL="0" marR="0" lvl="0" indent="0" algn="ctr" rtl="0">
              <a:spcBef>
                <a:spcPts val="400"/>
              </a:spcBef>
              <a:buClr>
                <a:schemeClr val="accent1"/>
              </a:buClr>
              <a:buFont typeface="Arial"/>
              <a:buNone/>
              <a:defRPr sz="2000" b="1" i="0" u="none" strike="noStrike" cap="none">
                <a:solidFill>
                  <a:schemeClr val="dk2"/>
                </a:solidFill>
                <a:latin typeface="Calibri"/>
                <a:ea typeface="Calibri"/>
                <a:cs typeface="Calibri"/>
                <a:sym typeface="Calibri"/>
              </a:defRPr>
            </a:lvl1pPr>
            <a:lvl2pPr marL="457200" marR="0" lvl="1" indent="0" algn="l" rtl="0">
              <a:spcBef>
                <a:spcPts val="400"/>
              </a:spcBef>
              <a:buClr>
                <a:schemeClr val="accent2"/>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accent5"/>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accent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accent2"/>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accent3"/>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accent4"/>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2"/>
          </p:nvPr>
        </p:nvSpPr>
        <p:spPr>
          <a:xfrm>
            <a:off x="457200" y="1631155"/>
            <a:ext cx="3657600" cy="2963465"/>
          </a:xfrm>
          <a:prstGeom prst="rect">
            <a:avLst/>
          </a:prstGeom>
          <a:noFill/>
          <a:ln>
            <a:noFill/>
          </a:ln>
        </p:spPr>
        <p:txBody>
          <a:bodyPr lIns="91425" tIns="91425" rIns="91425" bIns="91425" anchor="t" anchorCtr="0"/>
          <a:lstStyle>
            <a:lvl1pPr marL="342900" marR="0" lvl="0" indent="-76200" algn="l" rtl="0">
              <a:spcBef>
                <a:spcPts val="480"/>
              </a:spcBef>
              <a:buClr>
                <a:schemeClr val="accent1"/>
              </a:buClr>
              <a:buSzPct val="100000"/>
              <a:buFont typeface="Arial"/>
              <a:buChar char="•"/>
              <a:defRPr sz="2400" b="0" i="0" u="none" strike="noStrike" cap="none">
                <a:solidFill>
                  <a:schemeClr val="dk1"/>
                </a:solidFill>
                <a:latin typeface="Calibri"/>
                <a:ea typeface="Calibri"/>
                <a:cs typeface="Calibri"/>
                <a:sym typeface="Calibri"/>
              </a:defRPr>
            </a:lvl1pPr>
            <a:lvl2pPr marL="640080" marR="0" lvl="1" indent="-106680" algn="l" rtl="0">
              <a:spcBef>
                <a:spcPts val="400"/>
              </a:spcBef>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116839" algn="l" rtl="0">
              <a:spcBef>
                <a:spcPts val="360"/>
              </a:spcBef>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137160" algn="l" rtl="0">
              <a:spcBef>
                <a:spcPts val="320"/>
              </a:spcBef>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132080" algn="l" rtl="0">
              <a:spcBef>
                <a:spcPts val="320"/>
              </a:spcBef>
              <a:buClr>
                <a:schemeClr val="accent5"/>
              </a:buClr>
              <a:buSzPct val="100000"/>
              <a:buFont typeface="Arial"/>
              <a:buChar char="•"/>
              <a:defRPr sz="1600" b="0" i="0" u="none" strike="noStrike" cap="none">
                <a:solidFill>
                  <a:schemeClr val="dk1"/>
                </a:solidFill>
                <a:latin typeface="Calibri"/>
                <a:ea typeface="Calibri"/>
                <a:cs typeface="Calibri"/>
                <a:sym typeface="Calibri"/>
              </a:defRPr>
            </a:lvl5pPr>
            <a:lvl6pPr marL="1737360" marR="0" lvl="5" indent="-86360" algn="l" rtl="0">
              <a:spcBef>
                <a:spcPts val="320"/>
              </a:spcBef>
              <a:buClr>
                <a:schemeClr val="accent1"/>
              </a:buClr>
              <a:buSzPct val="100000"/>
              <a:buFont typeface="Arial"/>
              <a:buChar char="•"/>
              <a:defRPr sz="1600" b="0" i="0" u="none" strike="noStrike" cap="none">
                <a:solidFill>
                  <a:schemeClr val="dk1"/>
                </a:solidFill>
                <a:latin typeface="Calibri"/>
                <a:ea typeface="Calibri"/>
                <a:cs typeface="Calibri"/>
                <a:sym typeface="Calibri"/>
              </a:defRPr>
            </a:lvl6pPr>
            <a:lvl7pPr marL="1920240" marR="0" lvl="6" indent="-91439" algn="l" rtl="0">
              <a:spcBef>
                <a:spcPts val="32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7pPr>
            <a:lvl8pPr marL="2103120" marR="0" lvl="7" indent="-83820" algn="l" rtl="0">
              <a:spcBef>
                <a:spcPts val="320"/>
              </a:spcBef>
              <a:buClr>
                <a:schemeClr val="accent3"/>
              </a:buClr>
              <a:buSzPct val="100000"/>
              <a:buFont typeface="Arial"/>
              <a:buChar char="•"/>
              <a:defRPr sz="1600" b="0" i="0" u="none" strike="noStrike" cap="none">
                <a:solidFill>
                  <a:schemeClr val="dk1"/>
                </a:solidFill>
                <a:latin typeface="Calibri"/>
                <a:ea typeface="Calibri"/>
                <a:cs typeface="Calibri"/>
                <a:sym typeface="Calibri"/>
              </a:defRPr>
            </a:lvl8pPr>
            <a:lvl9pPr marL="2286000" marR="0" lvl="8" indent="-88900" algn="l" rtl="0">
              <a:spcBef>
                <a:spcPts val="320"/>
              </a:spcBef>
              <a:buClr>
                <a:schemeClr val="accent4"/>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3"/>
          </p:nvPr>
        </p:nvSpPr>
        <p:spPr>
          <a:xfrm>
            <a:off x="4419600" y="1151334"/>
            <a:ext cx="3657600" cy="479821"/>
          </a:xfrm>
          <a:prstGeom prst="rect">
            <a:avLst/>
          </a:prstGeom>
          <a:noFill/>
          <a:ln>
            <a:noFill/>
          </a:ln>
        </p:spPr>
        <p:txBody>
          <a:bodyPr lIns="91425" tIns="91425" rIns="91425" bIns="91425" anchor="b" anchorCtr="0"/>
          <a:lstStyle>
            <a:lvl1pPr marL="0" marR="0" lvl="0" indent="0" algn="ctr" rtl="0">
              <a:spcBef>
                <a:spcPts val="400"/>
              </a:spcBef>
              <a:buClr>
                <a:schemeClr val="accent1"/>
              </a:buClr>
              <a:buFont typeface="Arial"/>
              <a:buNone/>
              <a:defRPr sz="2000" b="1" i="0" u="none" strike="noStrike" cap="none">
                <a:solidFill>
                  <a:schemeClr val="dk2"/>
                </a:solidFill>
                <a:latin typeface="Calibri"/>
                <a:ea typeface="Calibri"/>
                <a:cs typeface="Calibri"/>
                <a:sym typeface="Calibri"/>
              </a:defRPr>
            </a:lvl1pPr>
            <a:lvl2pPr marL="457200" marR="0" lvl="1" indent="0" algn="l" rtl="0">
              <a:spcBef>
                <a:spcPts val="400"/>
              </a:spcBef>
              <a:buClr>
                <a:schemeClr val="accent2"/>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accent5"/>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accent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accent2"/>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accent3"/>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accent4"/>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4"/>
          </p:nvPr>
        </p:nvSpPr>
        <p:spPr>
          <a:xfrm>
            <a:off x="4419600" y="1631155"/>
            <a:ext cx="3657600" cy="2963465"/>
          </a:xfrm>
          <a:prstGeom prst="rect">
            <a:avLst/>
          </a:prstGeom>
          <a:noFill/>
          <a:ln>
            <a:noFill/>
          </a:ln>
        </p:spPr>
        <p:txBody>
          <a:bodyPr lIns="91425" tIns="91425" rIns="91425" bIns="91425" anchor="t" anchorCtr="0"/>
          <a:lstStyle>
            <a:lvl1pPr marL="342900" marR="0" lvl="0" indent="-76200" algn="l" rtl="0">
              <a:spcBef>
                <a:spcPts val="480"/>
              </a:spcBef>
              <a:buClr>
                <a:schemeClr val="accent1"/>
              </a:buClr>
              <a:buSzPct val="100000"/>
              <a:buFont typeface="Arial"/>
              <a:buChar char="•"/>
              <a:defRPr sz="2400" b="0" i="0" u="none" strike="noStrike" cap="none">
                <a:solidFill>
                  <a:schemeClr val="dk1"/>
                </a:solidFill>
                <a:latin typeface="Calibri"/>
                <a:ea typeface="Calibri"/>
                <a:cs typeface="Calibri"/>
                <a:sym typeface="Calibri"/>
              </a:defRPr>
            </a:lvl1pPr>
            <a:lvl2pPr marL="640080" marR="0" lvl="1" indent="-106680" algn="l" rtl="0">
              <a:spcBef>
                <a:spcPts val="400"/>
              </a:spcBef>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116839" algn="l" rtl="0">
              <a:spcBef>
                <a:spcPts val="360"/>
              </a:spcBef>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137160" algn="l" rtl="0">
              <a:spcBef>
                <a:spcPts val="320"/>
              </a:spcBef>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132080" algn="l" rtl="0">
              <a:spcBef>
                <a:spcPts val="320"/>
              </a:spcBef>
              <a:buClr>
                <a:schemeClr val="accent5"/>
              </a:buClr>
              <a:buSzPct val="100000"/>
              <a:buFont typeface="Arial"/>
              <a:buChar char="•"/>
              <a:defRPr sz="1600" b="0" i="0" u="none" strike="noStrike" cap="none">
                <a:solidFill>
                  <a:schemeClr val="dk1"/>
                </a:solidFill>
                <a:latin typeface="Calibri"/>
                <a:ea typeface="Calibri"/>
                <a:cs typeface="Calibri"/>
                <a:sym typeface="Calibri"/>
              </a:defRPr>
            </a:lvl5pPr>
            <a:lvl6pPr marL="1737360" marR="0" lvl="5" indent="-86360" algn="l" rtl="0">
              <a:spcBef>
                <a:spcPts val="320"/>
              </a:spcBef>
              <a:buClr>
                <a:schemeClr val="accent1"/>
              </a:buClr>
              <a:buSzPct val="100000"/>
              <a:buFont typeface="Arial"/>
              <a:buChar char="•"/>
              <a:defRPr sz="1600" b="0" i="0" u="none" strike="noStrike" cap="none">
                <a:solidFill>
                  <a:schemeClr val="dk1"/>
                </a:solidFill>
                <a:latin typeface="Calibri"/>
                <a:ea typeface="Calibri"/>
                <a:cs typeface="Calibri"/>
                <a:sym typeface="Calibri"/>
              </a:defRPr>
            </a:lvl6pPr>
            <a:lvl7pPr marL="1920240" marR="0" lvl="6" indent="-91439" algn="l" rtl="0">
              <a:spcBef>
                <a:spcPts val="32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7pPr>
            <a:lvl8pPr marL="2103120" marR="0" lvl="7" indent="-83820" algn="l" rtl="0">
              <a:spcBef>
                <a:spcPts val="320"/>
              </a:spcBef>
              <a:buClr>
                <a:schemeClr val="accent3"/>
              </a:buClr>
              <a:buSzPct val="100000"/>
              <a:buFont typeface="Arial"/>
              <a:buChar char="•"/>
              <a:defRPr sz="1600" b="0" i="0" u="none" strike="noStrike" cap="none">
                <a:solidFill>
                  <a:schemeClr val="dk1"/>
                </a:solidFill>
                <a:latin typeface="Calibri"/>
                <a:ea typeface="Calibri"/>
                <a:cs typeface="Calibri"/>
                <a:sym typeface="Calibri"/>
              </a:defRPr>
            </a:lvl8pPr>
            <a:lvl9pPr marL="2286000" marR="0" lvl="8" indent="-88900" algn="l" rtl="0">
              <a:spcBef>
                <a:spcPts val="320"/>
              </a:spcBef>
              <a:buClr>
                <a:schemeClr val="accent4"/>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rot="-5400000">
            <a:off x="7856152" y="1188719"/>
            <a:ext cx="1828798" cy="365759"/>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rot="-5400000">
            <a:off x="7882821" y="2990850"/>
            <a:ext cx="1775461" cy="365759"/>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a:spLocks noGrp="1"/>
          </p:cNvSpPr>
          <p:nvPr>
            <p:ph type="sldNum" idx="12"/>
          </p:nvPr>
        </p:nvSpPr>
        <p:spPr>
          <a:xfrm>
            <a:off x="8531788" y="4236719"/>
            <a:ext cx="548639" cy="297179"/>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a:solidFill>
                  <a:srgbClr val="FFFFFF"/>
                </a:solidFill>
                <a:latin typeface="Calibri"/>
                <a:ea typeface="Calibri"/>
                <a:cs typeface="Calibri"/>
                <a:sym typeface="Calibri"/>
              </a:rPr>
              <a:t>‹#›</a:t>
            </a:fld>
            <a:endParaRPr lang="en-US" sz="1800">
              <a:solidFill>
                <a:srgbClr val="FFFFF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304801" y="4121657"/>
            <a:ext cx="7772400" cy="445769"/>
          </a:xfrm>
          <a:prstGeom prst="rect">
            <a:avLst/>
          </a:prstGeom>
          <a:noFill/>
          <a:ln>
            <a:noFill/>
          </a:ln>
        </p:spPr>
        <p:txBody>
          <a:bodyPr lIns="91425" tIns="91425" rIns="91425" bIns="91425" anchor="b" anchorCtr="0"/>
          <a:lstStyle>
            <a:lvl1pPr marL="0" marR="0" lvl="0" indent="0" algn="ctr" rtl="0">
              <a:spcBef>
                <a:spcPts val="0"/>
              </a:spcBef>
              <a:buClr>
                <a:schemeClr val="dk2"/>
              </a:buClr>
              <a:buFont typeface="Cambria"/>
              <a:buNone/>
              <a:defRPr sz="2200" b="1" i="0" u="none" strike="noStrike" cap="none">
                <a:solidFill>
                  <a:schemeClr val="dk2"/>
                </a:solidFill>
                <a:latin typeface="Cambria"/>
                <a:ea typeface="Cambria"/>
                <a:cs typeface="Cambria"/>
                <a:sym typeface="Cambr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8" name="Shape 58"/>
          <p:cNvSpPr txBox="1">
            <a:spLocks noGrp="1"/>
          </p:cNvSpPr>
          <p:nvPr>
            <p:ph type="body" idx="1"/>
          </p:nvPr>
        </p:nvSpPr>
        <p:spPr>
          <a:xfrm>
            <a:off x="304800" y="4572000"/>
            <a:ext cx="7772400" cy="457200"/>
          </a:xfrm>
          <a:prstGeom prst="rect">
            <a:avLst/>
          </a:prstGeom>
          <a:noFill/>
          <a:ln>
            <a:noFill/>
          </a:ln>
        </p:spPr>
        <p:txBody>
          <a:bodyPr lIns="91425" tIns="91425" rIns="91425" bIns="91425" anchor="t" anchorCtr="0"/>
          <a:lstStyle>
            <a:lvl1pPr marL="0" marR="0" lvl="0" indent="0" algn="ctr" rtl="0">
              <a:spcBef>
                <a:spcPts val="320"/>
              </a:spcBef>
              <a:buClr>
                <a:schemeClr val="accent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accent2"/>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accent5"/>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accent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accent2"/>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accent3"/>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accent4"/>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rot="-5400000">
            <a:off x="7856152" y="1188719"/>
            <a:ext cx="1828798" cy="365759"/>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rot="-5400000">
            <a:off x="7882821" y="2990850"/>
            <a:ext cx="1775461" cy="365759"/>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a:spLocks noGrp="1"/>
          </p:cNvSpPr>
          <p:nvPr>
            <p:ph type="sldNum" idx="12"/>
          </p:nvPr>
        </p:nvSpPr>
        <p:spPr>
          <a:xfrm>
            <a:off x="8531788" y="4236719"/>
            <a:ext cx="548639" cy="297179"/>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a:solidFill>
                  <a:srgbClr val="FFFFFF"/>
                </a:solidFill>
                <a:latin typeface="Calibri"/>
                <a:ea typeface="Calibri"/>
                <a:cs typeface="Calibri"/>
                <a:sym typeface="Calibri"/>
              </a:rPr>
              <a:t>‹#›</a:t>
            </a:fld>
            <a:endParaRPr lang="en-US" sz="1800">
              <a:solidFill>
                <a:srgbClr val="FFFFFF"/>
              </a:solidFill>
              <a:latin typeface="Calibri"/>
              <a:ea typeface="Calibri"/>
              <a:cs typeface="Calibri"/>
              <a:sym typeface="Calibri"/>
            </a:endParaRPr>
          </a:p>
        </p:txBody>
      </p:sp>
      <p:sp>
        <p:nvSpPr>
          <p:cNvPr id="62" name="Shape 62"/>
          <p:cNvSpPr txBox="1">
            <a:spLocks noGrp="1"/>
          </p:cNvSpPr>
          <p:nvPr>
            <p:ph type="body" idx="2"/>
          </p:nvPr>
        </p:nvSpPr>
        <p:spPr>
          <a:xfrm>
            <a:off x="304800" y="285750"/>
            <a:ext cx="7772400" cy="3707130"/>
          </a:xfrm>
          <a:prstGeom prst="rect">
            <a:avLst/>
          </a:prstGeom>
          <a:noFill/>
          <a:ln>
            <a:noFill/>
          </a:ln>
        </p:spPr>
        <p:txBody>
          <a:bodyPr lIns="91425" tIns="91425" rIns="91425" bIns="91425" anchor="t" anchorCtr="0"/>
          <a:lstStyle>
            <a:lvl1pPr marL="342900" marR="0" lvl="0" indent="-88900" algn="l" rtl="0">
              <a:spcBef>
                <a:spcPts val="440"/>
              </a:spcBef>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106680" algn="l" rtl="0">
              <a:spcBef>
                <a:spcPts val="400"/>
              </a:spcBef>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116839" algn="l" rtl="0">
              <a:spcBef>
                <a:spcPts val="360"/>
              </a:spcBef>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137160" algn="l" rtl="0">
              <a:spcBef>
                <a:spcPts val="320"/>
              </a:spcBef>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144780" algn="l" rtl="0">
              <a:spcBef>
                <a:spcPts val="280"/>
              </a:spcBef>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99060" algn="l" rtl="0">
              <a:spcBef>
                <a:spcPts val="280"/>
              </a:spcBef>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04139" algn="l" rtl="0">
              <a:spcBef>
                <a:spcPts val="280"/>
              </a:spcBef>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96520" algn="l" rtl="0">
              <a:spcBef>
                <a:spcPts val="280"/>
              </a:spcBef>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01600" algn="l" rtl="0">
              <a:spcBef>
                <a:spcPts val="280"/>
              </a:spcBef>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01752" y="4121457"/>
            <a:ext cx="7772400" cy="445969"/>
          </a:xfrm>
          <a:prstGeom prst="rect">
            <a:avLst/>
          </a:prstGeom>
          <a:noFill/>
          <a:ln>
            <a:noFill/>
          </a:ln>
        </p:spPr>
        <p:txBody>
          <a:bodyPr lIns="91425" tIns="91425" rIns="91425" bIns="91425" anchor="b" anchorCtr="0"/>
          <a:lstStyle>
            <a:lvl1pPr marL="0" marR="0" lvl="0" indent="0" algn="ctr" rtl="0">
              <a:spcBef>
                <a:spcPts val="0"/>
              </a:spcBef>
              <a:buClr>
                <a:schemeClr val="dk2"/>
              </a:buClr>
              <a:buFont typeface="Cambria"/>
              <a:buNone/>
              <a:defRPr sz="2200" b="1" i="0" u="none" strike="noStrike" cap="none">
                <a:solidFill>
                  <a:schemeClr val="dk2"/>
                </a:solidFill>
                <a:latin typeface="Cambria"/>
                <a:ea typeface="Cambria"/>
                <a:cs typeface="Cambria"/>
                <a:sym typeface="Cambr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5" name="Shape 65"/>
          <p:cNvSpPr>
            <a:spLocks noGrp="1"/>
          </p:cNvSpPr>
          <p:nvPr>
            <p:ph type="pic" idx="2"/>
          </p:nvPr>
        </p:nvSpPr>
        <p:spPr>
          <a:xfrm>
            <a:off x="0" y="0"/>
            <a:ext cx="8458200" cy="4114800"/>
          </a:xfrm>
          <a:prstGeom prst="rect">
            <a:avLst/>
          </a:prstGeom>
          <a:noFill/>
          <a:ln>
            <a:noFill/>
          </a:ln>
        </p:spPr>
        <p:txBody>
          <a:bodyPr lIns="91425" tIns="91425" rIns="91425" bIns="91425" anchor="t" anchorCtr="0"/>
          <a:lstStyle>
            <a:lvl1pPr marL="0" marR="0" lvl="0" indent="0" algn="l" rtl="0">
              <a:spcBef>
                <a:spcPts val="640"/>
              </a:spcBef>
              <a:buClr>
                <a:schemeClr val="accent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accent2"/>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accent3"/>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accent4"/>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accent5"/>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accent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accent2"/>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accent3"/>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accent4"/>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body" idx="1"/>
          </p:nvPr>
        </p:nvSpPr>
        <p:spPr>
          <a:xfrm>
            <a:off x="301752" y="4572000"/>
            <a:ext cx="7772400" cy="459486"/>
          </a:xfrm>
          <a:prstGeom prst="rect">
            <a:avLst/>
          </a:prstGeom>
          <a:noFill/>
          <a:ln>
            <a:noFill/>
          </a:ln>
        </p:spPr>
        <p:txBody>
          <a:bodyPr lIns="91425" tIns="91425" rIns="91425" bIns="91425" anchor="t" anchorCtr="0"/>
          <a:lstStyle>
            <a:lvl1pPr marL="0" marR="0" lvl="0" indent="0" algn="ctr" rtl="0">
              <a:spcBef>
                <a:spcPts val="320"/>
              </a:spcBef>
              <a:buClr>
                <a:schemeClr val="accent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accent2"/>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accent5"/>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accent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accent2"/>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accent3"/>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accent4"/>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dt" idx="10"/>
          </p:nvPr>
        </p:nvSpPr>
        <p:spPr>
          <a:xfrm rot="-5400000">
            <a:off x="7856152" y="1188719"/>
            <a:ext cx="1828798" cy="365759"/>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a:spLocks noGrp="1"/>
          </p:cNvSpPr>
          <p:nvPr>
            <p:ph type="sldNum" idx="12"/>
          </p:nvPr>
        </p:nvSpPr>
        <p:spPr>
          <a:xfrm>
            <a:off x="8531788" y="4236719"/>
            <a:ext cx="548639" cy="297179"/>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a:solidFill>
                  <a:srgbClr val="FFFFFF"/>
                </a:solidFill>
                <a:latin typeface="Calibri"/>
                <a:ea typeface="Calibri"/>
                <a:cs typeface="Calibri"/>
                <a:sym typeface="Calibri"/>
              </a:rPr>
              <a:t>‹#›</a:t>
            </a:fld>
            <a:endParaRPr lang="en-US" sz="1800">
              <a:solidFill>
                <a:srgbClr val="FFFFFF"/>
              </a:solidFill>
              <a:latin typeface="Calibri"/>
              <a:ea typeface="Calibri"/>
              <a:cs typeface="Calibri"/>
              <a:sym typeface="Calibri"/>
            </a:endParaRPr>
          </a:p>
        </p:txBody>
      </p:sp>
      <p:sp>
        <p:nvSpPr>
          <p:cNvPr id="69" name="Shape 69"/>
          <p:cNvSpPr txBox="1">
            <a:spLocks noGrp="1"/>
          </p:cNvSpPr>
          <p:nvPr>
            <p:ph type="ftr" idx="11"/>
          </p:nvPr>
        </p:nvSpPr>
        <p:spPr>
          <a:xfrm rot="-5400000">
            <a:off x="7882821" y="2990850"/>
            <a:ext cx="1775461" cy="365759"/>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05979"/>
            <a:ext cx="7619999" cy="857250"/>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2" name="Shape 72"/>
          <p:cNvSpPr txBox="1">
            <a:spLocks noGrp="1"/>
          </p:cNvSpPr>
          <p:nvPr>
            <p:ph type="body" idx="1"/>
          </p:nvPr>
        </p:nvSpPr>
        <p:spPr>
          <a:xfrm rot="5400000">
            <a:off x="2466975" y="-809624"/>
            <a:ext cx="3600450" cy="7619999"/>
          </a:xfrm>
          <a:prstGeom prst="rect">
            <a:avLst/>
          </a:prstGeom>
          <a:noFill/>
          <a:ln>
            <a:noFill/>
          </a:ln>
        </p:spPr>
        <p:txBody>
          <a:bodyPr lIns="91425" tIns="91425" rIns="91425" bIns="91425" anchor="t" anchorCtr="0"/>
          <a:lstStyle>
            <a:lvl1pPr marL="342900" marR="0" lvl="0" indent="-88900" algn="l" rtl="0">
              <a:spcBef>
                <a:spcPts val="440"/>
              </a:spcBef>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106680" algn="l" rtl="0">
              <a:spcBef>
                <a:spcPts val="400"/>
              </a:spcBef>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116839" algn="l" rtl="0">
              <a:spcBef>
                <a:spcPts val="360"/>
              </a:spcBef>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137160" algn="l" rtl="0">
              <a:spcBef>
                <a:spcPts val="320"/>
              </a:spcBef>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144780" algn="l" rtl="0">
              <a:spcBef>
                <a:spcPts val="280"/>
              </a:spcBef>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99060" algn="l" rtl="0">
              <a:spcBef>
                <a:spcPts val="280"/>
              </a:spcBef>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04139" algn="l" rtl="0">
              <a:spcBef>
                <a:spcPts val="280"/>
              </a:spcBef>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96520" algn="l" rtl="0">
              <a:spcBef>
                <a:spcPts val="280"/>
              </a:spcBef>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01600" algn="l" rtl="0">
              <a:spcBef>
                <a:spcPts val="280"/>
              </a:spcBef>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dt" idx="10"/>
          </p:nvPr>
        </p:nvSpPr>
        <p:spPr>
          <a:xfrm rot="-5400000">
            <a:off x="7856152" y="1188719"/>
            <a:ext cx="1828798" cy="365759"/>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ftr" idx="11"/>
          </p:nvPr>
        </p:nvSpPr>
        <p:spPr>
          <a:xfrm rot="-5400000">
            <a:off x="7882821" y="2990850"/>
            <a:ext cx="1775461" cy="365759"/>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a:spLocks noGrp="1"/>
          </p:cNvSpPr>
          <p:nvPr>
            <p:ph type="sldNum" idx="12"/>
          </p:nvPr>
        </p:nvSpPr>
        <p:spPr>
          <a:xfrm>
            <a:off x="8531788" y="4236719"/>
            <a:ext cx="548639" cy="297179"/>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a:solidFill>
                  <a:srgbClr val="FFFFFF"/>
                </a:solidFill>
                <a:latin typeface="Calibri"/>
                <a:ea typeface="Calibri"/>
                <a:cs typeface="Calibri"/>
                <a:sym typeface="Calibri"/>
              </a:rPr>
              <a:t>‹#›</a:t>
            </a:fld>
            <a:endParaRPr lang="en-US" sz="1800">
              <a:solidFill>
                <a:srgbClr val="FFFFF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rot="5400000">
            <a:off x="5311377" y="1524000"/>
            <a:ext cx="4388643" cy="17526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8" name="Shape 78"/>
          <p:cNvSpPr txBox="1">
            <a:spLocks noGrp="1"/>
          </p:cNvSpPr>
          <p:nvPr>
            <p:ph type="body" idx="1"/>
          </p:nvPr>
        </p:nvSpPr>
        <p:spPr>
          <a:xfrm rot="5400000">
            <a:off x="1272778" y="-609598"/>
            <a:ext cx="4388643" cy="6019799"/>
          </a:xfrm>
          <a:prstGeom prst="rect">
            <a:avLst/>
          </a:prstGeom>
          <a:noFill/>
          <a:ln>
            <a:noFill/>
          </a:ln>
        </p:spPr>
        <p:txBody>
          <a:bodyPr lIns="91425" tIns="91425" rIns="91425" bIns="91425" anchor="t" anchorCtr="0"/>
          <a:lstStyle>
            <a:lvl1pPr marL="342900" marR="0" lvl="0" indent="-88900" algn="l" rtl="0">
              <a:spcBef>
                <a:spcPts val="440"/>
              </a:spcBef>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106680" algn="l" rtl="0">
              <a:spcBef>
                <a:spcPts val="400"/>
              </a:spcBef>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116839" algn="l" rtl="0">
              <a:spcBef>
                <a:spcPts val="360"/>
              </a:spcBef>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137160" algn="l" rtl="0">
              <a:spcBef>
                <a:spcPts val="320"/>
              </a:spcBef>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144780" algn="l" rtl="0">
              <a:spcBef>
                <a:spcPts val="280"/>
              </a:spcBef>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99060" algn="l" rtl="0">
              <a:spcBef>
                <a:spcPts val="280"/>
              </a:spcBef>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04139" algn="l" rtl="0">
              <a:spcBef>
                <a:spcPts val="280"/>
              </a:spcBef>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96520" algn="l" rtl="0">
              <a:spcBef>
                <a:spcPts val="280"/>
              </a:spcBef>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01600" algn="l" rtl="0">
              <a:spcBef>
                <a:spcPts val="280"/>
              </a:spcBef>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dt" idx="10"/>
          </p:nvPr>
        </p:nvSpPr>
        <p:spPr>
          <a:xfrm rot="-5400000">
            <a:off x="7856152" y="1188719"/>
            <a:ext cx="1828798" cy="365759"/>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ftr" idx="11"/>
          </p:nvPr>
        </p:nvSpPr>
        <p:spPr>
          <a:xfrm rot="-5400000">
            <a:off x="7882821" y="2990850"/>
            <a:ext cx="1775461" cy="365759"/>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a:spLocks noGrp="1"/>
          </p:cNvSpPr>
          <p:nvPr>
            <p:ph type="sldNum" idx="12"/>
          </p:nvPr>
        </p:nvSpPr>
        <p:spPr>
          <a:xfrm>
            <a:off x="8531788" y="4236719"/>
            <a:ext cx="548639" cy="297179"/>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a:solidFill>
                  <a:srgbClr val="FFFFFF"/>
                </a:solidFill>
                <a:latin typeface="Calibri"/>
                <a:ea typeface="Calibri"/>
                <a:cs typeface="Calibri"/>
                <a:sym typeface="Calibri"/>
              </a:rPr>
              <a:t>‹#›</a:t>
            </a:fld>
            <a:endParaRPr lang="en-US" sz="1800">
              <a:solidFill>
                <a:srgbClr val="FFFFF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685800" y="1428750"/>
            <a:ext cx="7543800" cy="194548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mbria"/>
              <a:buNone/>
              <a:defRPr sz="6600" b="0" i="0" u="none" strike="noStrike" cap="none">
                <a:solidFill>
                  <a:schemeClr val="dk2"/>
                </a:solidFill>
                <a:latin typeface="Cambria"/>
                <a:ea typeface="Cambria"/>
                <a:cs typeface="Cambria"/>
                <a:sym typeface="Cambr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 name="Shape 15"/>
          <p:cNvSpPr txBox="1">
            <a:spLocks noGrp="1"/>
          </p:cNvSpPr>
          <p:nvPr>
            <p:ph type="subTitle" idx="1"/>
          </p:nvPr>
        </p:nvSpPr>
        <p:spPr>
          <a:xfrm>
            <a:off x="685800" y="3429000"/>
            <a:ext cx="6461759" cy="800099"/>
          </a:xfrm>
          <a:prstGeom prst="rect">
            <a:avLst/>
          </a:prstGeom>
          <a:noFill/>
          <a:ln>
            <a:noFill/>
          </a:ln>
        </p:spPr>
        <p:txBody>
          <a:bodyPr lIns="91425" tIns="91425" rIns="91425" bIns="91425" anchor="t" anchorCtr="0"/>
          <a:lstStyle>
            <a:lvl1pPr marL="0" marR="0" lvl="0" indent="0" algn="l" rtl="0">
              <a:spcBef>
                <a:spcPts val="400"/>
              </a:spcBef>
              <a:buClr>
                <a:schemeClr val="accent1"/>
              </a:buClr>
              <a:buFont typeface="Arial"/>
              <a:buNone/>
              <a:defRPr sz="2000" b="0" i="0" u="none" strike="noStrike" cap="none">
                <a:solidFill>
                  <a:srgbClr val="8C8B8A"/>
                </a:solidFill>
                <a:latin typeface="Calibri"/>
                <a:ea typeface="Calibri"/>
                <a:cs typeface="Calibri"/>
                <a:sym typeface="Calibri"/>
              </a:defRPr>
            </a:lvl1pPr>
            <a:lvl2pPr marL="457200" marR="0" lvl="1" indent="0" algn="ctr" rtl="0">
              <a:spcBef>
                <a:spcPts val="400"/>
              </a:spcBef>
              <a:buClr>
                <a:schemeClr val="accent2"/>
              </a:buClr>
              <a:buFont typeface="Arial"/>
              <a:buNone/>
              <a:defRPr sz="2000" b="0" i="0" u="none" strike="noStrike" cap="none">
                <a:solidFill>
                  <a:srgbClr val="8C8B8A"/>
                </a:solidFill>
                <a:latin typeface="Calibri"/>
                <a:ea typeface="Calibri"/>
                <a:cs typeface="Calibri"/>
                <a:sym typeface="Calibri"/>
              </a:defRPr>
            </a:lvl2pPr>
            <a:lvl3pPr marL="914400" marR="0" lvl="2" indent="0" algn="ctr" rtl="0">
              <a:spcBef>
                <a:spcPts val="360"/>
              </a:spcBef>
              <a:buClr>
                <a:schemeClr val="accent3"/>
              </a:buClr>
              <a:buFont typeface="Arial"/>
              <a:buNone/>
              <a:defRPr sz="1800" b="0" i="0" u="none" strike="noStrike" cap="none">
                <a:solidFill>
                  <a:srgbClr val="8C8B8A"/>
                </a:solidFill>
                <a:latin typeface="Calibri"/>
                <a:ea typeface="Calibri"/>
                <a:cs typeface="Calibri"/>
                <a:sym typeface="Calibri"/>
              </a:defRPr>
            </a:lvl3pPr>
            <a:lvl4pPr marL="1371600" marR="0" lvl="3" indent="0" algn="ctr" rtl="0">
              <a:spcBef>
                <a:spcPts val="320"/>
              </a:spcBef>
              <a:buClr>
                <a:schemeClr val="accent4"/>
              </a:buClr>
              <a:buFont typeface="Arial"/>
              <a:buNone/>
              <a:defRPr sz="1600" b="0" i="0" u="none" strike="noStrike" cap="none">
                <a:solidFill>
                  <a:srgbClr val="8C8B8A"/>
                </a:solidFill>
                <a:latin typeface="Calibri"/>
                <a:ea typeface="Calibri"/>
                <a:cs typeface="Calibri"/>
                <a:sym typeface="Calibri"/>
              </a:defRPr>
            </a:lvl4pPr>
            <a:lvl5pPr marL="1828800" marR="0" lvl="4" indent="0" algn="ctr" rtl="0">
              <a:spcBef>
                <a:spcPts val="280"/>
              </a:spcBef>
              <a:buClr>
                <a:schemeClr val="accent5"/>
              </a:buClr>
              <a:buFont typeface="Arial"/>
              <a:buNone/>
              <a:defRPr sz="1400" b="0" i="0" u="none" strike="noStrike" cap="none">
                <a:solidFill>
                  <a:srgbClr val="8C8B8A"/>
                </a:solidFill>
                <a:latin typeface="Calibri"/>
                <a:ea typeface="Calibri"/>
                <a:cs typeface="Calibri"/>
                <a:sym typeface="Calibri"/>
              </a:defRPr>
            </a:lvl5pPr>
            <a:lvl6pPr marL="2286000" marR="0" lvl="5" indent="0" algn="ctr" rtl="0">
              <a:spcBef>
                <a:spcPts val="280"/>
              </a:spcBef>
              <a:buClr>
                <a:schemeClr val="accent1"/>
              </a:buClr>
              <a:buFont typeface="Arial"/>
              <a:buNone/>
              <a:defRPr sz="1400" b="0" i="0" u="none" strike="noStrike" cap="none">
                <a:solidFill>
                  <a:srgbClr val="8C8B8A"/>
                </a:solidFill>
                <a:latin typeface="Calibri"/>
                <a:ea typeface="Calibri"/>
                <a:cs typeface="Calibri"/>
                <a:sym typeface="Calibri"/>
              </a:defRPr>
            </a:lvl6pPr>
            <a:lvl7pPr marL="2743200" marR="0" lvl="6" indent="0" algn="ctr" rtl="0">
              <a:spcBef>
                <a:spcPts val="280"/>
              </a:spcBef>
              <a:buClr>
                <a:schemeClr val="accent2"/>
              </a:buClr>
              <a:buFont typeface="Arial"/>
              <a:buNone/>
              <a:defRPr sz="1400" b="0" i="0" u="none" strike="noStrike" cap="none">
                <a:solidFill>
                  <a:srgbClr val="8C8B8A"/>
                </a:solidFill>
                <a:latin typeface="Calibri"/>
                <a:ea typeface="Calibri"/>
                <a:cs typeface="Calibri"/>
                <a:sym typeface="Calibri"/>
              </a:defRPr>
            </a:lvl7pPr>
            <a:lvl8pPr marL="3200400" marR="0" lvl="7" indent="0" algn="ctr" rtl="0">
              <a:spcBef>
                <a:spcPts val="280"/>
              </a:spcBef>
              <a:buClr>
                <a:schemeClr val="accent3"/>
              </a:buClr>
              <a:buFont typeface="Arial"/>
              <a:buNone/>
              <a:defRPr sz="1400" b="0" i="0" u="none" strike="noStrike" cap="none">
                <a:solidFill>
                  <a:srgbClr val="8C8B8A"/>
                </a:solidFill>
                <a:latin typeface="Calibri"/>
                <a:ea typeface="Calibri"/>
                <a:cs typeface="Calibri"/>
                <a:sym typeface="Calibri"/>
              </a:defRPr>
            </a:lvl8pPr>
            <a:lvl9pPr marL="3657600" marR="0" lvl="8" indent="0" algn="ctr" rtl="0">
              <a:spcBef>
                <a:spcPts val="280"/>
              </a:spcBef>
              <a:buClr>
                <a:schemeClr val="accent4"/>
              </a:buClr>
              <a:buFont typeface="Arial"/>
              <a:buNone/>
              <a:defRPr sz="1400" b="0" i="0" u="none" strike="noStrike" cap="none">
                <a:solidFill>
                  <a:srgbClr val="8C8B8A"/>
                </a:solidFill>
                <a:latin typeface="Calibri"/>
                <a:ea typeface="Calibri"/>
                <a:cs typeface="Calibri"/>
                <a:sym typeface="Calibri"/>
              </a:defRPr>
            </a:lvl9pPr>
          </a:lstStyle>
          <a:p>
            <a:endParaRPr/>
          </a:p>
        </p:txBody>
      </p:sp>
      <p:sp>
        <p:nvSpPr>
          <p:cNvPr id="16" name="Shape 16"/>
          <p:cNvSpPr txBox="1">
            <a:spLocks noGrp="1"/>
          </p:cNvSpPr>
          <p:nvPr>
            <p:ph type="dt" idx="10"/>
          </p:nvPr>
        </p:nvSpPr>
        <p:spPr>
          <a:xfrm rot="-5400000">
            <a:off x="7856152" y="1188719"/>
            <a:ext cx="1828798" cy="36575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ftr" idx="11"/>
          </p:nvPr>
        </p:nvSpPr>
        <p:spPr>
          <a:xfrm rot="-5400000">
            <a:off x="7882821" y="2990850"/>
            <a:ext cx="1775461" cy="365759"/>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a:spLocks noGrp="1"/>
          </p:cNvSpPr>
          <p:nvPr>
            <p:ph type="sldNum" idx="12"/>
          </p:nvPr>
        </p:nvSpPr>
        <p:spPr>
          <a:xfrm>
            <a:off x="8531788" y="4236719"/>
            <a:ext cx="548639" cy="297179"/>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b="0" i="0" u="none" strike="noStrike" cap="none">
                <a:solidFill>
                  <a:srgbClr val="FFFFFF"/>
                </a:solidFill>
                <a:latin typeface="Calibri"/>
                <a:ea typeface="Calibri"/>
                <a:cs typeface="Calibri"/>
                <a:sym typeface="Calibri"/>
              </a:rPr>
              <a:t>‹#›</a:t>
            </a:fld>
            <a:endParaRPr lang="en-US" sz="18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304861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75000">
              <a:schemeClr val="lt1"/>
            </a:gs>
            <a:gs pos="100000">
              <a:srgbClr val="D8D8D8"/>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9"/>
            <a:ext cx="7619999" cy="857250"/>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57200" y="1200150"/>
            <a:ext cx="7619999" cy="3600450"/>
          </a:xfrm>
          <a:prstGeom prst="rect">
            <a:avLst/>
          </a:prstGeom>
          <a:noFill/>
          <a:ln>
            <a:noFill/>
          </a:ln>
        </p:spPr>
        <p:txBody>
          <a:bodyPr lIns="91425" tIns="91425" rIns="91425" bIns="91425" anchor="t" anchorCtr="0"/>
          <a:lstStyle>
            <a:lvl1pPr marL="342900" marR="0" lvl="0" indent="-88900" algn="l" rtl="0">
              <a:spcBef>
                <a:spcPts val="440"/>
              </a:spcBef>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106680" algn="l" rtl="0">
              <a:spcBef>
                <a:spcPts val="400"/>
              </a:spcBef>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116839" algn="l" rtl="0">
              <a:spcBef>
                <a:spcPts val="360"/>
              </a:spcBef>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137160" algn="l" rtl="0">
              <a:spcBef>
                <a:spcPts val="320"/>
              </a:spcBef>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144780" algn="l" rtl="0">
              <a:spcBef>
                <a:spcPts val="280"/>
              </a:spcBef>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99060" algn="l" rtl="0">
              <a:spcBef>
                <a:spcPts val="280"/>
              </a:spcBef>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04139" algn="l" rtl="0">
              <a:spcBef>
                <a:spcPts val="280"/>
              </a:spcBef>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96520" algn="l" rtl="0">
              <a:spcBef>
                <a:spcPts val="280"/>
              </a:spcBef>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01600" algn="l" rtl="0">
              <a:spcBef>
                <a:spcPts val="280"/>
              </a:spcBef>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Shape 8"/>
          <p:cNvSpPr/>
          <p:nvPr/>
        </p:nvSpPr>
        <p:spPr>
          <a:xfrm>
            <a:off x="8458200" y="0"/>
            <a:ext cx="685799" cy="5143499"/>
          </a:xfrm>
          <a:prstGeom prst="rect">
            <a:avLst/>
          </a:prstGeom>
          <a:solidFill>
            <a:schemeClr val="dk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 name="Shape 9"/>
          <p:cNvSpPr/>
          <p:nvPr/>
        </p:nvSpPr>
        <p:spPr>
          <a:xfrm>
            <a:off x="8458200" y="4114800"/>
            <a:ext cx="685799" cy="51435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0" name="Shape 10"/>
          <p:cNvSpPr>
            <a:spLocks noGrp="1"/>
          </p:cNvSpPr>
          <p:nvPr>
            <p:ph type="sldNum" idx="12"/>
          </p:nvPr>
        </p:nvSpPr>
        <p:spPr>
          <a:xfrm>
            <a:off x="8531788" y="4236719"/>
            <a:ext cx="548639" cy="297179"/>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b="0" i="0" u="none" strike="noStrike" cap="none">
                <a:solidFill>
                  <a:srgbClr val="FFFFFF"/>
                </a:solidFill>
                <a:latin typeface="Calibri"/>
                <a:ea typeface="Calibri"/>
                <a:cs typeface="Calibri"/>
                <a:sym typeface="Calibri"/>
              </a:rPr>
              <a:t>‹#›</a:t>
            </a:fld>
            <a:endParaRPr lang="en-US" sz="1800" b="0" i="0" u="none" strike="noStrike" cap="none">
              <a:solidFill>
                <a:srgbClr val="FFFFFF"/>
              </a:solidFill>
              <a:latin typeface="Calibri"/>
              <a:ea typeface="Calibri"/>
              <a:cs typeface="Calibri"/>
              <a:sym typeface="Calibri"/>
            </a:endParaRPr>
          </a:p>
        </p:txBody>
      </p:sp>
      <p:sp>
        <p:nvSpPr>
          <p:cNvPr id="11" name="Shape 11"/>
          <p:cNvSpPr txBox="1">
            <a:spLocks noGrp="1"/>
          </p:cNvSpPr>
          <p:nvPr>
            <p:ph type="ftr" idx="11"/>
          </p:nvPr>
        </p:nvSpPr>
        <p:spPr>
          <a:xfrm rot="-5400000">
            <a:off x="7882821" y="2990850"/>
            <a:ext cx="1775461" cy="365759"/>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rot="-5400000">
            <a:off x="7856152" y="1188719"/>
            <a:ext cx="1828798" cy="36575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5" r:id="rId4"/>
    <p:sldLayoutId id="2147483656" r:id="rId5"/>
    <p:sldLayoutId id="2147483657" r:id="rId6"/>
    <p:sldLayoutId id="2147483658" r:id="rId7"/>
    <p:sldLayoutId id="214748366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p:nvPr/>
        </p:nvSpPr>
        <p:spPr>
          <a:xfrm>
            <a:off x="333375" y="2190750"/>
            <a:ext cx="7816712" cy="2047875"/>
          </a:xfrm>
          <a:prstGeom prst="rect">
            <a:avLst/>
          </a:prstGeom>
          <a:noFill/>
          <a:ln>
            <a:noFill/>
          </a:ln>
        </p:spPr>
        <p:txBody>
          <a:bodyPr lIns="91425" tIns="45700" rIns="91425" bIns="45700" anchor="ctr" anchorCtr="0">
            <a:noAutofit/>
          </a:bodyPr>
          <a:lstStyle/>
          <a:p>
            <a:pPr lvl="0" algn="ctr">
              <a:lnSpc>
                <a:spcPct val="150000"/>
              </a:lnSpc>
            </a:pPr>
            <a:endParaRPr lang="en-US" sz="2000" b="1" dirty="0">
              <a:solidFill>
                <a:srgbClr val="4866A8"/>
              </a:solidFill>
              <a:latin typeface="Museo 300" pitchFamily="50" charset="0"/>
              <a:ea typeface="Questrial"/>
              <a:cs typeface="Questrial"/>
              <a:sym typeface="Questrial"/>
            </a:endParaRPr>
          </a:p>
          <a:p>
            <a:pPr lvl="0" algn="ctr">
              <a:lnSpc>
                <a:spcPct val="150000"/>
              </a:lnSpc>
            </a:pPr>
            <a:endParaRPr lang="en-US" sz="2000" b="1" dirty="0">
              <a:solidFill>
                <a:srgbClr val="4866A8"/>
              </a:solidFill>
              <a:latin typeface="Museo 300" pitchFamily="50" charset="0"/>
              <a:ea typeface="Questrial"/>
              <a:cs typeface="Questrial"/>
              <a:sym typeface="Questrial"/>
            </a:endParaRPr>
          </a:p>
          <a:p>
            <a:pPr lvl="0" algn="ctr">
              <a:lnSpc>
                <a:spcPct val="150000"/>
              </a:lnSpc>
            </a:pPr>
            <a:r>
              <a:rPr lang="en-US" sz="3600" b="1" dirty="0">
                <a:solidFill>
                  <a:srgbClr val="4866A8"/>
                </a:solidFill>
                <a:latin typeface="Museo 300" pitchFamily="50" charset="0"/>
                <a:ea typeface="Questrial"/>
                <a:cs typeface="Questrial"/>
                <a:sym typeface="Questrial"/>
              </a:rPr>
              <a:t>Updating Relief Opportunities</a:t>
            </a:r>
          </a:p>
          <a:p>
            <a:pPr lvl="0" algn="ctr">
              <a:lnSpc>
                <a:spcPct val="150000"/>
              </a:lnSpc>
            </a:pPr>
            <a:r>
              <a:rPr lang="en-US" sz="2800" b="1" dirty="0">
                <a:solidFill>
                  <a:schemeClr val="tx1"/>
                </a:solidFill>
                <a:latin typeface="Museo 300" pitchFamily="50" charset="0"/>
                <a:ea typeface="Questrial"/>
                <a:cs typeface="Questrial"/>
                <a:sym typeface="Questrial"/>
              </a:rPr>
              <a:t>Franca Brilliant, Nonprofit Consultant</a:t>
            </a:r>
          </a:p>
          <a:p>
            <a:pPr lvl="0" algn="ctr">
              <a:lnSpc>
                <a:spcPct val="150000"/>
              </a:lnSpc>
            </a:pPr>
            <a:r>
              <a:rPr lang="en-US" sz="2400" b="1" dirty="0">
                <a:solidFill>
                  <a:schemeClr val="tx1"/>
                </a:solidFill>
                <a:latin typeface="Museo 300" pitchFamily="50" charset="0"/>
                <a:ea typeface="Questrial"/>
                <a:cs typeface="Questrial"/>
                <a:sym typeface="Questrial"/>
              </a:rPr>
              <a:t>6/3/20</a:t>
            </a:r>
          </a:p>
          <a:p>
            <a:pPr lvl="0" algn="ctr">
              <a:lnSpc>
                <a:spcPct val="150000"/>
              </a:lnSpc>
            </a:pPr>
            <a:endParaRPr lang="en-US" sz="2000" b="1" dirty="0">
              <a:solidFill>
                <a:srgbClr val="4866A8"/>
              </a:solidFill>
              <a:latin typeface="Museo 300" pitchFamily="50" charset="0"/>
              <a:ea typeface="Questrial"/>
              <a:cs typeface="Questrial"/>
              <a:sym typeface="Questrial"/>
            </a:endParaRPr>
          </a:p>
          <a:p>
            <a:pPr lvl="0" algn="ctr">
              <a:lnSpc>
                <a:spcPct val="150000"/>
              </a:lnSpc>
            </a:pPr>
            <a:endParaRPr lang="en-US" sz="2000" b="1" dirty="0">
              <a:solidFill>
                <a:srgbClr val="4866A8"/>
              </a:solidFill>
              <a:latin typeface="Museo 300" pitchFamily="50" charset="0"/>
              <a:ea typeface="Questrial"/>
              <a:cs typeface="Questrial"/>
              <a:sym typeface="Questrial"/>
            </a:endParaRPr>
          </a:p>
          <a:p>
            <a:pPr lvl="0" algn="ctr">
              <a:lnSpc>
                <a:spcPct val="150000"/>
              </a:lnSpc>
            </a:pPr>
            <a:endParaRPr lang="en-US" sz="1600" b="1" dirty="0">
              <a:solidFill>
                <a:srgbClr val="4866A8"/>
              </a:solidFill>
              <a:latin typeface="Museo 300" pitchFamily="50" charset="0"/>
              <a:ea typeface="Questrial"/>
              <a:cs typeface="Questrial"/>
              <a:sym typeface="Questria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997" y="496955"/>
            <a:ext cx="4997786" cy="1317801"/>
          </a:xfrm>
          <a:prstGeom prst="rect">
            <a:avLst/>
          </a:prstGeom>
        </p:spPr>
      </p:pic>
      <p:sp>
        <p:nvSpPr>
          <p:cNvPr id="2" name="Slide Number Placeholder 1">
            <a:extLst>
              <a:ext uri="{FF2B5EF4-FFF2-40B4-BE49-F238E27FC236}">
                <a16:creationId xmlns:a16="http://schemas.microsoft.com/office/drawing/2014/main" id="{83FFC223-7297-404B-ADA7-D14017A611EA}"/>
              </a:ext>
            </a:extLst>
          </p:cNvPr>
          <p:cNvSpPr>
            <a:spLocks noGrp="1"/>
          </p:cNvSpPr>
          <p:nvPr>
            <p:ph type="sldNum" idx="12"/>
          </p:nvPr>
        </p:nvSpPr>
        <p:spPr/>
        <p:txBody>
          <a:bodyPr/>
          <a:lstStyle/>
          <a:p>
            <a:pPr marL="0" marR="0" lvl="0" indent="0" algn="ctr" rtl="0">
              <a:spcBef>
                <a:spcPts val="0"/>
              </a:spcBef>
              <a:buSzPct val="25000"/>
              <a:buNone/>
            </a:pPr>
            <a:fld id="{00000000-1234-1234-1234-123412341234}" type="slidenum">
              <a:rPr lang="en-US" sz="1800" b="0" i="0" u="none" strike="noStrike" cap="none" smtClean="0">
                <a:solidFill>
                  <a:srgbClr val="FFFFFF"/>
                </a:solidFill>
                <a:latin typeface="Calibri"/>
                <a:ea typeface="Calibri"/>
                <a:cs typeface="Calibri"/>
                <a:sym typeface="Calibri"/>
              </a:rPr>
              <a:t>1</a:t>
            </a:fld>
            <a:endParaRPr lang="en-US" sz="18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125199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15F1104-AAA9-48C9-A114-98B59D934FBE}"/>
              </a:ext>
            </a:extLst>
          </p:cNvPr>
          <p:cNvSpPr>
            <a:spLocks noGrp="1"/>
          </p:cNvSpPr>
          <p:nvPr>
            <p:ph type="body" idx="1"/>
          </p:nvPr>
        </p:nvSpPr>
        <p:spPr>
          <a:xfrm>
            <a:off x="457199" y="1152144"/>
            <a:ext cx="7732059" cy="3442716"/>
          </a:xfrm>
        </p:spPr>
        <p:txBody>
          <a:bodyPr/>
          <a:lstStyle/>
          <a:p>
            <a:r>
              <a:rPr lang="en-US" sz="2400" dirty="0"/>
              <a:t>HHS Administration for Children and Families</a:t>
            </a:r>
          </a:p>
          <a:p>
            <a:r>
              <a:rPr lang="en-US" sz="2200" dirty="0"/>
              <a:t>Three programs all $500K to $1.5M, due 7/1</a:t>
            </a:r>
          </a:p>
          <a:p>
            <a:endParaRPr lang="en-US" sz="1200" dirty="0"/>
          </a:p>
          <a:p>
            <a:pPr marL="558800" lvl="1" indent="0">
              <a:buNone/>
            </a:pPr>
            <a:r>
              <a:rPr lang="en-US" sz="1800" dirty="0"/>
              <a:t>1. Activities to promote fatherhood, HHS-2020-ACF-OFA-ZJ-1846</a:t>
            </a:r>
          </a:p>
          <a:p>
            <a:pPr marL="558800" lvl="1" indent="0">
              <a:buNone/>
            </a:pPr>
            <a:r>
              <a:rPr lang="en-US" sz="1800" dirty="0"/>
              <a:t>2. Support for healthy marriage, HHS-2020-ACF-OFA-ZD-1838</a:t>
            </a:r>
          </a:p>
          <a:p>
            <a:pPr marL="558800" lvl="1" indent="0">
              <a:buNone/>
            </a:pPr>
            <a:r>
              <a:rPr lang="en-US" sz="1800" dirty="0"/>
              <a:t>3.</a:t>
            </a:r>
            <a:r>
              <a:rPr lang="en-US" dirty="0"/>
              <a:t> </a:t>
            </a:r>
            <a:r>
              <a:rPr lang="en-US" sz="1800" dirty="0"/>
              <a:t>Support for health marriage for adults, HHS-2020-ACF-OFA-ZB-1817</a:t>
            </a:r>
          </a:p>
          <a:p>
            <a:pPr marL="558800" lvl="1" indent="0">
              <a:buNone/>
            </a:pPr>
            <a:endParaRPr lang="en-US" sz="1200" dirty="0"/>
          </a:p>
          <a:p>
            <a:pPr marL="558800" lvl="1" indent="0">
              <a:buNone/>
            </a:pPr>
            <a:r>
              <a:rPr lang="en-US" sz="1800" dirty="0">
                <a:hlinkClick r:id="rId3"/>
              </a:rPr>
              <a:t>https://www.arts.gov/grants/apply-grant/grants-organizations</a:t>
            </a:r>
            <a:endParaRPr lang="en-US" sz="1800" dirty="0"/>
          </a:p>
          <a:p>
            <a:pPr marL="292100" indent="0">
              <a:buNone/>
            </a:pPr>
            <a:endParaRPr lang="en-US" sz="1600" dirty="0">
              <a:solidFill>
                <a:schemeClr val="tx1"/>
              </a:solidFill>
            </a:endParaRPr>
          </a:p>
        </p:txBody>
      </p:sp>
      <p:sp>
        <p:nvSpPr>
          <p:cNvPr id="11" name="Title 10">
            <a:extLst>
              <a:ext uri="{FF2B5EF4-FFF2-40B4-BE49-F238E27FC236}">
                <a16:creationId xmlns:a16="http://schemas.microsoft.com/office/drawing/2014/main" id="{A840EFFF-8064-4B2F-B107-5F6EF6D68E01}"/>
              </a:ext>
            </a:extLst>
          </p:cNvPr>
          <p:cNvSpPr>
            <a:spLocks noGrp="1"/>
          </p:cNvSpPr>
          <p:nvPr>
            <p:ph type="title"/>
          </p:nvPr>
        </p:nvSpPr>
        <p:spPr/>
        <p:txBody>
          <a:bodyPr/>
          <a:lstStyle/>
          <a:p>
            <a:r>
              <a:rPr lang="en-US" dirty="0"/>
              <a:t>Government Updates</a:t>
            </a:r>
          </a:p>
        </p:txBody>
      </p:sp>
    </p:spTree>
    <p:extLst>
      <p:ext uri="{BB962C8B-B14F-4D97-AF65-F5344CB8AC3E}">
        <p14:creationId xmlns:p14="http://schemas.microsoft.com/office/powerpoint/2010/main" val="4068848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15F1104-AAA9-48C9-A114-98B59D934FBE}"/>
              </a:ext>
            </a:extLst>
          </p:cNvPr>
          <p:cNvSpPr>
            <a:spLocks noGrp="1"/>
          </p:cNvSpPr>
          <p:nvPr>
            <p:ph type="body" idx="1"/>
          </p:nvPr>
        </p:nvSpPr>
        <p:spPr>
          <a:xfrm>
            <a:off x="457199" y="1152144"/>
            <a:ext cx="7732059" cy="3442716"/>
          </a:xfrm>
        </p:spPr>
        <p:txBody>
          <a:bodyPr/>
          <a:lstStyle/>
          <a:p>
            <a:pPr marL="292100" indent="0">
              <a:buNone/>
            </a:pPr>
            <a:endParaRPr lang="en-US" sz="1600" dirty="0">
              <a:solidFill>
                <a:schemeClr val="tx1"/>
              </a:solidFill>
            </a:endParaRPr>
          </a:p>
          <a:p>
            <a:r>
              <a:rPr lang="en-US" sz="2400" dirty="0"/>
              <a:t>HHS Family Planning Grants PA-FPH-20-002</a:t>
            </a:r>
          </a:p>
          <a:p>
            <a:pPr lvl="1"/>
            <a:r>
              <a:rPr lang="en-US" sz="1800" dirty="0"/>
              <a:t>$250K to $4M, due 7/28</a:t>
            </a:r>
          </a:p>
          <a:p>
            <a:pPr lvl="1"/>
            <a:r>
              <a:rPr lang="en-US" sz="1800" dirty="0">
                <a:hlinkClick r:id="rId3"/>
              </a:rPr>
              <a:t>https://www.grants.gov/web/grants/search-grants.html</a:t>
            </a:r>
            <a:endParaRPr lang="en-US" sz="1800" dirty="0"/>
          </a:p>
        </p:txBody>
      </p:sp>
      <p:sp>
        <p:nvSpPr>
          <p:cNvPr id="11" name="Title 10">
            <a:extLst>
              <a:ext uri="{FF2B5EF4-FFF2-40B4-BE49-F238E27FC236}">
                <a16:creationId xmlns:a16="http://schemas.microsoft.com/office/drawing/2014/main" id="{A840EFFF-8064-4B2F-B107-5F6EF6D68E01}"/>
              </a:ext>
            </a:extLst>
          </p:cNvPr>
          <p:cNvSpPr>
            <a:spLocks noGrp="1"/>
          </p:cNvSpPr>
          <p:nvPr>
            <p:ph type="title"/>
          </p:nvPr>
        </p:nvSpPr>
        <p:spPr/>
        <p:txBody>
          <a:bodyPr/>
          <a:lstStyle/>
          <a:p>
            <a:r>
              <a:rPr lang="en-US" dirty="0"/>
              <a:t>Government Updates, </a:t>
            </a:r>
            <a:r>
              <a:rPr lang="en-US" dirty="0" err="1"/>
              <a:t>contd</a:t>
            </a:r>
            <a:endParaRPr lang="en-US" dirty="0"/>
          </a:p>
        </p:txBody>
      </p:sp>
    </p:spTree>
    <p:extLst>
      <p:ext uri="{BB962C8B-B14F-4D97-AF65-F5344CB8AC3E}">
        <p14:creationId xmlns:p14="http://schemas.microsoft.com/office/powerpoint/2010/main" val="3872088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15F1104-AAA9-48C9-A114-98B59D934FBE}"/>
              </a:ext>
            </a:extLst>
          </p:cNvPr>
          <p:cNvSpPr>
            <a:spLocks noGrp="1"/>
          </p:cNvSpPr>
          <p:nvPr>
            <p:ph type="body" idx="1"/>
          </p:nvPr>
        </p:nvSpPr>
        <p:spPr>
          <a:xfrm>
            <a:off x="457199" y="1152143"/>
            <a:ext cx="7732059" cy="3674689"/>
          </a:xfrm>
        </p:spPr>
        <p:txBody>
          <a:bodyPr/>
          <a:lstStyle/>
          <a:p>
            <a:r>
              <a:rPr lang="en-US" sz="2400" dirty="0"/>
              <a:t>Cardinal Health Foundation Zero Suicide Institute</a:t>
            </a:r>
          </a:p>
          <a:p>
            <a:pPr lvl="1"/>
            <a:r>
              <a:rPr lang="en-US" sz="1800" dirty="0"/>
              <a:t>Use Zero Suicide Framework to reduce suicides</a:t>
            </a:r>
          </a:p>
          <a:p>
            <a:pPr lvl="1"/>
            <a:r>
              <a:rPr lang="en-US" sz="1800" dirty="0"/>
              <a:t>Up to $100K over two years,  due 6/24</a:t>
            </a:r>
          </a:p>
          <a:p>
            <a:pPr lvl="1"/>
            <a:r>
              <a:rPr lang="en-US" sz="1800" dirty="0">
                <a:hlinkClick r:id="rId3"/>
              </a:rPr>
              <a:t>https://www.cardinalhealth.com/content/dam/corp/web/documents/Report/cardinal-health-foundation-zero-suicide-collaborative.pdf</a:t>
            </a:r>
            <a:endParaRPr lang="en-US" sz="1800" dirty="0"/>
          </a:p>
          <a:p>
            <a:pPr lvl="1"/>
            <a:endParaRPr lang="en-US" sz="1600" u="sng" dirty="0"/>
          </a:p>
          <a:p>
            <a:r>
              <a:rPr lang="en-US" sz="2400" dirty="0"/>
              <a:t>Draper Richards Kaplan Foundation</a:t>
            </a:r>
          </a:p>
          <a:p>
            <a:pPr lvl="1"/>
            <a:r>
              <a:rPr lang="en-US" sz="1800" dirty="0"/>
              <a:t>Immediate response to social problems due to COVID19</a:t>
            </a:r>
          </a:p>
          <a:p>
            <a:pPr lvl="1"/>
            <a:r>
              <a:rPr lang="en-US" sz="1800" dirty="0"/>
              <a:t>$50K - $100K, due 6/15</a:t>
            </a:r>
          </a:p>
          <a:p>
            <a:pPr marL="535941" lvl="1" indent="0">
              <a:buNone/>
            </a:pPr>
            <a:r>
              <a:rPr lang="en-US" sz="1800" dirty="0">
                <a:hlinkClick r:id="rId4"/>
              </a:rPr>
              <a:t>https://www.drkfoundation.org/covid-19-funding/</a:t>
            </a:r>
            <a:endParaRPr lang="en-US" sz="1800" dirty="0"/>
          </a:p>
          <a:p>
            <a:pPr lvl="1"/>
            <a:endParaRPr lang="en-US" sz="1800" dirty="0"/>
          </a:p>
          <a:p>
            <a:pPr lvl="2"/>
            <a:endParaRPr lang="en-US" sz="1400" dirty="0"/>
          </a:p>
          <a:p>
            <a:pPr lvl="2"/>
            <a:endParaRPr lang="en-US" dirty="0"/>
          </a:p>
          <a:p>
            <a:pPr lvl="1"/>
            <a:endParaRPr lang="en-US" dirty="0"/>
          </a:p>
          <a:p>
            <a:pPr marL="558800" lvl="1" indent="0">
              <a:buNone/>
            </a:pPr>
            <a:endParaRPr lang="en-US" dirty="0"/>
          </a:p>
        </p:txBody>
      </p:sp>
      <p:sp>
        <p:nvSpPr>
          <p:cNvPr id="11" name="Title 10">
            <a:extLst>
              <a:ext uri="{FF2B5EF4-FFF2-40B4-BE49-F238E27FC236}">
                <a16:creationId xmlns:a16="http://schemas.microsoft.com/office/drawing/2014/main" id="{A840EFFF-8064-4B2F-B107-5F6EF6D68E01}"/>
              </a:ext>
            </a:extLst>
          </p:cNvPr>
          <p:cNvSpPr>
            <a:spLocks noGrp="1"/>
          </p:cNvSpPr>
          <p:nvPr>
            <p:ph type="title"/>
          </p:nvPr>
        </p:nvSpPr>
        <p:spPr/>
        <p:txBody>
          <a:bodyPr/>
          <a:lstStyle/>
          <a:p>
            <a:r>
              <a:rPr lang="en-US" dirty="0"/>
              <a:t>Private Sector</a:t>
            </a:r>
          </a:p>
        </p:txBody>
      </p:sp>
    </p:spTree>
    <p:extLst>
      <p:ext uri="{BB962C8B-B14F-4D97-AF65-F5344CB8AC3E}">
        <p14:creationId xmlns:p14="http://schemas.microsoft.com/office/powerpoint/2010/main" val="3131667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15F1104-AAA9-48C9-A114-98B59D934FBE}"/>
              </a:ext>
            </a:extLst>
          </p:cNvPr>
          <p:cNvSpPr>
            <a:spLocks noGrp="1"/>
          </p:cNvSpPr>
          <p:nvPr>
            <p:ph type="body" idx="1"/>
          </p:nvPr>
        </p:nvSpPr>
        <p:spPr>
          <a:xfrm>
            <a:off x="457200" y="607799"/>
            <a:ext cx="7732059" cy="3927901"/>
          </a:xfrm>
        </p:spPr>
        <p:txBody>
          <a:bodyPr/>
          <a:lstStyle/>
          <a:p>
            <a:pPr marL="558800" lvl="1" indent="0">
              <a:buNone/>
            </a:pPr>
            <a:endParaRPr lang="en-US" dirty="0"/>
          </a:p>
          <a:p>
            <a:r>
              <a:rPr lang="en-US" sz="2400" dirty="0"/>
              <a:t>Brookdale Foundation, Relatives as Parents</a:t>
            </a:r>
          </a:p>
          <a:p>
            <a:pPr lvl="1"/>
            <a:r>
              <a:rPr lang="en-US" sz="1800" dirty="0"/>
              <a:t>Services to relative caregivers and the children in their care</a:t>
            </a:r>
          </a:p>
          <a:p>
            <a:pPr lvl="1"/>
            <a:r>
              <a:rPr lang="en-US" sz="2000" dirty="0"/>
              <a:t>$10K year one, $5K following year, due 6/10</a:t>
            </a:r>
          </a:p>
          <a:p>
            <a:pPr lvl="1"/>
            <a:r>
              <a:rPr lang="en-US" sz="1800" dirty="0">
                <a:hlinkClick r:id="rId3"/>
              </a:rPr>
              <a:t>http://www.brookdalefoundation.net/RAPP/RAPPforms/2020RAPPrfp.html</a:t>
            </a:r>
            <a:endParaRPr lang="en-US" sz="1800" dirty="0"/>
          </a:p>
          <a:p>
            <a:pPr lvl="2"/>
            <a:endParaRPr lang="en-US" sz="1400" dirty="0"/>
          </a:p>
          <a:p>
            <a:r>
              <a:rPr lang="en-US" sz="2400" dirty="0"/>
              <a:t>Consumer Health Foundation</a:t>
            </a:r>
          </a:p>
          <a:p>
            <a:pPr lvl="1"/>
            <a:r>
              <a:rPr lang="en-US" sz="1800" dirty="0"/>
              <a:t>Economic Justice, Health Reform</a:t>
            </a:r>
          </a:p>
          <a:p>
            <a:pPr lvl="1"/>
            <a:r>
              <a:rPr lang="en-US" sz="1800" dirty="0"/>
              <a:t> Up to $25K, 7/3 for multi jurisdiction grants</a:t>
            </a:r>
          </a:p>
          <a:p>
            <a:pPr lvl="1"/>
            <a:r>
              <a:rPr lang="en-US" sz="1800" u="sng" dirty="0">
                <a:hlinkClick r:id="rId4"/>
              </a:rPr>
              <a:t>http://consumerhealthfdn.org/wp-content/uploads/2020/01/Final-CHF-2020-RFP.pdf</a:t>
            </a:r>
            <a:endParaRPr lang="en-US" sz="1800" dirty="0"/>
          </a:p>
          <a:p>
            <a:pPr lvl="2"/>
            <a:endParaRPr lang="en-US" dirty="0"/>
          </a:p>
          <a:p>
            <a:pPr marL="558800" lvl="1" indent="0">
              <a:buNone/>
            </a:pPr>
            <a:endParaRPr lang="en-US" sz="2000" dirty="0"/>
          </a:p>
          <a:p>
            <a:pPr lvl="1"/>
            <a:endParaRPr lang="en-US" sz="1400" dirty="0"/>
          </a:p>
          <a:p>
            <a:pPr lvl="1"/>
            <a:endParaRPr lang="en-US" sz="2000" dirty="0"/>
          </a:p>
        </p:txBody>
      </p:sp>
      <p:sp>
        <p:nvSpPr>
          <p:cNvPr id="11" name="Title 10">
            <a:extLst>
              <a:ext uri="{FF2B5EF4-FFF2-40B4-BE49-F238E27FC236}">
                <a16:creationId xmlns:a16="http://schemas.microsoft.com/office/drawing/2014/main" id="{A840EFFF-8064-4B2F-B107-5F6EF6D68E01}"/>
              </a:ext>
            </a:extLst>
          </p:cNvPr>
          <p:cNvSpPr>
            <a:spLocks noGrp="1"/>
          </p:cNvSpPr>
          <p:nvPr>
            <p:ph type="title"/>
          </p:nvPr>
        </p:nvSpPr>
        <p:spPr/>
        <p:txBody>
          <a:bodyPr/>
          <a:lstStyle/>
          <a:p>
            <a:r>
              <a:rPr lang="en-US" dirty="0"/>
              <a:t>Private Sector, </a:t>
            </a:r>
            <a:r>
              <a:rPr lang="en-US" dirty="0" err="1"/>
              <a:t>contd</a:t>
            </a:r>
            <a:endParaRPr lang="en-US" dirty="0"/>
          </a:p>
        </p:txBody>
      </p:sp>
    </p:spTree>
    <p:extLst>
      <p:ext uri="{BB962C8B-B14F-4D97-AF65-F5344CB8AC3E}">
        <p14:creationId xmlns:p14="http://schemas.microsoft.com/office/powerpoint/2010/main" val="2882446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15F1104-AAA9-48C9-A114-98B59D934FBE}"/>
              </a:ext>
            </a:extLst>
          </p:cNvPr>
          <p:cNvSpPr>
            <a:spLocks noGrp="1"/>
          </p:cNvSpPr>
          <p:nvPr>
            <p:ph type="body" idx="1"/>
          </p:nvPr>
        </p:nvSpPr>
        <p:spPr>
          <a:xfrm>
            <a:off x="457199" y="1152144"/>
            <a:ext cx="7732059" cy="3585226"/>
          </a:xfrm>
        </p:spPr>
        <p:txBody>
          <a:bodyPr/>
          <a:lstStyle/>
          <a:p>
            <a:pPr lvl="1"/>
            <a:r>
              <a:rPr lang="en-US" dirty="0"/>
              <a:t>Dodge Family Fund </a:t>
            </a:r>
          </a:p>
          <a:p>
            <a:pPr lvl="2"/>
            <a:r>
              <a:rPr lang="en-US" dirty="0"/>
              <a:t>Needs of children 0-6 early learning and poverty reduction</a:t>
            </a:r>
          </a:p>
          <a:p>
            <a:pPr lvl="2"/>
            <a:r>
              <a:rPr lang="en-US" dirty="0"/>
              <a:t>$4K to $85K, Rolling deadlines for LOI</a:t>
            </a:r>
          </a:p>
          <a:p>
            <a:pPr lvl="2"/>
            <a:r>
              <a:rPr lang="en-US" sz="1800" dirty="0">
                <a:hlinkClick r:id="rId3"/>
              </a:rPr>
              <a:t>https://www.dodgefamilyfund.org/</a:t>
            </a:r>
            <a:endParaRPr lang="en-US" sz="1800" dirty="0"/>
          </a:p>
        </p:txBody>
      </p:sp>
      <p:sp>
        <p:nvSpPr>
          <p:cNvPr id="11" name="Title 10">
            <a:extLst>
              <a:ext uri="{FF2B5EF4-FFF2-40B4-BE49-F238E27FC236}">
                <a16:creationId xmlns:a16="http://schemas.microsoft.com/office/drawing/2014/main" id="{A840EFFF-8064-4B2F-B107-5F6EF6D68E01}"/>
              </a:ext>
            </a:extLst>
          </p:cNvPr>
          <p:cNvSpPr>
            <a:spLocks noGrp="1"/>
          </p:cNvSpPr>
          <p:nvPr>
            <p:ph type="title"/>
          </p:nvPr>
        </p:nvSpPr>
        <p:spPr/>
        <p:txBody>
          <a:bodyPr/>
          <a:lstStyle/>
          <a:p>
            <a:r>
              <a:rPr lang="en-US" dirty="0"/>
              <a:t>Private Sector, </a:t>
            </a:r>
            <a:r>
              <a:rPr lang="en-US" dirty="0" err="1"/>
              <a:t>contd</a:t>
            </a:r>
            <a:endParaRPr lang="en-US" dirty="0"/>
          </a:p>
        </p:txBody>
      </p:sp>
    </p:spTree>
    <p:extLst>
      <p:ext uri="{BB962C8B-B14F-4D97-AF65-F5344CB8AC3E}">
        <p14:creationId xmlns:p14="http://schemas.microsoft.com/office/powerpoint/2010/main" val="1174476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15F1104-AAA9-48C9-A114-98B59D934FBE}"/>
              </a:ext>
            </a:extLst>
          </p:cNvPr>
          <p:cNvSpPr>
            <a:spLocks noGrp="1"/>
          </p:cNvSpPr>
          <p:nvPr>
            <p:ph type="body" idx="1"/>
          </p:nvPr>
        </p:nvSpPr>
        <p:spPr>
          <a:xfrm>
            <a:off x="457200" y="634604"/>
            <a:ext cx="7732059" cy="4038870"/>
          </a:xfrm>
        </p:spPr>
        <p:txBody>
          <a:bodyPr/>
          <a:lstStyle/>
          <a:p>
            <a:pPr marL="558800" lvl="1" indent="0">
              <a:buNone/>
            </a:pPr>
            <a:endParaRPr lang="en-US" sz="1400" dirty="0"/>
          </a:p>
          <a:p>
            <a:pPr marL="901700" lvl="2" indent="0">
              <a:buNone/>
            </a:pPr>
            <a:endParaRPr lang="en-US" sz="1800" dirty="0"/>
          </a:p>
          <a:p>
            <a:pPr lvl="1"/>
            <a:r>
              <a:rPr lang="en-US" dirty="0"/>
              <a:t>Booz Allen, 6/5</a:t>
            </a:r>
          </a:p>
          <a:p>
            <a:pPr lvl="2"/>
            <a:r>
              <a:rPr lang="en-US" sz="1800" u="sng" dirty="0">
                <a:hlinkClick r:id="rId3"/>
              </a:rPr>
              <a:t>https://boozallenfoundation.org/innovationfund/</a:t>
            </a:r>
            <a:endParaRPr lang="en-US" sz="1800" dirty="0"/>
          </a:p>
          <a:p>
            <a:pPr lvl="2"/>
            <a:endParaRPr lang="en-US" dirty="0"/>
          </a:p>
          <a:p>
            <a:pPr lvl="1"/>
            <a:r>
              <a:rPr lang="en-US" dirty="0"/>
              <a:t>Herb Block, LOI 6/4</a:t>
            </a:r>
          </a:p>
          <a:p>
            <a:pPr lvl="2"/>
            <a:r>
              <a:rPr lang="en-US" sz="1800" dirty="0">
                <a:hlinkClick r:id="rId4"/>
              </a:rPr>
              <a:t>https://www.herbblockfoundation.org/grant-programs/defending-basic-freedoms</a:t>
            </a:r>
            <a:endParaRPr lang="en-US" sz="1800" dirty="0"/>
          </a:p>
          <a:p>
            <a:pPr lvl="2"/>
            <a:endParaRPr lang="en-US" sz="1600" dirty="0"/>
          </a:p>
          <a:p>
            <a:pPr lvl="1"/>
            <a:r>
              <a:rPr lang="en-US" dirty="0"/>
              <a:t>MCEDC Telework Grant, 6/5</a:t>
            </a:r>
          </a:p>
          <a:p>
            <a:pPr lvl="2"/>
            <a:r>
              <a:rPr lang="en-US" sz="1800" u="sng" dirty="0">
                <a:hlinkClick r:id="rId5"/>
              </a:rPr>
              <a:t>https://thinkmoco.com/telework-assistance-fund</a:t>
            </a:r>
            <a:endParaRPr lang="en-US" sz="1800" dirty="0"/>
          </a:p>
          <a:p>
            <a:pPr lvl="2"/>
            <a:endParaRPr lang="en-US" dirty="0">
              <a:highlight>
                <a:srgbClr val="FFFF00"/>
              </a:highlight>
            </a:endParaRPr>
          </a:p>
          <a:p>
            <a:pPr lvl="1"/>
            <a:endParaRPr lang="en-US" dirty="0"/>
          </a:p>
          <a:p>
            <a:pPr lvl="1"/>
            <a:endParaRPr lang="en-US" sz="2000" dirty="0"/>
          </a:p>
          <a:p>
            <a:pPr lvl="2"/>
            <a:endParaRPr lang="en-US" dirty="0"/>
          </a:p>
          <a:p>
            <a:pPr lvl="2"/>
            <a:endParaRPr lang="en-US" sz="1000" dirty="0"/>
          </a:p>
          <a:p>
            <a:pPr lvl="2"/>
            <a:endParaRPr lang="en-US" dirty="0"/>
          </a:p>
          <a:p>
            <a:pPr lvl="2"/>
            <a:endParaRPr lang="en-US" dirty="0"/>
          </a:p>
          <a:p>
            <a:pPr lvl="2"/>
            <a:endParaRPr lang="en-US" dirty="0"/>
          </a:p>
          <a:p>
            <a:pPr lvl="2"/>
            <a:endParaRPr lang="en-US" dirty="0"/>
          </a:p>
          <a:p>
            <a:pPr lvl="2"/>
            <a:endParaRPr lang="en-US" sz="1200" dirty="0"/>
          </a:p>
          <a:p>
            <a:pPr marL="558800" lvl="1" indent="0">
              <a:buNone/>
            </a:pPr>
            <a:r>
              <a:rPr lang="en-US" sz="1200" b="1" i="1" dirty="0">
                <a:solidFill>
                  <a:schemeClr val="bg2"/>
                </a:solidFill>
              </a:rPr>
              <a:t>Nonprofit Montgomery – Franca Brilliant – </a:t>
            </a:r>
            <a:r>
              <a:rPr lang="en-US" sz="1200" b="1" i="1" dirty="0" err="1">
                <a:solidFill>
                  <a:schemeClr val="bg2"/>
                </a:solidFill>
              </a:rPr>
              <a:t>franca.brilliant@gmail.com</a:t>
            </a:r>
            <a:endParaRPr lang="en-US" sz="1200" b="1" i="1" dirty="0">
              <a:solidFill>
                <a:schemeClr val="bg2"/>
              </a:solidFill>
            </a:endParaRPr>
          </a:p>
          <a:p>
            <a:pPr marL="558800" lvl="1" indent="0">
              <a:buNone/>
            </a:pPr>
            <a:endParaRPr lang="en-US" sz="1200" dirty="0"/>
          </a:p>
          <a:p>
            <a:pPr marL="558800" lvl="1" indent="0">
              <a:buNone/>
            </a:pPr>
            <a:endParaRPr lang="en-US" dirty="0"/>
          </a:p>
        </p:txBody>
      </p:sp>
      <p:sp>
        <p:nvSpPr>
          <p:cNvPr id="11" name="Title 10">
            <a:extLst>
              <a:ext uri="{FF2B5EF4-FFF2-40B4-BE49-F238E27FC236}">
                <a16:creationId xmlns:a16="http://schemas.microsoft.com/office/drawing/2014/main" id="{A840EFFF-8064-4B2F-B107-5F6EF6D68E01}"/>
              </a:ext>
            </a:extLst>
          </p:cNvPr>
          <p:cNvSpPr>
            <a:spLocks noGrp="1"/>
          </p:cNvSpPr>
          <p:nvPr>
            <p:ph type="title"/>
          </p:nvPr>
        </p:nvSpPr>
        <p:spPr/>
        <p:txBody>
          <a:bodyPr/>
          <a:lstStyle/>
          <a:p>
            <a:r>
              <a:rPr lang="en-US" dirty="0"/>
              <a:t>Last Call</a:t>
            </a:r>
          </a:p>
        </p:txBody>
      </p:sp>
    </p:spTree>
    <p:extLst>
      <p:ext uri="{BB962C8B-B14F-4D97-AF65-F5344CB8AC3E}">
        <p14:creationId xmlns:p14="http://schemas.microsoft.com/office/powerpoint/2010/main" val="202820690"/>
      </p:ext>
    </p:extLst>
  </p:cSld>
  <p:clrMapOvr>
    <a:masterClrMapping/>
  </p:clrMapOvr>
</p:sld>
</file>

<file path=ppt/theme/theme1.xml><?xml version="1.0" encoding="utf-8"?>
<a:theme xmlns:a="http://schemas.openxmlformats.org/drawingml/2006/main" name="Adjacency">
  <a:themeElements>
    <a:clrScheme name="Custom 5">
      <a:dk1>
        <a:srgbClr val="2F2B20"/>
      </a:dk1>
      <a:lt1>
        <a:srgbClr val="FFFFFF"/>
      </a:lt1>
      <a:dk2>
        <a:srgbClr val="4866A8"/>
      </a:dk2>
      <a:lt2>
        <a:srgbClr val="A8B240"/>
      </a:lt2>
      <a:accent1>
        <a:srgbClr val="A8B240"/>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6785</TotalTime>
  <Words>2308</Words>
  <Application>Microsoft Macintosh PowerPoint</Application>
  <PresentationFormat>On-screen Show (16:9)</PresentationFormat>
  <Paragraphs>148</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vt:lpstr>
      <vt:lpstr>Arial</vt:lpstr>
      <vt:lpstr>Museo 300</vt:lpstr>
      <vt:lpstr>Cambria</vt:lpstr>
      <vt:lpstr>Adjacency</vt:lpstr>
      <vt:lpstr>PowerPoint Presentation</vt:lpstr>
      <vt:lpstr>Government Updates</vt:lpstr>
      <vt:lpstr>Government Updates, contd</vt:lpstr>
      <vt:lpstr>Private Sector</vt:lpstr>
      <vt:lpstr>Private Sector, contd</vt:lpstr>
      <vt:lpstr>Private Sector, contd</vt:lpstr>
      <vt:lpstr>Last Call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Seth Grimes</cp:lastModifiedBy>
  <cp:revision>197</cp:revision>
  <cp:lastPrinted>2020-06-03T14:41:09Z</cp:lastPrinted>
  <dcterms:modified xsi:type="dcterms:W3CDTF">2020-06-03T14:41:21Z</dcterms:modified>
</cp:coreProperties>
</file>