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8" r:id="rId2"/>
  </p:sldMasterIdLst>
  <p:notesMasterIdLst>
    <p:notesMasterId r:id="rId18"/>
  </p:notesMasterIdLst>
  <p:sldIdLst>
    <p:sldId id="260" r:id="rId3"/>
    <p:sldId id="276" r:id="rId4"/>
    <p:sldId id="258" r:id="rId5"/>
    <p:sldId id="266" r:id="rId6"/>
    <p:sldId id="259" r:id="rId7"/>
    <p:sldId id="267" r:id="rId8"/>
    <p:sldId id="268" r:id="rId9"/>
    <p:sldId id="269" r:id="rId10"/>
    <p:sldId id="270" r:id="rId11"/>
    <p:sldId id="271" r:id="rId12"/>
    <p:sldId id="274" r:id="rId13"/>
    <p:sldId id="273" r:id="rId14"/>
    <p:sldId id="261" r:id="rId15"/>
    <p:sldId id="275" r:id="rId16"/>
    <p:sldId id="26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6A38"/>
    <a:srgbClr val="65665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176"/>
    <p:restoredTop sz="94519"/>
  </p:normalViewPr>
  <p:slideViewPr>
    <p:cSldViewPr snapToGrid="0" snapToObjects="1">
      <p:cViewPr varScale="1">
        <p:scale>
          <a:sx n="63" d="100"/>
          <a:sy n="63" d="100"/>
        </p:scale>
        <p:origin x="116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DD3F64-2A83-9146-85A9-312EA5370795}" type="datetimeFigureOut">
              <a:rPr lang="en-US" smtClean="0"/>
              <a:t>5/8/2020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B18EA9-DBD2-B146-B78E-25948785DB7C}" type="slidenum">
              <a:rPr lang="en-US" smtClean="0"/>
              <a:t>‹#›</a:t>
            </a:fld>
            <a:endParaRPr lang="en-US"/>
          </a:p>
        </p:txBody>
      </p:sp>
    </p:spTree>
    <p:extLst>
      <p:ext uri="{BB962C8B-B14F-4D97-AF65-F5344CB8AC3E}">
        <p14:creationId xmlns:p14="http://schemas.microsoft.com/office/powerpoint/2010/main" val="9447064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8B18EA9-DBD2-B146-B78E-25948785DB7C}" type="slidenum">
              <a:rPr lang="en-US" smtClean="0"/>
              <a:t>1</a:t>
            </a:fld>
            <a:endParaRPr lang="en-US"/>
          </a:p>
        </p:txBody>
      </p:sp>
    </p:spTree>
    <p:extLst>
      <p:ext uri="{BB962C8B-B14F-4D97-AF65-F5344CB8AC3E}">
        <p14:creationId xmlns:p14="http://schemas.microsoft.com/office/powerpoint/2010/main" val="17112606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8B18EA9-DBD2-B146-B78E-25948785DB7C}" type="slidenum">
              <a:rPr lang="en-US" smtClean="0"/>
              <a:t>6</a:t>
            </a:fld>
            <a:endParaRPr lang="en-US"/>
          </a:p>
        </p:txBody>
      </p:sp>
    </p:spTree>
    <p:extLst>
      <p:ext uri="{BB962C8B-B14F-4D97-AF65-F5344CB8AC3E}">
        <p14:creationId xmlns:p14="http://schemas.microsoft.com/office/powerpoint/2010/main" val="3879399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9A19-75D7-1746-98E3-1A88A074A2C1}"/>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BC8C24F-F869-964A-86C4-790F1BDF912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30D647EA-9445-9546-8686-383D9C0F3C40}"/>
              </a:ext>
            </a:extLst>
          </p:cNvPr>
          <p:cNvSpPr>
            <a:spLocks noGrp="1"/>
          </p:cNvSpPr>
          <p:nvPr>
            <p:ph type="dt" sz="half" idx="10"/>
          </p:nvPr>
        </p:nvSpPr>
        <p:spPr/>
        <p:txBody>
          <a:bodyPr/>
          <a:lstStyle/>
          <a:p>
            <a:fld id="{F1EA9A48-DE18-F140-8C0F-B81EEC344381}" type="datetimeFigureOut">
              <a:rPr lang="en-US" smtClean="0"/>
              <a:t>5/8/2020</a:t>
            </a:fld>
            <a:endParaRPr lang="en-US"/>
          </a:p>
        </p:txBody>
      </p:sp>
      <p:sp>
        <p:nvSpPr>
          <p:cNvPr id="5" name="Footer Placeholder 4">
            <a:extLst>
              <a:ext uri="{FF2B5EF4-FFF2-40B4-BE49-F238E27FC236}">
                <a16:creationId xmlns:a16="http://schemas.microsoft.com/office/drawing/2014/main" id="{E6799770-B4D9-E543-9F9B-5EC3F21D339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ED526EF-A2AA-5C48-ACD1-FA6D3311EFD4}"/>
              </a:ext>
            </a:extLst>
          </p:cNvPr>
          <p:cNvSpPr>
            <a:spLocks noGrp="1"/>
          </p:cNvSpPr>
          <p:nvPr>
            <p:ph type="sldNum" sz="quarter" idx="12"/>
          </p:nvPr>
        </p:nvSpPr>
        <p:spPr/>
        <p:txBody>
          <a:bodyPr/>
          <a:lstStyle/>
          <a:p>
            <a:fld id="{AD35FF26-82E9-494A-B664-D73E46E823AB}" type="slidenum">
              <a:rPr lang="en-US" smtClean="0"/>
              <a:t>‹#›</a:t>
            </a:fld>
            <a:endParaRPr lang="en-US"/>
          </a:p>
        </p:txBody>
      </p:sp>
    </p:spTree>
    <p:extLst>
      <p:ext uri="{BB962C8B-B14F-4D97-AF65-F5344CB8AC3E}">
        <p14:creationId xmlns:p14="http://schemas.microsoft.com/office/powerpoint/2010/main" val="955823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9A19-75D7-1746-98E3-1A88A074A2C1}"/>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BC8C24F-F869-964A-86C4-790F1BDF9128}"/>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30D647EA-9445-9546-8686-383D9C0F3C40}"/>
              </a:ext>
            </a:extLst>
          </p:cNvPr>
          <p:cNvSpPr>
            <a:spLocks noGrp="1"/>
          </p:cNvSpPr>
          <p:nvPr>
            <p:ph type="dt" sz="half" idx="10"/>
          </p:nvPr>
        </p:nvSpPr>
        <p:spPr/>
        <p:txBody>
          <a:bodyPr/>
          <a:lstStyle/>
          <a:p>
            <a:fld id="{F1EA9A48-DE18-F140-8C0F-B81EEC344381}" type="datetimeFigureOut">
              <a:rPr lang="en-US" smtClean="0"/>
              <a:t>5/8/2020</a:t>
            </a:fld>
            <a:endParaRPr lang="en-US"/>
          </a:p>
        </p:txBody>
      </p:sp>
      <p:sp>
        <p:nvSpPr>
          <p:cNvPr id="5" name="Footer Placeholder 4">
            <a:extLst>
              <a:ext uri="{FF2B5EF4-FFF2-40B4-BE49-F238E27FC236}">
                <a16:creationId xmlns:a16="http://schemas.microsoft.com/office/drawing/2014/main" id="{E6799770-B4D9-E543-9F9B-5EC3F21D33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D526EF-A2AA-5C48-ACD1-FA6D3311EFD4}"/>
              </a:ext>
            </a:extLst>
          </p:cNvPr>
          <p:cNvSpPr>
            <a:spLocks noGrp="1"/>
          </p:cNvSpPr>
          <p:nvPr>
            <p:ph type="sldNum" sz="quarter" idx="12"/>
          </p:nvPr>
        </p:nvSpPr>
        <p:spPr/>
        <p:txBody>
          <a:bodyPr/>
          <a:lstStyle/>
          <a:p>
            <a:fld id="{AD35FF26-82E9-494A-B664-D73E46E823AB}" type="slidenum">
              <a:rPr lang="en-US" smtClean="0"/>
              <a:t>‹#›</a:t>
            </a:fld>
            <a:endParaRPr lang="en-US"/>
          </a:p>
        </p:txBody>
      </p:sp>
    </p:spTree>
    <p:extLst>
      <p:ext uri="{BB962C8B-B14F-4D97-AF65-F5344CB8AC3E}">
        <p14:creationId xmlns:p14="http://schemas.microsoft.com/office/powerpoint/2010/main" val="4150731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A4922E-2577-CB46-816F-D96486FEA72B}"/>
              </a:ext>
            </a:extLst>
          </p:cNvPr>
          <p:cNvSpPr>
            <a:spLocks noGrp="1"/>
          </p:cNvSpPr>
          <p:nvPr>
            <p:ph idx="1"/>
          </p:nvPr>
        </p:nvSpPr>
        <p:spPr>
          <a:xfrm>
            <a:off x="838200" y="1825625"/>
            <a:ext cx="10515600" cy="4351338"/>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BECC5ED-C270-AB44-B86A-BDB81AEF37A3}"/>
              </a:ext>
            </a:extLst>
          </p:cNvPr>
          <p:cNvSpPr>
            <a:spLocks noGrp="1"/>
          </p:cNvSpPr>
          <p:nvPr>
            <p:ph type="dt" sz="half" idx="10"/>
          </p:nvPr>
        </p:nvSpPr>
        <p:spPr/>
        <p:txBody>
          <a:bodyPr/>
          <a:lstStyle/>
          <a:p>
            <a:fld id="{F1EA9A48-DE18-F140-8C0F-B81EEC344381}" type="datetimeFigureOut">
              <a:rPr lang="en-US" smtClean="0"/>
              <a:t>5/8/2020</a:t>
            </a:fld>
            <a:endParaRPr lang="en-US"/>
          </a:p>
        </p:txBody>
      </p:sp>
      <p:sp>
        <p:nvSpPr>
          <p:cNvPr id="5" name="Footer Placeholder 4">
            <a:extLst>
              <a:ext uri="{FF2B5EF4-FFF2-40B4-BE49-F238E27FC236}">
                <a16:creationId xmlns:a16="http://schemas.microsoft.com/office/drawing/2014/main" id="{C0A5075C-C75E-F144-BE19-2BF85D36A7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0CA7A4-DA0E-8645-8906-46DF6845D6CD}"/>
              </a:ext>
            </a:extLst>
          </p:cNvPr>
          <p:cNvSpPr>
            <a:spLocks noGrp="1"/>
          </p:cNvSpPr>
          <p:nvPr>
            <p:ph type="sldNum" sz="quarter" idx="12"/>
          </p:nvPr>
        </p:nvSpPr>
        <p:spPr/>
        <p:txBody>
          <a:bodyPr/>
          <a:lstStyle/>
          <a:p>
            <a:fld id="{AD35FF26-82E9-494A-B664-D73E46E823AB}" type="slidenum">
              <a:rPr lang="en-US" smtClean="0"/>
              <a:t>‹#›</a:t>
            </a:fld>
            <a:endParaRPr lang="en-US"/>
          </a:p>
        </p:txBody>
      </p:sp>
    </p:spTree>
    <p:extLst>
      <p:ext uri="{BB962C8B-B14F-4D97-AF65-F5344CB8AC3E}">
        <p14:creationId xmlns:p14="http://schemas.microsoft.com/office/powerpoint/2010/main" val="26021508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19504-EEC7-F341-86DB-8C8A67E20E56}"/>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D17F95F-FEAE-8F49-8EBE-E60E99A64D76}"/>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C1C1A14-81FC-524B-9BFE-99A33F69E96C}"/>
              </a:ext>
            </a:extLst>
          </p:cNvPr>
          <p:cNvSpPr>
            <a:spLocks noGrp="1"/>
          </p:cNvSpPr>
          <p:nvPr>
            <p:ph type="dt" sz="half" idx="10"/>
          </p:nvPr>
        </p:nvSpPr>
        <p:spPr/>
        <p:txBody>
          <a:bodyPr/>
          <a:lstStyle/>
          <a:p>
            <a:fld id="{F1EA9A48-DE18-F140-8C0F-B81EEC344381}" type="datetimeFigureOut">
              <a:rPr lang="en-US" smtClean="0"/>
              <a:t>5/8/2020</a:t>
            </a:fld>
            <a:endParaRPr lang="en-US"/>
          </a:p>
        </p:txBody>
      </p:sp>
      <p:sp>
        <p:nvSpPr>
          <p:cNvPr id="5" name="Footer Placeholder 4">
            <a:extLst>
              <a:ext uri="{FF2B5EF4-FFF2-40B4-BE49-F238E27FC236}">
                <a16:creationId xmlns:a16="http://schemas.microsoft.com/office/drawing/2014/main" id="{DCFB203F-6390-5F47-939F-2D5E1BA7C3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431C2F-D8D0-284A-A8EA-F50CCDC985A2}"/>
              </a:ext>
            </a:extLst>
          </p:cNvPr>
          <p:cNvSpPr>
            <a:spLocks noGrp="1"/>
          </p:cNvSpPr>
          <p:nvPr>
            <p:ph type="sldNum" sz="quarter" idx="12"/>
          </p:nvPr>
        </p:nvSpPr>
        <p:spPr/>
        <p:txBody>
          <a:bodyPr/>
          <a:lstStyle/>
          <a:p>
            <a:fld id="{AD35FF26-82E9-494A-B664-D73E46E823AB}" type="slidenum">
              <a:rPr lang="en-US" smtClean="0"/>
              <a:t>‹#›</a:t>
            </a:fld>
            <a:endParaRPr lang="en-US"/>
          </a:p>
        </p:txBody>
      </p:sp>
    </p:spTree>
    <p:extLst>
      <p:ext uri="{BB962C8B-B14F-4D97-AF65-F5344CB8AC3E}">
        <p14:creationId xmlns:p14="http://schemas.microsoft.com/office/powerpoint/2010/main" val="7727501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5B498-5C0B-0D43-ACEC-7EF5B0937412}"/>
              </a:ext>
            </a:extLst>
          </p:cNvPr>
          <p:cNvSpPr>
            <a:spLocks noGrp="1"/>
          </p:cNvSpPr>
          <p:nvPr>
            <p:ph type="title"/>
          </p:nvPr>
        </p:nvSpPr>
        <p:spPr>
          <a:xfrm>
            <a:off x="827689" y="175937"/>
            <a:ext cx="10515600" cy="1325563"/>
          </a:xfrm>
          <a:prstGeom prst="rect">
            <a:avLst/>
          </a:prstGeom>
        </p:spPr>
        <p:txBody>
          <a:bodyPr/>
          <a:lstStyle>
            <a:lvl1pPr>
              <a:defRPr sz="2800" b="1">
                <a:solidFill>
                  <a:schemeClr val="bg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2C281D49-C7FD-C641-B1C6-9740CE128943}"/>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427BBFB-73D8-8042-B3C0-367D361C8407}"/>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F7BC740-21E5-EB4F-9753-D89E174EAD81}"/>
              </a:ext>
            </a:extLst>
          </p:cNvPr>
          <p:cNvSpPr>
            <a:spLocks noGrp="1"/>
          </p:cNvSpPr>
          <p:nvPr>
            <p:ph type="dt" sz="half" idx="10"/>
          </p:nvPr>
        </p:nvSpPr>
        <p:spPr/>
        <p:txBody>
          <a:bodyPr/>
          <a:lstStyle/>
          <a:p>
            <a:fld id="{F1EA9A48-DE18-F140-8C0F-B81EEC344381}" type="datetimeFigureOut">
              <a:rPr lang="en-US" smtClean="0"/>
              <a:t>5/8/2020</a:t>
            </a:fld>
            <a:endParaRPr lang="en-US"/>
          </a:p>
        </p:txBody>
      </p:sp>
      <p:sp>
        <p:nvSpPr>
          <p:cNvPr id="6" name="Footer Placeholder 5">
            <a:extLst>
              <a:ext uri="{FF2B5EF4-FFF2-40B4-BE49-F238E27FC236}">
                <a16:creationId xmlns:a16="http://schemas.microsoft.com/office/drawing/2014/main" id="{FF51D899-BC26-E440-A987-06AEB32BBD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6C4FBB-1B38-534A-95FC-184340907C85}"/>
              </a:ext>
            </a:extLst>
          </p:cNvPr>
          <p:cNvSpPr>
            <a:spLocks noGrp="1"/>
          </p:cNvSpPr>
          <p:nvPr>
            <p:ph type="sldNum" sz="quarter" idx="12"/>
          </p:nvPr>
        </p:nvSpPr>
        <p:spPr/>
        <p:txBody>
          <a:bodyPr/>
          <a:lstStyle/>
          <a:p>
            <a:fld id="{AD35FF26-82E9-494A-B664-D73E46E823AB}" type="slidenum">
              <a:rPr lang="en-US" smtClean="0"/>
              <a:t>‹#›</a:t>
            </a:fld>
            <a:endParaRPr lang="en-US"/>
          </a:p>
        </p:txBody>
      </p:sp>
    </p:spTree>
    <p:extLst>
      <p:ext uri="{BB962C8B-B14F-4D97-AF65-F5344CB8AC3E}">
        <p14:creationId xmlns:p14="http://schemas.microsoft.com/office/powerpoint/2010/main" val="15478379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F1A741D-691A-5644-8379-A4165DBA6EE1}"/>
              </a:ext>
            </a:extLst>
          </p:cNvPr>
          <p:cNvSpPr/>
          <p:nvPr userDrawn="1"/>
        </p:nvSpPr>
        <p:spPr>
          <a:xfrm>
            <a:off x="0" y="0"/>
            <a:ext cx="12192000" cy="761999"/>
          </a:xfrm>
          <a:prstGeom prst="rect">
            <a:avLst/>
          </a:prstGeom>
          <a:solidFill>
            <a:srgbClr val="046A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Content Placeholder 10" descr="A close up of a logo&#10;&#10;Description automatically generated">
            <a:extLst>
              <a:ext uri="{FF2B5EF4-FFF2-40B4-BE49-F238E27FC236}">
                <a16:creationId xmlns:a16="http://schemas.microsoft.com/office/drawing/2014/main" id="{14A4ED7B-C3B0-CD4A-9E9E-6E0EA53FA097}"/>
              </a:ext>
            </a:extLst>
          </p:cNvPr>
          <p:cNvPicPr>
            <a:picLocks noChangeAspect="1"/>
          </p:cNvPicPr>
          <p:nvPr userDrawn="1"/>
        </p:nvPicPr>
        <p:blipFill>
          <a:blip r:embed="rId2"/>
          <a:stretch>
            <a:fillRect/>
          </a:stretch>
        </p:blipFill>
        <p:spPr>
          <a:xfrm>
            <a:off x="11544903" y="115824"/>
            <a:ext cx="401043" cy="547904"/>
          </a:xfrm>
          <a:prstGeom prst="rect">
            <a:avLst/>
          </a:prstGeom>
        </p:spPr>
      </p:pic>
      <p:sp>
        <p:nvSpPr>
          <p:cNvPr id="2" name="Title 1">
            <a:extLst>
              <a:ext uri="{FF2B5EF4-FFF2-40B4-BE49-F238E27FC236}">
                <a16:creationId xmlns:a16="http://schemas.microsoft.com/office/drawing/2014/main" id="{D916CFA2-1640-E043-A0F7-13967CDA52C5}"/>
              </a:ext>
            </a:extLst>
          </p:cNvPr>
          <p:cNvSpPr>
            <a:spLocks noGrp="1"/>
          </p:cNvSpPr>
          <p:nvPr>
            <p:ph type="title"/>
          </p:nvPr>
        </p:nvSpPr>
        <p:spPr>
          <a:xfrm>
            <a:off x="829277" y="175939"/>
            <a:ext cx="10515600" cy="1325563"/>
          </a:xfrm>
          <a:prstGeom prst="rect">
            <a:avLst/>
          </a:prstGeom>
        </p:spPr>
        <p:txBody>
          <a:bodyPr/>
          <a:lstStyle>
            <a:lvl1pPr>
              <a:defRPr sz="2800" b="1">
                <a:solidFill>
                  <a:schemeClr val="bg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7C490283-A874-9C42-A5D7-7EFCD04F0096}"/>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F882C70-D008-0E4B-8DC8-4E61282EFEA1}"/>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2CC3DDF-C410-A04B-A6BC-265447570DCB}"/>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F1EEEF2-2E00-714D-B805-5D19D9251FD8}"/>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33AD17A-D439-F045-B1E2-AEE46D8EB2EA}"/>
              </a:ext>
            </a:extLst>
          </p:cNvPr>
          <p:cNvSpPr>
            <a:spLocks noGrp="1"/>
          </p:cNvSpPr>
          <p:nvPr>
            <p:ph type="dt" sz="half" idx="10"/>
          </p:nvPr>
        </p:nvSpPr>
        <p:spPr/>
        <p:txBody>
          <a:bodyPr/>
          <a:lstStyle/>
          <a:p>
            <a:fld id="{F1EA9A48-DE18-F140-8C0F-B81EEC344381}" type="datetimeFigureOut">
              <a:rPr lang="en-US" smtClean="0"/>
              <a:t>5/8/2020</a:t>
            </a:fld>
            <a:endParaRPr lang="en-US"/>
          </a:p>
        </p:txBody>
      </p:sp>
      <p:sp>
        <p:nvSpPr>
          <p:cNvPr id="8" name="Footer Placeholder 7">
            <a:extLst>
              <a:ext uri="{FF2B5EF4-FFF2-40B4-BE49-F238E27FC236}">
                <a16:creationId xmlns:a16="http://schemas.microsoft.com/office/drawing/2014/main" id="{9CAD3659-1088-934B-BB3B-646AEC281A2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1C74185-7058-9B4A-BF1C-CC7742CBE1B3}"/>
              </a:ext>
            </a:extLst>
          </p:cNvPr>
          <p:cNvSpPr>
            <a:spLocks noGrp="1"/>
          </p:cNvSpPr>
          <p:nvPr>
            <p:ph type="sldNum" sz="quarter" idx="12"/>
          </p:nvPr>
        </p:nvSpPr>
        <p:spPr/>
        <p:txBody>
          <a:bodyPr/>
          <a:lstStyle/>
          <a:p>
            <a:fld id="{AD35FF26-82E9-494A-B664-D73E46E823AB}" type="slidenum">
              <a:rPr lang="en-US" smtClean="0"/>
              <a:t>‹#›</a:t>
            </a:fld>
            <a:endParaRPr lang="en-US"/>
          </a:p>
        </p:txBody>
      </p:sp>
    </p:spTree>
    <p:extLst>
      <p:ext uri="{BB962C8B-B14F-4D97-AF65-F5344CB8AC3E}">
        <p14:creationId xmlns:p14="http://schemas.microsoft.com/office/powerpoint/2010/main" val="6211873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4A1B3-A2E4-4E47-894A-79D0B6AEEC11}"/>
              </a:ext>
            </a:extLst>
          </p:cNvPr>
          <p:cNvSpPr>
            <a:spLocks noGrp="1"/>
          </p:cNvSpPr>
          <p:nvPr>
            <p:ph type="title"/>
          </p:nvPr>
        </p:nvSpPr>
        <p:spPr>
          <a:xfrm>
            <a:off x="838200" y="186450"/>
            <a:ext cx="10515600" cy="1325563"/>
          </a:xfrm>
          <a:prstGeom prst="rect">
            <a:avLst/>
          </a:prstGeom>
        </p:spPr>
        <p:txBody>
          <a:bodyPr/>
          <a:lstStyle>
            <a:lvl1pPr>
              <a:defRPr sz="2800" b="1">
                <a:solidFill>
                  <a:schemeClr val="bg1"/>
                </a:solidFill>
              </a:defRPr>
            </a:lvl1pPr>
          </a:lstStyle>
          <a:p>
            <a:r>
              <a:rPr lang="en-US" dirty="0"/>
              <a:t>Click to edit Master title style</a:t>
            </a:r>
          </a:p>
        </p:txBody>
      </p:sp>
      <p:sp>
        <p:nvSpPr>
          <p:cNvPr id="3" name="Date Placeholder 2">
            <a:extLst>
              <a:ext uri="{FF2B5EF4-FFF2-40B4-BE49-F238E27FC236}">
                <a16:creationId xmlns:a16="http://schemas.microsoft.com/office/drawing/2014/main" id="{529960CE-E1D8-8643-949B-A5E59BFF2F56}"/>
              </a:ext>
            </a:extLst>
          </p:cNvPr>
          <p:cNvSpPr>
            <a:spLocks noGrp="1"/>
          </p:cNvSpPr>
          <p:nvPr>
            <p:ph type="dt" sz="half" idx="10"/>
          </p:nvPr>
        </p:nvSpPr>
        <p:spPr/>
        <p:txBody>
          <a:bodyPr/>
          <a:lstStyle/>
          <a:p>
            <a:fld id="{F1EA9A48-DE18-F140-8C0F-B81EEC344381}" type="datetimeFigureOut">
              <a:rPr lang="en-US" smtClean="0"/>
              <a:t>5/8/2020</a:t>
            </a:fld>
            <a:endParaRPr lang="en-US"/>
          </a:p>
        </p:txBody>
      </p:sp>
      <p:sp>
        <p:nvSpPr>
          <p:cNvPr id="4" name="Footer Placeholder 3">
            <a:extLst>
              <a:ext uri="{FF2B5EF4-FFF2-40B4-BE49-F238E27FC236}">
                <a16:creationId xmlns:a16="http://schemas.microsoft.com/office/drawing/2014/main" id="{70DFC376-19F4-5F4A-8E26-192826F8D72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22ECBE0-211B-7248-B222-CDBC6347EE7A}"/>
              </a:ext>
            </a:extLst>
          </p:cNvPr>
          <p:cNvSpPr>
            <a:spLocks noGrp="1"/>
          </p:cNvSpPr>
          <p:nvPr>
            <p:ph type="sldNum" sz="quarter" idx="12"/>
          </p:nvPr>
        </p:nvSpPr>
        <p:spPr/>
        <p:txBody>
          <a:bodyPr/>
          <a:lstStyle/>
          <a:p>
            <a:fld id="{AD35FF26-82E9-494A-B664-D73E46E823AB}" type="slidenum">
              <a:rPr lang="en-US" smtClean="0"/>
              <a:t>‹#›</a:t>
            </a:fld>
            <a:endParaRPr lang="en-US"/>
          </a:p>
        </p:txBody>
      </p:sp>
    </p:spTree>
    <p:extLst>
      <p:ext uri="{BB962C8B-B14F-4D97-AF65-F5344CB8AC3E}">
        <p14:creationId xmlns:p14="http://schemas.microsoft.com/office/powerpoint/2010/main" val="5584937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5E14E7-69DE-D648-B520-F51409BD898A}"/>
              </a:ext>
            </a:extLst>
          </p:cNvPr>
          <p:cNvSpPr>
            <a:spLocks noGrp="1"/>
          </p:cNvSpPr>
          <p:nvPr>
            <p:ph type="dt" sz="half" idx="10"/>
          </p:nvPr>
        </p:nvSpPr>
        <p:spPr/>
        <p:txBody>
          <a:bodyPr/>
          <a:lstStyle/>
          <a:p>
            <a:fld id="{F1EA9A48-DE18-F140-8C0F-B81EEC344381}" type="datetimeFigureOut">
              <a:rPr lang="en-US" smtClean="0"/>
              <a:t>5/8/2020</a:t>
            </a:fld>
            <a:endParaRPr lang="en-US"/>
          </a:p>
        </p:txBody>
      </p:sp>
      <p:sp>
        <p:nvSpPr>
          <p:cNvPr id="3" name="Footer Placeholder 2">
            <a:extLst>
              <a:ext uri="{FF2B5EF4-FFF2-40B4-BE49-F238E27FC236}">
                <a16:creationId xmlns:a16="http://schemas.microsoft.com/office/drawing/2014/main" id="{BCB6F5DE-F5E4-9F48-9168-0FA94DFE9547}"/>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DE92553A-88F2-B84B-82A8-46305A241971}"/>
              </a:ext>
            </a:extLst>
          </p:cNvPr>
          <p:cNvSpPr>
            <a:spLocks noGrp="1"/>
          </p:cNvSpPr>
          <p:nvPr>
            <p:ph type="sldNum" sz="quarter" idx="12"/>
          </p:nvPr>
        </p:nvSpPr>
        <p:spPr/>
        <p:txBody>
          <a:bodyPr/>
          <a:lstStyle/>
          <a:p>
            <a:fld id="{AD35FF26-82E9-494A-B664-D73E46E823AB}" type="slidenum">
              <a:rPr lang="en-US" smtClean="0"/>
              <a:t>‹#›</a:t>
            </a:fld>
            <a:endParaRPr lang="en-US"/>
          </a:p>
        </p:txBody>
      </p:sp>
    </p:spTree>
    <p:extLst>
      <p:ext uri="{BB962C8B-B14F-4D97-AF65-F5344CB8AC3E}">
        <p14:creationId xmlns:p14="http://schemas.microsoft.com/office/powerpoint/2010/main" val="7396534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A7298-6FE1-8E4A-ADD3-7BA1BF5FA7F3}"/>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F418193-EF32-F44E-9D05-CF39EB442742}"/>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9788044-9579-2748-9C87-D72AA456247B}"/>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E63543-310A-D04C-8655-9ED6DCF637F8}"/>
              </a:ext>
            </a:extLst>
          </p:cNvPr>
          <p:cNvSpPr>
            <a:spLocks noGrp="1"/>
          </p:cNvSpPr>
          <p:nvPr>
            <p:ph type="dt" sz="half" idx="10"/>
          </p:nvPr>
        </p:nvSpPr>
        <p:spPr/>
        <p:txBody>
          <a:bodyPr/>
          <a:lstStyle/>
          <a:p>
            <a:fld id="{F1EA9A48-DE18-F140-8C0F-B81EEC344381}" type="datetimeFigureOut">
              <a:rPr lang="en-US" smtClean="0"/>
              <a:t>5/8/2020</a:t>
            </a:fld>
            <a:endParaRPr lang="en-US"/>
          </a:p>
        </p:txBody>
      </p:sp>
      <p:sp>
        <p:nvSpPr>
          <p:cNvPr id="6" name="Footer Placeholder 5">
            <a:extLst>
              <a:ext uri="{FF2B5EF4-FFF2-40B4-BE49-F238E27FC236}">
                <a16:creationId xmlns:a16="http://schemas.microsoft.com/office/drawing/2014/main" id="{D646CE14-786B-5445-9775-3C41B7E8D2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09BF69-EB5F-DA41-8BC1-7EB691D047DA}"/>
              </a:ext>
            </a:extLst>
          </p:cNvPr>
          <p:cNvSpPr>
            <a:spLocks noGrp="1"/>
          </p:cNvSpPr>
          <p:nvPr>
            <p:ph type="sldNum" sz="quarter" idx="12"/>
          </p:nvPr>
        </p:nvSpPr>
        <p:spPr/>
        <p:txBody>
          <a:bodyPr/>
          <a:lstStyle/>
          <a:p>
            <a:fld id="{AD35FF26-82E9-494A-B664-D73E46E823AB}" type="slidenum">
              <a:rPr lang="en-US" smtClean="0"/>
              <a:t>‹#›</a:t>
            </a:fld>
            <a:endParaRPr lang="en-US"/>
          </a:p>
        </p:txBody>
      </p:sp>
    </p:spTree>
    <p:extLst>
      <p:ext uri="{BB962C8B-B14F-4D97-AF65-F5344CB8AC3E}">
        <p14:creationId xmlns:p14="http://schemas.microsoft.com/office/powerpoint/2010/main" val="32462634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E0978-CA35-1341-8703-24D619529855}"/>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C7CF8B1-D7E0-BA45-9E3C-A5D4698CC9F8}"/>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7574FED-B2F7-BC41-B9E4-63D2B7A7F48B}"/>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DA301F4-AFC5-7944-8657-E39B3D6A87DF}"/>
              </a:ext>
            </a:extLst>
          </p:cNvPr>
          <p:cNvSpPr>
            <a:spLocks noGrp="1"/>
          </p:cNvSpPr>
          <p:nvPr>
            <p:ph type="dt" sz="half" idx="10"/>
          </p:nvPr>
        </p:nvSpPr>
        <p:spPr/>
        <p:txBody>
          <a:bodyPr/>
          <a:lstStyle/>
          <a:p>
            <a:fld id="{F1EA9A48-DE18-F140-8C0F-B81EEC344381}" type="datetimeFigureOut">
              <a:rPr lang="en-US" smtClean="0"/>
              <a:t>5/8/2020</a:t>
            </a:fld>
            <a:endParaRPr lang="en-US"/>
          </a:p>
        </p:txBody>
      </p:sp>
      <p:sp>
        <p:nvSpPr>
          <p:cNvPr id="6" name="Footer Placeholder 5">
            <a:extLst>
              <a:ext uri="{FF2B5EF4-FFF2-40B4-BE49-F238E27FC236}">
                <a16:creationId xmlns:a16="http://schemas.microsoft.com/office/drawing/2014/main" id="{AC648707-D800-C54E-A25F-553ECDADD7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953B2B-44A7-0B4D-A8D0-B8460F0685E3}"/>
              </a:ext>
            </a:extLst>
          </p:cNvPr>
          <p:cNvSpPr>
            <a:spLocks noGrp="1"/>
          </p:cNvSpPr>
          <p:nvPr>
            <p:ph type="sldNum" sz="quarter" idx="12"/>
          </p:nvPr>
        </p:nvSpPr>
        <p:spPr/>
        <p:txBody>
          <a:bodyPr/>
          <a:lstStyle/>
          <a:p>
            <a:fld id="{AD35FF26-82E9-494A-B664-D73E46E823AB}" type="slidenum">
              <a:rPr lang="en-US" smtClean="0"/>
              <a:t>‹#›</a:t>
            </a:fld>
            <a:endParaRPr lang="en-US"/>
          </a:p>
        </p:txBody>
      </p:sp>
    </p:spTree>
    <p:extLst>
      <p:ext uri="{BB962C8B-B14F-4D97-AF65-F5344CB8AC3E}">
        <p14:creationId xmlns:p14="http://schemas.microsoft.com/office/powerpoint/2010/main" val="758015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A4922E-2577-CB46-816F-D96486FEA72B}"/>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BECC5ED-C270-AB44-B86A-BDB81AEF37A3}"/>
              </a:ext>
            </a:extLst>
          </p:cNvPr>
          <p:cNvSpPr>
            <a:spLocks noGrp="1"/>
          </p:cNvSpPr>
          <p:nvPr>
            <p:ph type="dt" sz="half" idx="10"/>
          </p:nvPr>
        </p:nvSpPr>
        <p:spPr/>
        <p:txBody>
          <a:bodyPr/>
          <a:lstStyle/>
          <a:p>
            <a:fld id="{F1EA9A48-DE18-F140-8C0F-B81EEC344381}" type="datetimeFigureOut">
              <a:rPr lang="en-US" smtClean="0"/>
              <a:t>5/8/2020</a:t>
            </a:fld>
            <a:endParaRPr lang="en-US"/>
          </a:p>
        </p:txBody>
      </p:sp>
      <p:sp>
        <p:nvSpPr>
          <p:cNvPr id="5" name="Footer Placeholder 4">
            <a:extLst>
              <a:ext uri="{FF2B5EF4-FFF2-40B4-BE49-F238E27FC236}">
                <a16:creationId xmlns:a16="http://schemas.microsoft.com/office/drawing/2014/main" id="{C0A5075C-C75E-F144-BE19-2BF85D36A7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0CA7A4-DA0E-8645-8906-46DF6845D6CD}"/>
              </a:ext>
            </a:extLst>
          </p:cNvPr>
          <p:cNvSpPr>
            <a:spLocks noGrp="1"/>
          </p:cNvSpPr>
          <p:nvPr>
            <p:ph type="sldNum" sz="quarter" idx="12"/>
          </p:nvPr>
        </p:nvSpPr>
        <p:spPr/>
        <p:txBody>
          <a:bodyPr/>
          <a:lstStyle/>
          <a:p>
            <a:fld id="{AD35FF26-82E9-494A-B664-D73E46E823AB}" type="slidenum">
              <a:rPr lang="en-US" smtClean="0"/>
              <a:t>‹#›</a:t>
            </a:fld>
            <a:endParaRPr lang="en-US"/>
          </a:p>
        </p:txBody>
      </p:sp>
    </p:spTree>
    <p:extLst>
      <p:ext uri="{BB962C8B-B14F-4D97-AF65-F5344CB8AC3E}">
        <p14:creationId xmlns:p14="http://schemas.microsoft.com/office/powerpoint/2010/main" val="3771574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19504-EEC7-F341-86DB-8C8A67E20E56}"/>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D17F95F-FEAE-8F49-8EBE-E60E99A64D7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C1C1A14-81FC-524B-9BFE-99A33F69E96C}"/>
              </a:ext>
            </a:extLst>
          </p:cNvPr>
          <p:cNvSpPr>
            <a:spLocks noGrp="1"/>
          </p:cNvSpPr>
          <p:nvPr>
            <p:ph type="dt" sz="half" idx="10"/>
          </p:nvPr>
        </p:nvSpPr>
        <p:spPr/>
        <p:txBody>
          <a:bodyPr/>
          <a:lstStyle/>
          <a:p>
            <a:fld id="{F1EA9A48-DE18-F140-8C0F-B81EEC344381}" type="datetimeFigureOut">
              <a:rPr lang="en-US" smtClean="0"/>
              <a:t>5/8/2020</a:t>
            </a:fld>
            <a:endParaRPr lang="en-US"/>
          </a:p>
        </p:txBody>
      </p:sp>
      <p:sp>
        <p:nvSpPr>
          <p:cNvPr id="5" name="Footer Placeholder 4">
            <a:extLst>
              <a:ext uri="{FF2B5EF4-FFF2-40B4-BE49-F238E27FC236}">
                <a16:creationId xmlns:a16="http://schemas.microsoft.com/office/drawing/2014/main" id="{DCFB203F-6390-5F47-939F-2D5E1BA7C3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431C2F-D8D0-284A-A8EA-F50CCDC985A2}"/>
              </a:ext>
            </a:extLst>
          </p:cNvPr>
          <p:cNvSpPr>
            <a:spLocks noGrp="1"/>
          </p:cNvSpPr>
          <p:nvPr>
            <p:ph type="sldNum" sz="quarter" idx="12"/>
          </p:nvPr>
        </p:nvSpPr>
        <p:spPr/>
        <p:txBody>
          <a:bodyPr/>
          <a:lstStyle/>
          <a:p>
            <a:fld id="{AD35FF26-82E9-494A-B664-D73E46E823AB}" type="slidenum">
              <a:rPr lang="en-US" smtClean="0"/>
              <a:t>‹#›</a:t>
            </a:fld>
            <a:endParaRPr lang="en-US"/>
          </a:p>
        </p:txBody>
      </p:sp>
    </p:spTree>
    <p:extLst>
      <p:ext uri="{BB962C8B-B14F-4D97-AF65-F5344CB8AC3E}">
        <p14:creationId xmlns:p14="http://schemas.microsoft.com/office/powerpoint/2010/main" val="2587728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5B498-5C0B-0D43-ACEC-7EF5B0937412}"/>
              </a:ext>
            </a:extLst>
          </p:cNvPr>
          <p:cNvSpPr>
            <a:spLocks noGrp="1"/>
          </p:cNvSpPr>
          <p:nvPr>
            <p:ph type="title"/>
          </p:nvPr>
        </p:nvSpPr>
        <p:spPr>
          <a:xfrm>
            <a:off x="827689" y="175937"/>
            <a:ext cx="10515600" cy="1325563"/>
          </a:xfrm>
          <a:prstGeom prst="rect">
            <a:avLst/>
          </a:prstGeom>
        </p:spPr>
        <p:txBody>
          <a:bodyPr/>
          <a:lstStyle>
            <a:lvl1pPr>
              <a:defRPr sz="2800" b="1">
                <a:solidFill>
                  <a:schemeClr val="bg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2C281D49-C7FD-C641-B1C6-9740CE12894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427BBFB-73D8-8042-B3C0-367D361C840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F7BC740-21E5-EB4F-9753-D89E174EAD81}"/>
              </a:ext>
            </a:extLst>
          </p:cNvPr>
          <p:cNvSpPr>
            <a:spLocks noGrp="1"/>
          </p:cNvSpPr>
          <p:nvPr>
            <p:ph type="dt" sz="half" idx="10"/>
          </p:nvPr>
        </p:nvSpPr>
        <p:spPr/>
        <p:txBody>
          <a:bodyPr/>
          <a:lstStyle/>
          <a:p>
            <a:fld id="{F1EA9A48-DE18-F140-8C0F-B81EEC344381}" type="datetimeFigureOut">
              <a:rPr lang="en-US" smtClean="0"/>
              <a:t>5/8/2020</a:t>
            </a:fld>
            <a:endParaRPr lang="en-US"/>
          </a:p>
        </p:txBody>
      </p:sp>
      <p:sp>
        <p:nvSpPr>
          <p:cNvPr id="6" name="Footer Placeholder 5">
            <a:extLst>
              <a:ext uri="{FF2B5EF4-FFF2-40B4-BE49-F238E27FC236}">
                <a16:creationId xmlns:a16="http://schemas.microsoft.com/office/drawing/2014/main" id="{FF51D899-BC26-E440-A987-06AEB32BBD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6C4FBB-1B38-534A-95FC-184340907C85}"/>
              </a:ext>
            </a:extLst>
          </p:cNvPr>
          <p:cNvSpPr>
            <a:spLocks noGrp="1"/>
          </p:cNvSpPr>
          <p:nvPr>
            <p:ph type="sldNum" sz="quarter" idx="12"/>
          </p:nvPr>
        </p:nvSpPr>
        <p:spPr/>
        <p:txBody>
          <a:bodyPr/>
          <a:lstStyle/>
          <a:p>
            <a:fld id="{AD35FF26-82E9-494A-B664-D73E46E823AB}" type="slidenum">
              <a:rPr lang="en-US" smtClean="0"/>
              <a:t>‹#›</a:t>
            </a:fld>
            <a:endParaRPr lang="en-US"/>
          </a:p>
        </p:txBody>
      </p:sp>
    </p:spTree>
    <p:extLst>
      <p:ext uri="{BB962C8B-B14F-4D97-AF65-F5344CB8AC3E}">
        <p14:creationId xmlns:p14="http://schemas.microsoft.com/office/powerpoint/2010/main" val="2019971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F1A741D-691A-5644-8379-A4165DBA6EE1}"/>
              </a:ext>
            </a:extLst>
          </p:cNvPr>
          <p:cNvSpPr/>
          <p:nvPr userDrawn="1"/>
        </p:nvSpPr>
        <p:spPr>
          <a:xfrm>
            <a:off x="0" y="0"/>
            <a:ext cx="12192000" cy="761999"/>
          </a:xfrm>
          <a:prstGeom prst="rect">
            <a:avLst/>
          </a:prstGeom>
          <a:solidFill>
            <a:srgbClr val="046A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Content Placeholder 10" descr="A close up of a logo&#10;&#10;Description automatically generated">
            <a:extLst>
              <a:ext uri="{FF2B5EF4-FFF2-40B4-BE49-F238E27FC236}">
                <a16:creationId xmlns:a16="http://schemas.microsoft.com/office/drawing/2014/main" id="{14A4ED7B-C3B0-CD4A-9E9E-6E0EA53FA097}"/>
              </a:ext>
            </a:extLst>
          </p:cNvPr>
          <p:cNvPicPr>
            <a:picLocks noChangeAspect="1"/>
          </p:cNvPicPr>
          <p:nvPr userDrawn="1"/>
        </p:nvPicPr>
        <p:blipFill>
          <a:blip r:embed="rId2"/>
          <a:stretch>
            <a:fillRect/>
          </a:stretch>
        </p:blipFill>
        <p:spPr>
          <a:xfrm>
            <a:off x="11544903" y="115824"/>
            <a:ext cx="401043" cy="547904"/>
          </a:xfrm>
          <a:prstGeom prst="rect">
            <a:avLst/>
          </a:prstGeom>
        </p:spPr>
      </p:pic>
      <p:sp>
        <p:nvSpPr>
          <p:cNvPr id="2" name="Title 1">
            <a:extLst>
              <a:ext uri="{FF2B5EF4-FFF2-40B4-BE49-F238E27FC236}">
                <a16:creationId xmlns:a16="http://schemas.microsoft.com/office/drawing/2014/main" id="{D916CFA2-1640-E043-A0F7-13967CDA52C5}"/>
              </a:ext>
            </a:extLst>
          </p:cNvPr>
          <p:cNvSpPr>
            <a:spLocks noGrp="1"/>
          </p:cNvSpPr>
          <p:nvPr>
            <p:ph type="title"/>
          </p:nvPr>
        </p:nvSpPr>
        <p:spPr>
          <a:xfrm>
            <a:off x="829277" y="175939"/>
            <a:ext cx="10515600" cy="1325563"/>
          </a:xfrm>
          <a:prstGeom prst="rect">
            <a:avLst/>
          </a:prstGeom>
        </p:spPr>
        <p:txBody>
          <a:bodyPr/>
          <a:lstStyle>
            <a:lvl1pPr>
              <a:defRPr sz="2800" b="1">
                <a:solidFill>
                  <a:schemeClr val="bg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7C490283-A874-9C42-A5D7-7EFCD04F009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F882C70-D008-0E4B-8DC8-4E61282EFEA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2CC3DDF-C410-A04B-A6BC-265447570D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F1EEEF2-2E00-714D-B805-5D19D9251FD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33AD17A-D439-F045-B1E2-AEE46D8EB2EA}"/>
              </a:ext>
            </a:extLst>
          </p:cNvPr>
          <p:cNvSpPr>
            <a:spLocks noGrp="1"/>
          </p:cNvSpPr>
          <p:nvPr>
            <p:ph type="dt" sz="half" idx="10"/>
          </p:nvPr>
        </p:nvSpPr>
        <p:spPr/>
        <p:txBody>
          <a:bodyPr/>
          <a:lstStyle/>
          <a:p>
            <a:fld id="{F1EA9A48-DE18-F140-8C0F-B81EEC344381}" type="datetimeFigureOut">
              <a:rPr lang="en-US" smtClean="0"/>
              <a:t>5/8/2020</a:t>
            </a:fld>
            <a:endParaRPr lang="en-US"/>
          </a:p>
        </p:txBody>
      </p:sp>
      <p:sp>
        <p:nvSpPr>
          <p:cNvPr id="8" name="Footer Placeholder 7">
            <a:extLst>
              <a:ext uri="{FF2B5EF4-FFF2-40B4-BE49-F238E27FC236}">
                <a16:creationId xmlns:a16="http://schemas.microsoft.com/office/drawing/2014/main" id="{9CAD3659-1088-934B-BB3B-646AEC281A2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1C74185-7058-9B4A-BF1C-CC7742CBE1B3}"/>
              </a:ext>
            </a:extLst>
          </p:cNvPr>
          <p:cNvSpPr>
            <a:spLocks noGrp="1"/>
          </p:cNvSpPr>
          <p:nvPr>
            <p:ph type="sldNum" sz="quarter" idx="12"/>
          </p:nvPr>
        </p:nvSpPr>
        <p:spPr/>
        <p:txBody>
          <a:bodyPr/>
          <a:lstStyle/>
          <a:p>
            <a:fld id="{AD35FF26-82E9-494A-B664-D73E46E823AB}" type="slidenum">
              <a:rPr lang="en-US" smtClean="0"/>
              <a:t>‹#›</a:t>
            </a:fld>
            <a:endParaRPr lang="en-US"/>
          </a:p>
        </p:txBody>
      </p:sp>
    </p:spTree>
    <p:extLst>
      <p:ext uri="{BB962C8B-B14F-4D97-AF65-F5344CB8AC3E}">
        <p14:creationId xmlns:p14="http://schemas.microsoft.com/office/powerpoint/2010/main" val="1478491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4A1B3-A2E4-4E47-894A-79D0B6AEEC11}"/>
              </a:ext>
            </a:extLst>
          </p:cNvPr>
          <p:cNvSpPr>
            <a:spLocks noGrp="1"/>
          </p:cNvSpPr>
          <p:nvPr>
            <p:ph type="title"/>
          </p:nvPr>
        </p:nvSpPr>
        <p:spPr>
          <a:xfrm>
            <a:off x="838200" y="186450"/>
            <a:ext cx="10515600" cy="1325563"/>
          </a:xfrm>
          <a:prstGeom prst="rect">
            <a:avLst/>
          </a:prstGeom>
        </p:spPr>
        <p:txBody>
          <a:bodyPr/>
          <a:lstStyle>
            <a:lvl1pPr>
              <a:defRPr sz="2800" b="1">
                <a:solidFill>
                  <a:schemeClr val="bg1"/>
                </a:solidFill>
              </a:defRPr>
            </a:lvl1pPr>
          </a:lstStyle>
          <a:p>
            <a:r>
              <a:rPr lang="en-US" dirty="0"/>
              <a:t>Click to edit Master title style</a:t>
            </a:r>
          </a:p>
        </p:txBody>
      </p:sp>
      <p:sp>
        <p:nvSpPr>
          <p:cNvPr id="3" name="Date Placeholder 2">
            <a:extLst>
              <a:ext uri="{FF2B5EF4-FFF2-40B4-BE49-F238E27FC236}">
                <a16:creationId xmlns:a16="http://schemas.microsoft.com/office/drawing/2014/main" id="{529960CE-E1D8-8643-949B-A5E59BFF2F56}"/>
              </a:ext>
            </a:extLst>
          </p:cNvPr>
          <p:cNvSpPr>
            <a:spLocks noGrp="1"/>
          </p:cNvSpPr>
          <p:nvPr>
            <p:ph type="dt" sz="half" idx="10"/>
          </p:nvPr>
        </p:nvSpPr>
        <p:spPr/>
        <p:txBody>
          <a:bodyPr/>
          <a:lstStyle/>
          <a:p>
            <a:fld id="{F1EA9A48-DE18-F140-8C0F-B81EEC344381}" type="datetimeFigureOut">
              <a:rPr lang="en-US" smtClean="0"/>
              <a:t>5/8/2020</a:t>
            </a:fld>
            <a:endParaRPr lang="en-US"/>
          </a:p>
        </p:txBody>
      </p:sp>
      <p:sp>
        <p:nvSpPr>
          <p:cNvPr id="4" name="Footer Placeholder 3">
            <a:extLst>
              <a:ext uri="{FF2B5EF4-FFF2-40B4-BE49-F238E27FC236}">
                <a16:creationId xmlns:a16="http://schemas.microsoft.com/office/drawing/2014/main" id="{70DFC376-19F4-5F4A-8E26-192826F8D72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22ECBE0-211B-7248-B222-CDBC6347EE7A}"/>
              </a:ext>
            </a:extLst>
          </p:cNvPr>
          <p:cNvSpPr>
            <a:spLocks noGrp="1"/>
          </p:cNvSpPr>
          <p:nvPr>
            <p:ph type="sldNum" sz="quarter" idx="12"/>
          </p:nvPr>
        </p:nvSpPr>
        <p:spPr/>
        <p:txBody>
          <a:bodyPr/>
          <a:lstStyle/>
          <a:p>
            <a:fld id="{AD35FF26-82E9-494A-B664-D73E46E823AB}" type="slidenum">
              <a:rPr lang="en-US" smtClean="0"/>
              <a:t>‹#›</a:t>
            </a:fld>
            <a:endParaRPr lang="en-US"/>
          </a:p>
        </p:txBody>
      </p:sp>
    </p:spTree>
    <p:extLst>
      <p:ext uri="{BB962C8B-B14F-4D97-AF65-F5344CB8AC3E}">
        <p14:creationId xmlns:p14="http://schemas.microsoft.com/office/powerpoint/2010/main" val="592717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5E14E7-69DE-D648-B520-F51409BD898A}"/>
              </a:ext>
            </a:extLst>
          </p:cNvPr>
          <p:cNvSpPr>
            <a:spLocks noGrp="1"/>
          </p:cNvSpPr>
          <p:nvPr>
            <p:ph type="dt" sz="half" idx="10"/>
          </p:nvPr>
        </p:nvSpPr>
        <p:spPr/>
        <p:txBody>
          <a:bodyPr/>
          <a:lstStyle/>
          <a:p>
            <a:fld id="{F1EA9A48-DE18-F140-8C0F-B81EEC344381}" type="datetimeFigureOut">
              <a:rPr lang="en-US" smtClean="0"/>
              <a:t>5/8/2020</a:t>
            </a:fld>
            <a:endParaRPr lang="en-US"/>
          </a:p>
        </p:txBody>
      </p:sp>
      <p:sp>
        <p:nvSpPr>
          <p:cNvPr id="3" name="Footer Placeholder 2">
            <a:extLst>
              <a:ext uri="{FF2B5EF4-FFF2-40B4-BE49-F238E27FC236}">
                <a16:creationId xmlns:a16="http://schemas.microsoft.com/office/drawing/2014/main" id="{BCB6F5DE-F5E4-9F48-9168-0FA94DFE954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E92553A-88F2-B84B-82A8-46305A241971}"/>
              </a:ext>
            </a:extLst>
          </p:cNvPr>
          <p:cNvSpPr>
            <a:spLocks noGrp="1"/>
          </p:cNvSpPr>
          <p:nvPr>
            <p:ph type="sldNum" sz="quarter" idx="12"/>
          </p:nvPr>
        </p:nvSpPr>
        <p:spPr/>
        <p:txBody>
          <a:bodyPr/>
          <a:lstStyle/>
          <a:p>
            <a:fld id="{AD35FF26-82E9-494A-B664-D73E46E823AB}" type="slidenum">
              <a:rPr lang="en-US" smtClean="0"/>
              <a:t>‹#›</a:t>
            </a:fld>
            <a:endParaRPr lang="en-US"/>
          </a:p>
        </p:txBody>
      </p:sp>
    </p:spTree>
    <p:extLst>
      <p:ext uri="{BB962C8B-B14F-4D97-AF65-F5344CB8AC3E}">
        <p14:creationId xmlns:p14="http://schemas.microsoft.com/office/powerpoint/2010/main" val="3882054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A7298-6FE1-8E4A-ADD3-7BA1BF5FA7F3}"/>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F418193-EF32-F44E-9D05-CF39EB4427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9788044-9579-2748-9C87-D72AA45624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E63543-310A-D04C-8655-9ED6DCF637F8}"/>
              </a:ext>
            </a:extLst>
          </p:cNvPr>
          <p:cNvSpPr>
            <a:spLocks noGrp="1"/>
          </p:cNvSpPr>
          <p:nvPr>
            <p:ph type="dt" sz="half" idx="10"/>
          </p:nvPr>
        </p:nvSpPr>
        <p:spPr/>
        <p:txBody>
          <a:bodyPr/>
          <a:lstStyle/>
          <a:p>
            <a:fld id="{F1EA9A48-DE18-F140-8C0F-B81EEC344381}" type="datetimeFigureOut">
              <a:rPr lang="en-US" smtClean="0"/>
              <a:t>5/8/2020</a:t>
            </a:fld>
            <a:endParaRPr lang="en-US"/>
          </a:p>
        </p:txBody>
      </p:sp>
      <p:sp>
        <p:nvSpPr>
          <p:cNvPr id="6" name="Footer Placeholder 5">
            <a:extLst>
              <a:ext uri="{FF2B5EF4-FFF2-40B4-BE49-F238E27FC236}">
                <a16:creationId xmlns:a16="http://schemas.microsoft.com/office/drawing/2014/main" id="{D646CE14-786B-5445-9775-3C41B7E8D2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09BF69-EB5F-DA41-8BC1-7EB691D047DA}"/>
              </a:ext>
            </a:extLst>
          </p:cNvPr>
          <p:cNvSpPr>
            <a:spLocks noGrp="1"/>
          </p:cNvSpPr>
          <p:nvPr>
            <p:ph type="sldNum" sz="quarter" idx="12"/>
          </p:nvPr>
        </p:nvSpPr>
        <p:spPr/>
        <p:txBody>
          <a:bodyPr/>
          <a:lstStyle/>
          <a:p>
            <a:fld id="{AD35FF26-82E9-494A-B664-D73E46E823AB}" type="slidenum">
              <a:rPr lang="en-US" smtClean="0"/>
              <a:t>‹#›</a:t>
            </a:fld>
            <a:endParaRPr lang="en-US"/>
          </a:p>
        </p:txBody>
      </p:sp>
    </p:spTree>
    <p:extLst>
      <p:ext uri="{BB962C8B-B14F-4D97-AF65-F5344CB8AC3E}">
        <p14:creationId xmlns:p14="http://schemas.microsoft.com/office/powerpoint/2010/main" val="93876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E0978-CA35-1341-8703-24D619529855}"/>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C7CF8B1-D7E0-BA45-9E3C-A5D4698CC9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7574FED-B2F7-BC41-B9E4-63D2B7A7F4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DA301F4-AFC5-7944-8657-E39B3D6A87DF}"/>
              </a:ext>
            </a:extLst>
          </p:cNvPr>
          <p:cNvSpPr>
            <a:spLocks noGrp="1"/>
          </p:cNvSpPr>
          <p:nvPr>
            <p:ph type="dt" sz="half" idx="10"/>
          </p:nvPr>
        </p:nvSpPr>
        <p:spPr/>
        <p:txBody>
          <a:bodyPr/>
          <a:lstStyle/>
          <a:p>
            <a:fld id="{F1EA9A48-DE18-F140-8C0F-B81EEC344381}" type="datetimeFigureOut">
              <a:rPr lang="en-US" smtClean="0"/>
              <a:t>5/8/2020</a:t>
            </a:fld>
            <a:endParaRPr lang="en-US"/>
          </a:p>
        </p:txBody>
      </p:sp>
      <p:sp>
        <p:nvSpPr>
          <p:cNvPr id="6" name="Footer Placeholder 5">
            <a:extLst>
              <a:ext uri="{FF2B5EF4-FFF2-40B4-BE49-F238E27FC236}">
                <a16:creationId xmlns:a16="http://schemas.microsoft.com/office/drawing/2014/main" id="{AC648707-D800-C54E-A25F-553ECDADD7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953B2B-44A7-0B4D-A8D0-B8460F0685E3}"/>
              </a:ext>
            </a:extLst>
          </p:cNvPr>
          <p:cNvSpPr>
            <a:spLocks noGrp="1"/>
          </p:cNvSpPr>
          <p:nvPr>
            <p:ph type="sldNum" sz="quarter" idx="12"/>
          </p:nvPr>
        </p:nvSpPr>
        <p:spPr/>
        <p:txBody>
          <a:bodyPr/>
          <a:lstStyle/>
          <a:p>
            <a:fld id="{AD35FF26-82E9-494A-B664-D73E46E823AB}" type="slidenum">
              <a:rPr lang="en-US" smtClean="0"/>
              <a:t>‹#›</a:t>
            </a:fld>
            <a:endParaRPr lang="en-US"/>
          </a:p>
        </p:txBody>
      </p:sp>
    </p:spTree>
    <p:extLst>
      <p:ext uri="{BB962C8B-B14F-4D97-AF65-F5344CB8AC3E}">
        <p14:creationId xmlns:p14="http://schemas.microsoft.com/office/powerpoint/2010/main" val="4143353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image" Target="../media/image2.png"/><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71E4D18-B17D-6C4F-AFF8-EE40DA60C65A}"/>
              </a:ext>
            </a:extLst>
          </p:cNvPr>
          <p:cNvSpPr/>
          <p:nvPr userDrawn="1"/>
        </p:nvSpPr>
        <p:spPr>
          <a:xfrm>
            <a:off x="0" y="0"/>
            <a:ext cx="12192000" cy="761999"/>
          </a:xfrm>
          <a:prstGeom prst="rect">
            <a:avLst/>
          </a:prstGeom>
          <a:solidFill>
            <a:srgbClr val="046A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Content Placeholder 10" descr="A close up of a logo&#10;&#10;Description automatically generated">
            <a:extLst>
              <a:ext uri="{FF2B5EF4-FFF2-40B4-BE49-F238E27FC236}">
                <a16:creationId xmlns:a16="http://schemas.microsoft.com/office/drawing/2014/main" id="{6F0B1060-70B9-F64F-9C97-43A0226F980F}"/>
              </a:ext>
            </a:extLst>
          </p:cNvPr>
          <p:cNvPicPr>
            <a:picLocks noChangeAspect="1"/>
          </p:cNvPicPr>
          <p:nvPr userDrawn="1"/>
        </p:nvPicPr>
        <p:blipFill>
          <a:blip r:embed="rId11"/>
          <a:stretch>
            <a:fillRect/>
          </a:stretch>
        </p:blipFill>
        <p:spPr>
          <a:xfrm>
            <a:off x="11544903" y="115824"/>
            <a:ext cx="401043" cy="547904"/>
          </a:xfrm>
          <a:prstGeom prst="rect">
            <a:avLst/>
          </a:prstGeom>
        </p:spPr>
      </p:pic>
      <p:pic>
        <p:nvPicPr>
          <p:cNvPr id="10" name="Picture 9">
            <a:extLst>
              <a:ext uri="{FF2B5EF4-FFF2-40B4-BE49-F238E27FC236}">
                <a16:creationId xmlns:a16="http://schemas.microsoft.com/office/drawing/2014/main" id="{4EE3BB45-D3AD-3D46-8668-32480D74DD7E}"/>
              </a:ext>
            </a:extLst>
          </p:cNvPr>
          <p:cNvPicPr>
            <a:picLocks noChangeAspect="1"/>
          </p:cNvPicPr>
          <p:nvPr userDrawn="1"/>
        </p:nvPicPr>
        <p:blipFill>
          <a:blip r:embed="rId12"/>
          <a:stretch>
            <a:fillRect/>
          </a:stretch>
        </p:blipFill>
        <p:spPr>
          <a:xfrm>
            <a:off x="0" y="6317057"/>
            <a:ext cx="12192000" cy="540943"/>
          </a:xfrm>
          <a:prstGeom prst="rect">
            <a:avLst/>
          </a:prstGeom>
        </p:spPr>
      </p:pic>
      <p:sp>
        <p:nvSpPr>
          <p:cNvPr id="3" name="Text Placeholder 2">
            <a:extLst>
              <a:ext uri="{FF2B5EF4-FFF2-40B4-BE49-F238E27FC236}">
                <a16:creationId xmlns:a16="http://schemas.microsoft.com/office/drawing/2014/main" id="{170040B0-EC15-1C4A-A310-B477BA2486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3A4D46D-471B-AF4D-85F2-E7A93B12D0B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EA9A48-DE18-F140-8C0F-B81EEC344381}" type="datetimeFigureOut">
              <a:rPr lang="en-US" smtClean="0"/>
              <a:t>5/8/2020</a:t>
            </a:fld>
            <a:endParaRPr lang="en-US" dirty="0"/>
          </a:p>
        </p:txBody>
      </p:sp>
      <p:sp>
        <p:nvSpPr>
          <p:cNvPr id="5" name="Footer Placeholder 4">
            <a:extLst>
              <a:ext uri="{FF2B5EF4-FFF2-40B4-BE49-F238E27FC236}">
                <a16:creationId xmlns:a16="http://schemas.microsoft.com/office/drawing/2014/main" id="{6584CBDB-3EFD-0843-A284-73B0A2C623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368C8A2-9907-E740-A686-D5334959BC7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35FF26-82E9-494A-B664-D73E46E823AB}" type="slidenum">
              <a:rPr lang="en-US" smtClean="0"/>
              <a:t>‹#›</a:t>
            </a:fld>
            <a:endParaRPr lang="en-US"/>
          </a:p>
        </p:txBody>
      </p:sp>
    </p:spTree>
    <p:extLst>
      <p:ext uri="{BB962C8B-B14F-4D97-AF65-F5344CB8AC3E}">
        <p14:creationId xmlns:p14="http://schemas.microsoft.com/office/powerpoint/2010/main" val="14477341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4EE3BB45-D3AD-3D46-8668-32480D74DD7E}"/>
              </a:ext>
            </a:extLst>
          </p:cNvPr>
          <p:cNvPicPr>
            <a:picLocks noChangeAspect="1"/>
          </p:cNvPicPr>
          <p:nvPr userDrawn="1"/>
        </p:nvPicPr>
        <p:blipFill>
          <a:blip r:embed="rId11"/>
          <a:stretch>
            <a:fillRect/>
          </a:stretch>
        </p:blipFill>
        <p:spPr>
          <a:xfrm>
            <a:off x="0" y="6317057"/>
            <a:ext cx="12192000" cy="540943"/>
          </a:xfrm>
          <a:prstGeom prst="rect">
            <a:avLst/>
          </a:prstGeom>
        </p:spPr>
      </p:pic>
      <p:sp>
        <p:nvSpPr>
          <p:cNvPr id="4" name="Date Placeholder 3">
            <a:extLst>
              <a:ext uri="{FF2B5EF4-FFF2-40B4-BE49-F238E27FC236}">
                <a16:creationId xmlns:a16="http://schemas.microsoft.com/office/drawing/2014/main" id="{D3A4D46D-471B-AF4D-85F2-E7A93B12D0B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EA9A48-DE18-F140-8C0F-B81EEC344381}" type="datetimeFigureOut">
              <a:rPr lang="en-US" smtClean="0"/>
              <a:t>5/8/2020</a:t>
            </a:fld>
            <a:endParaRPr lang="en-US"/>
          </a:p>
        </p:txBody>
      </p:sp>
      <p:sp>
        <p:nvSpPr>
          <p:cNvPr id="5" name="Footer Placeholder 4">
            <a:extLst>
              <a:ext uri="{FF2B5EF4-FFF2-40B4-BE49-F238E27FC236}">
                <a16:creationId xmlns:a16="http://schemas.microsoft.com/office/drawing/2014/main" id="{6584CBDB-3EFD-0843-A284-73B0A2C623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368C8A2-9907-E740-A686-D5334959BC7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35FF26-82E9-494A-B664-D73E46E823AB}" type="slidenum">
              <a:rPr lang="en-US" smtClean="0"/>
              <a:t>‹#›</a:t>
            </a:fld>
            <a:endParaRPr lang="en-US"/>
          </a:p>
        </p:txBody>
      </p:sp>
    </p:spTree>
    <p:extLst>
      <p:ext uri="{BB962C8B-B14F-4D97-AF65-F5344CB8AC3E}">
        <p14:creationId xmlns:p14="http://schemas.microsoft.com/office/powerpoint/2010/main" val="1532021504"/>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5.png"/><Relationship Id="rId7" Type="http://schemas.openxmlformats.org/officeDocument/2006/relationships/hyperlink" Target="https://www.facebook.com/RubinoCompany/" TargetMode="External"/><Relationship Id="rId12" Type="http://schemas.openxmlformats.org/officeDocument/2006/relationships/image" Target="../media/image11.png"/><Relationship Id="rId2" Type="http://schemas.openxmlformats.org/officeDocument/2006/relationships/image" Target="../media/image4.png"/><Relationship Id="rId1" Type="http://schemas.openxmlformats.org/officeDocument/2006/relationships/slideLayout" Target="../slideLayouts/slideLayout16.xml"/><Relationship Id="rId6" Type="http://schemas.openxmlformats.org/officeDocument/2006/relationships/hyperlink" Target="mailto:info@rubino.com" TargetMode="External"/><Relationship Id="rId11" Type="http://schemas.openxmlformats.org/officeDocument/2006/relationships/hyperlink" Target="https://www.linkedin.com/company/rubino-&amp;-company/" TargetMode="External"/><Relationship Id="rId5" Type="http://schemas.openxmlformats.org/officeDocument/2006/relationships/hyperlink" Target="https://rubino.com/" TargetMode="External"/><Relationship Id="rId10" Type="http://schemas.openxmlformats.org/officeDocument/2006/relationships/image" Target="../media/image10.png"/><Relationship Id="rId4" Type="http://schemas.openxmlformats.org/officeDocument/2006/relationships/image" Target="../media/image6.png"/><Relationship Id="rId9" Type="http://schemas.openxmlformats.org/officeDocument/2006/relationships/hyperlink" Target="https://www.instagram.com/rubinocompany/"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8" Type="http://schemas.openxmlformats.org/officeDocument/2006/relationships/hyperlink" Target="https://home.treasury.gov/system/files/136/Paycheck-Protection-Program-Frequently-Asked-Questions.pdf" TargetMode="External"/><Relationship Id="rId3" Type="http://schemas.openxmlformats.org/officeDocument/2006/relationships/hyperlink" Target="https://home.treasury.gov/system/files/136/SBA%20IFR%202.pdf" TargetMode="External"/><Relationship Id="rId7" Type="http://schemas.openxmlformats.org/officeDocument/2006/relationships/image" Target="../media/image1.png"/><Relationship Id="rId2" Type="http://schemas.openxmlformats.org/officeDocument/2006/relationships/hyperlink" Target="https://home.treasury.gov/system/files/136/PPP--IFRN%20FINAL.pdf" TargetMode="External"/><Relationship Id="rId1" Type="http://schemas.openxmlformats.org/officeDocument/2006/relationships/slideLayout" Target="../slideLayouts/slideLayout5.xml"/><Relationship Id="rId6" Type="http://schemas.openxmlformats.org/officeDocument/2006/relationships/hyperlink" Target="https://home.treasury.gov/system/files/136/Interim-Final-Rule-Additional-Criterion-for-Seasonal-Employers.pdf" TargetMode="External"/><Relationship Id="rId5" Type="http://schemas.openxmlformats.org/officeDocument/2006/relationships/hyperlink" Target="https://home.treasury.gov/system/files/136/Interim-Final-Rule-on-Requirements-for-Promissory-Notes-Authorizations-Affiliation-and-Eligibility.pdf" TargetMode="External"/><Relationship Id="rId4" Type="http://schemas.openxmlformats.org/officeDocument/2006/relationships/hyperlink" Target="https://home.treasury.gov/system/files/136/Interim-Final-Rule-Additional-Eligibility-Criteria-and-Requirements-for-Certain-Pledges-of-Loans.pd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home.treasury.gov/system/files/136/IFR--Corporate-Groups-and-Non-Bank-and-Non-Insured-Depository-Institution-Lenders.pdf" TargetMode="External"/><Relationship Id="rId2" Type="http://schemas.openxmlformats.org/officeDocument/2006/relationships/hyperlink" Target="https://home.treasury.gov/system/files/136/Interim-Final-Rule-on-Disbursements.pdf" TargetMode="External"/><Relationship Id="rId1" Type="http://schemas.openxmlformats.org/officeDocument/2006/relationships/slideLayout" Target="../slideLayouts/slideLayout5.xml"/><Relationship Id="rId6" Type="http://schemas.openxmlformats.org/officeDocument/2006/relationships/hyperlink" Target="https://home.treasury.gov/system/files/136/Paycheck-Protection-Program-Frequently-Asked-Questions.pdf" TargetMode="External"/><Relationship Id="rId5" Type="http://schemas.openxmlformats.org/officeDocument/2006/relationships/image" Target="../media/image1.png"/><Relationship Id="rId4" Type="http://schemas.openxmlformats.org/officeDocument/2006/relationships/hyperlink" Target="https://home.treasury.gov/system/files/136/IFR-Nondiscrimination-and-Additional-Eligibility-Criteria.pdf"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image" Target="../media/image8.png"/><Relationship Id="rId1" Type="http://schemas.openxmlformats.org/officeDocument/2006/relationships/slideLayout" Target="../slideLayouts/slideLayout8.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table&#10;&#10;Description automatically generated">
            <a:extLst>
              <a:ext uri="{FF2B5EF4-FFF2-40B4-BE49-F238E27FC236}">
                <a16:creationId xmlns:a16="http://schemas.microsoft.com/office/drawing/2014/main" id="{2B19122A-1FA2-AC45-9447-B2624EADBE7E}"/>
              </a:ext>
            </a:extLst>
          </p:cNvPr>
          <p:cNvPicPr>
            <a:picLocks noChangeAspect="1"/>
          </p:cNvPicPr>
          <p:nvPr/>
        </p:nvPicPr>
        <p:blipFill>
          <a:blip r:embed="rId3"/>
          <a:stretch>
            <a:fillRect/>
          </a:stretch>
        </p:blipFill>
        <p:spPr>
          <a:xfrm>
            <a:off x="0" y="0"/>
            <a:ext cx="12265572" cy="6858000"/>
          </a:xfrm>
          <a:prstGeom prst="rect">
            <a:avLst/>
          </a:prstGeom>
        </p:spPr>
      </p:pic>
      <p:pic>
        <p:nvPicPr>
          <p:cNvPr id="5" name="Picture 4" descr="A close up of a sign&#10;&#10;Description automatically generated">
            <a:extLst>
              <a:ext uri="{FF2B5EF4-FFF2-40B4-BE49-F238E27FC236}">
                <a16:creationId xmlns:a16="http://schemas.microsoft.com/office/drawing/2014/main" id="{98828FF3-A134-8642-8186-912A7B2B8725}"/>
              </a:ext>
            </a:extLst>
          </p:cNvPr>
          <p:cNvPicPr>
            <a:picLocks noChangeAspect="1"/>
          </p:cNvPicPr>
          <p:nvPr/>
        </p:nvPicPr>
        <p:blipFill>
          <a:blip r:embed="rId4"/>
          <a:stretch>
            <a:fillRect/>
          </a:stretch>
        </p:blipFill>
        <p:spPr>
          <a:xfrm>
            <a:off x="1347828" y="1595718"/>
            <a:ext cx="2737002" cy="2095902"/>
          </a:xfrm>
          <a:prstGeom prst="rect">
            <a:avLst/>
          </a:prstGeom>
        </p:spPr>
      </p:pic>
      <p:sp>
        <p:nvSpPr>
          <p:cNvPr id="2" name="Title 1">
            <a:extLst>
              <a:ext uri="{FF2B5EF4-FFF2-40B4-BE49-F238E27FC236}">
                <a16:creationId xmlns:a16="http://schemas.microsoft.com/office/drawing/2014/main" id="{6F89DFCC-8793-F942-BB46-BFF5D741167F}"/>
              </a:ext>
            </a:extLst>
          </p:cNvPr>
          <p:cNvSpPr>
            <a:spLocks noGrp="1"/>
          </p:cNvSpPr>
          <p:nvPr>
            <p:ph type="ctrTitle"/>
          </p:nvPr>
        </p:nvSpPr>
        <p:spPr>
          <a:xfrm>
            <a:off x="1249680" y="5365197"/>
            <a:ext cx="4559808" cy="347472"/>
          </a:xfrm>
        </p:spPr>
        <p:txBody>
          <a:bodyPr anchor="t">
            <a:normAutofit fontScale="90000"/>
          </a:bodyPr>
          <a:lstStyle/>
          <a:p>
            <a:pPr algn="l"/>
            <a:r>
              <a:rPr lang="en-US" sz="2400" b="1" dirty="0">
                <a:solidFill>
                  <a:srgbClr val="046A38"/>
                </a:solidFill>
                <a:latin typeface="+mn-lt"/>
              </a:rPr>
              <a:t>Paycheck Protection Program Loans</a:t>
            </a:r>
          </a:p>
        </p:txBody>
      </p:sp>
      <p:sp>
        <p:nvSpPr>
          <p:cNvPr id="3" name="Subtitle 2">
            <a:extLst>
              <a:ext uri="{FF2B5EF4-FFF2-40B4-BE49-F238E27FC236}">
                <a16:creationId xmlns:a16="http://schemas.microsoft.com/office/drawing/2014/main" id="{C851732C-48E8-E349-816B-A43B49129971}"/>
              </a:ext>
            </a:extLst>
          </p:cNvPr>
          <p:cNvSpPr>
            <a:spLocks noGrp="1"/>
          </p:cNvSpPr>
          <p:nvPr>
            <p:ph type="subTitle" idx="1"/>
          </p:nvPr>
        </p:nvSpPr>
        <p:spPr>
          <a:xfrm>
            <a:off x="1249680" y="5736355"/>
            <a:ext cx="4559808" cy="287210"/>
          </a:xfrm>
        </p:spPr>
        <p:txBody>
          <a:bodyPr>
            <a:normAutofit/>
          </a:bodyPr>
          <a:lstStyle/>
          <a:p>
            <a:pPr algn="l"/>
            <a:r>
              <a:rPr lang="en-US" sz="1400" dirty="0"/>
              <a:t>Exploration of Forgiveness Guidance </a:t>
            </a:r>
          </a:p>
        </p:txBody>
      </p:sp>
      <p:pic>
        <p:nvPicPr>
          <p:cNvPr id="11" name="Picture 10">
            <a:extLst>
              <a:ext uri="{FF2B5EF4-FFF2-40B4-BE49-F238E27FC236}">
                <a16:creationId xmlns:a16="http://schemas.microsoft.com/office/drawing/2014/main" id="{890AB702-BE1D-244D-8E6A-742CA909BCFB}"/>
              </a:ext>
            </a:extLst>
          </p:cNvPr>
          <p:cNvPicPr>
            <a:picLocks noChangeAspect="1"/>
          </p:cNvPicPr>
          <p:nvPr/>
        </p:nvPicPr>
        <p:blipFill>
          <a:blip r:embed="rId5"/>
          <a:stretch>
            <a:fillRect/>
          </a:stretch>
        </p:blipFill>
        <p:spPr>
          <a:xfrm>
            <a:off x="8909125" y="420370"/>
            <a:ext cx="2743200" cy="165100"/>
          </a:xfrm>
          <a:prstGeom prst="rect">
            <a:avLst/>
          </a:prstGeom>
        </p:spPr>
      </p:pic>
      <p:pic>
        <p:nvPicPr>
          <p:cNvPr id="13" name="Picture 12">
            <a:extLst>
              <a:ext uri="{FF2B5EF4-FFF2-40B4-BE49-F238E27FC236}">
                <a16:creationId xmlns:a16="http://schemas.microsoft.com/office/drawing/2014/main" id="{5464DD68-5935-5246-A13F-392FD860EE53}"/>
              </a:ext>
            </a:extLst>
          </p:cNvPr>
          <p:cNvPicPr>
            <a:picLocks noChangeAspect="1"/>
          </p:cNvPicPr>
          <p:nvPr/>
        </p:nvPicPr>
        <p:blipFill>
          <a:blip r:embed="rId6"/>
          <a:stretch>
            <a:fillRect/>
          </a:stretch>
        </p:blipFill>
        <p:spPr>
          <a:xfrm>
            <a:off x="1594339" y="3955976"/>
            <a:ext cx="2289908" cy="202538"/>
          </a:xfrm>
          <a:prstGeom prst="rect">
            <a:avLst/>
          </a:prstGeom>
        </p:spPr>
      </p:pic>
    </p:spTree>
    <p:extLst>
      <p:ext uri="{BB962C8B-B14F-4D97-AF65-F5344CB8AC3E}">
        <p14:creationId xmlns:p14="http://schemas.microsoft.com/office/powerpoint/2010/main" val="3906866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E7A08-C3A1-49D5-B5CA-543973DBD36E}"/>
              </a:ext>
            </a:extLst>
          </p:cNvPr>
          <p:cNvSpPr>
            <a:spLocks noGrp="1"/>
          </p:cNvSpPr>
          <p:nvPr>
            <p:ph type="title"/>
          </p:nvPr>
        </p:nvSpPr>
        <p:spPr>
          <a:xfrm>
            <a:off x="839788" y="987425"/>
            <a:ext cx="3932237" cy="1600200"/>
          </a:xfrm>
        </p:spPr>
        <p:txBody>
          <a:bodyPr/>
          <a:lstStyle/>
          <a:p>
            <a:r>
              <a:rPr lang="en-US" b="1" dirty="0">
                <a:latin typeface="+mn-lt"/>
              </a:rPr>
              <a:t>How will workforce reductions impact forgiveness of my loan</a:t>
            </a:r>
          </a:p>
        </p:txBody>
      </p:sp>
      <p:sp>
        <p:nvSpPr>
          <p:cNvPr id="3" name="Content Placeholder 2">
            <a:extLst>
              <a:ext uri="{FF2B5EF4-FFF2-40B4-BE49-F238E27FC236}">
                <a16:creationId xmlns:a16="http://schemas.microsoft.com/office/drawing/2014/main" id="{1B74FD0F-416D-4CED-8757-6A180CCB485E}"/>
              </a:ext>
            </a:extLst>
          </p:cNvPr>
          <p:cNvSpPr>
            <a:spLocks noGrp="1"/>
          </p:cNvSpPr>
          <p:nvPr>
            <p:ph idx="1"/>
          </p:nvPr>
        </p:nvSpPr>
        <p:spPr/>
        <p:txBody>
          <a:bodyPr>
            <a:normAutofit fontScale="92500" lnSpcReduction="10000"/>
          </a:bodyPr>
          <a:lstStyle/>
          <a:p>
            <a:r>
              <a:rPr lang="en-US" sz="2400" dirty="0"/>
              <a:t>The amount of loan forgiveness can be impacted by reductions in your workforce</a:t>
            </a:r>
          </a:p>
          <a:p>
            <a:r>
              <a:rPr lang="en-US" sz="2400" dirty="0"/>
              <a:t>Currently there is little guidance as to how this will be calculated.  The original CARES ACT included the following language</a:t>
            </a:r>
          </a:p>
          <a:p>
            <a:pPr lvl="1"/>
            <a:r>
              <a:rPr lang="en-US" sz="2000" dirty="0"/>
              <a:t>the quotient obtained by dividing—</a:t>
            </a:r>
          </a:p>
          <a:p>
            <a:pPr lvl="1"/>
            <a:r>
              <a:rPr lang="en-US" sz="2000" dirty="0"/>
              <a:t>the average number of </a:t>
            </a:r>
            <a:r>
              <a:rPr lang="en-US" sz="2000" b="1" dirty="0"/>
              <a:t>full-time equivalent employees</a:t>
            </a:r>
            <a:r>
              <a:rPr lang="en-US" sz="2000" dirty="0"/>
              <a:t> per month employed by the eligible recipient during the covered period; by</a:t>
            </a:r>
          </a:p>
          <a:p>
            <a:pPr lvl="1"/>
            <a:r>
              <a:rPr lang="en-US" sz="2000" dirty="0"/>
              <a:t>the average number of </a:t>
            </a:r>
            <a:r>
              <a:rPr lang="en-US" sz="2000" b="1" dirty="0"/>
              <a:t>full time equivalent employees</a:t>
            </a:r>
            <a:r>
              <a:rPr lang="en-US" sz="2000" dirty="0"/>
              <a:t> per month employed by the eligible recipient during the period beginning on March 1, 2019 and ending on June 30, 2019; </a:t>
            </a:r>
          </a:p>
          <a:p>
            <a:pPr marL="457200" lvl="1" indent="0">
              <a:buNone/>
            </a:pPr>
            <a:r>
              <a:rPr lang="en-US" sz="2000" dirty="0"/>
              <a:t>Subsequent versions of the Interim final rules have backed away from the covered period and instead refer to the 8 weeks eligible for forgiveness.  </a:t>
            </a:r>
          </a:p>
          <a:p>
            <a:pPr marL="457200" lvl="1" indent="0">
              <a:buNone/>
            </a:pPr>
            <a:r>
              <a:rPr lang="en-US" sz="2000" dirty="0"/>
              <a:t>Awaiting further regulations on this topic</a:t>
            </a:r>
          </a:p>
        </p:txBody>
      </p:sp>
      <p:sp>
        <p:nvSpPr>
          <p:cNvPr id="4" name="Text Placeholder 3">
            <a:extLst>
              <a:ext uri="{FF2B5EF4-FFF2-40B4-BE49-F238E27FC236}">
                <a16:creationId xmlns:a16="http://schemas.microsoft.com/office/drawing/2014/main" id="{2BC19F70-33EF-49F0-925F-9EA23C86BC20}"/>
              </a:ext>
            </a:extLst>
          </p:cNvPr>
          <p:cNvSpPr>
            <a:spLocks noGrp="1"/>
          </p:cNvSpPr>
          <p:nvPr>
            <p:ph type="body" sz="half" idx="2"/>
          </p:nvPr>
        </p:nvSpPr>
        <p:spPr>
          <a:xfrm>
            <a:off x="829296" y="2576474"/>
            <a:ext cx="3932237" cy="3811588"/>
          </a:xfrm>
        </p:spPr>
        <p:txBody>
          <a:bodyPr/>
          <a:lstStyle/>
          <a:p>
            <a:r>
              <a:rPr lang="en-US" sz="2400" dirty="0"/>
              <a:t>Section 1105(2)of the CARES ACT – Reductions Based on Reduction in Number of Employees	</a:t>
            </a:r>
          </a:p>
          <a:p>
            <a:endParaRPr lang="en-US" dirty="0"/>
          </a:p>
          <a:p>
            <a:r>
              <a:rPr lang="en-US" sz="2400" b="1" dirty="0"/>
              <a:t>The term “covered period” means the period beginning on March 1, 2020 and ending on June 30, 2020</a:t>
            </a:r>
          </a:p>
          <a:p>
            <a:endParaRPr lang="en-US" dirty="0"/>
          </a:p>
        </p:txBody>
      </p:sp>
    </p:spTree>
    <p:extLst>
      <p:ext uri="{BB962C8B-B14F-4D97-AF65-F5344CB8AC3E}">
        <p14:creationId xmlns:p14="http://schemas.microsoft.com/office/powerpoint/2010/main" val="5662576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E7A08-C3A1-49D5-B5CA-543973DBD36E}"/>
              </a:ext>
            </a:extLst>
          </p:cNvPr>
          <p:cNvSpPr>
            <a:spLocks noGrp="1"/>
          </p:cNvSpPr>
          <p:nvPr>
            <p:ph type="title"/>
          </p:nvPr>
        </p:nvSpPr>
        <p:spPr>
          <a:xfrm>
            <a:off x="739427" y="831307"/>
            <a:ext cx="3932237" cy="2686902"/>
          </a:xfrm>
        </p:spPr>
        <p:txBody>
          <a:bodyPr/>
          <a:lstStyle/>
          <a:p>
            <a:r>
              <a:rPr lang="en-US" b="1" dirty="0">
                <a:latin typeface="+mn-lt"/>
              </a:rPr>
              <a:t>What if we laid off an employee, offered to rehire the same employee, but the employee declined the offer?</a:t>
            </a:r>
          </a:p>
        </p:txBody>
      </p:sp>
      <p:sp>
        <p:nvSpPr>
          <p:cNvPr id="3" name="Content Placeholder 2">
            <a:extLst>
              <a:ext uri="{FF2B5EF4-FFF2-40B4-BE49-F238E27FC236}">
                <a16:creationId xmlns:a16="http://schemas.microsoft.com/office/drawing/2014/main" id="{1B74FD0F-416D-4CED-8757-6A180CCB485E}"/>
              </a:ext>
            </a:extLst>
          </p:cNvPr>
          <p:cNvSpPr>
            <a:spLocks noGrp="1"/>
          </p:cNvSpPr>
          <p:nvPr>
            <p:ph idx="1"/>
          </p:nvPr>
        </p:nvSpPr>
        <p:spPr/>
        <p:txBody>
          <a:bodyPr>
            <a:normAutofit lnSpcReduction="10000"/>
          </a:bodyPr>
          <a:lstStyle/>
          <a:p>
            <a:pPr marL="0" indent="0">
              <a:buNone/>
            </a:pPr>
            <a:r>
              <a:rPr lang="en-US" sz="2400" dirty="0"/>
              <a:t>SBA and Treasury intend to issue an interim final rule excluding laid-off employees whom the borrower offered to rehire (for the same salary/wages and same number of hours) from the CARES Act’s loan forgiveness reduction calculation. </a:t>
            </a:r>
          </a:p>
          <a:p>
            <a:pPr marL="0" indent="0">
              <a:buNone/>
            </a:pPr>
            <a:r>
              <a:rPr lang="en-US" sz="2400" dirty="0"/>
              <a:t>The interim final rule will specify that, to qualify for this exception, the borrower must have made a good faith, written offer of rehire, and the employee’s rejection of that offer must be documented by the borrower. </a:t>
            </a:r>
          </a:p>
          <a:p>
            <a:pPr marL="0" indent="0">
              <a:buNone/>
            </a:pPr>
            <a:r>
              <a:rPr lang="en-US" sz="2400" dirty="0"/>
              <a:t>Employees and employers should be aware that employees who reject offers of re-employment may forfeit eligibility for continued unemployment compensation.</a:t>
            </a:r>
          </a:p>
        </p:txBody>
      </p:sp>
      <p:sp>
        <p:nvSpPr>
          <p:cNvPr id="6" name="Text Placeholder 5">
            <a:extLst>
              <a:ext uri="{FF2B5EF4-FFF2-40B4-BE49-F238E27FC236}">
                <a16:creationId xmlns:a16="http://schemas.microsoft.com/office/drawing/2014/main" id="{B787E7D6-6FFE-4E44-BA4B-4129912F0E40}"/>
              </a:ext>
            </a:extLst>
          </p:cNvPr>
          <p:cNvSpPr>
            <a:spLocks noGrp="1"/>
          </p:cNvSpPr>
          <p:nvPr>
            <p:ph type="body" sz="half" idx="2"/>
          </p:nvPr>
        </p:nvSpPr>
        <p:spPr/>
        <p:txBody>
          <a:bodyPr/>
          <a:lstStyle/>
          <a:p>
            <a:r>
              <a:rPr lang="en-US" dirty="0"/>
              <a:t> </a:t>
            </a:r>
          </a:p>
        </p:txBody>
      </p:sp>
    </p:spTree>
    <p:extLst>
      <p:ext uri="{BB962C8B-B14F-4D97-AF65-F5344CB8AC3E}">
        <p14:creationId xmlns:p14="http://schemas.microsoft.com/office/powerpoint/2010/main" val="34081803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E7A08-C3A1-49D5-B5CA-543973DBD36E}"/>
              </a:ext>
            </a:extLst>
          </p:cNvPr>
          <p:cNvSpPr>
            <a:spLocks noGrp="1"/>
          </p:cNvSpPr>
          <p:nvPr>
            <p:ph type="title"/>
          </p:nvPr>
        </p:nvSpPr>
        <p:spPr>
          <a:xfrm>
            <a:off x="839788" y="1020879"/>
            <a:ext cx="3932237" cy="1600200"/>
          </a:xfrm>
        </p:spPr>
        <p:txBody>
          <a:bodyPr/>
          <a:lstStyle/>
          <a:p>
            <a:r>
              <a:rPr lang="en-US" b="1" dirty="0">
                <a:latin typeface="+mn-lt"/>
              </a:rPr>
              <a:t>How will workforce reductions impact forgiveness of my loan</a:t>
            </a:r>
          </a:p>
        </p:txBody>
      </p:sp>
      <p:sp>
        <p:nvSpPr>
          <p:cNvPr id="3" name="Content Placeholder 2">
            <a:extLst>
              <a:ext uri="{FF2B5EF4-FFF2-40B4-BE49-F238E27FC236}">
                <a16:creationId xmlns:a16="http://schemas.microsoft.com/office/drawing/2014/main" id="{1B74FD0F-416D-4CED-8757-6A180CCB485E}"/>
              </a:ext>
            </a:extLst>
          </p:cNvPr>
          <p:cNvSpPr>
            <a:spLocks noGrp="1"/>
          </p:cNvSpPr>
          <p:nvPr>
            <p:ph idx="1"/>
          </p:nvPr>
        </p:nvSpPr>
        <p:spPr/>
        <p:txBody>
          <a:bodyPr>
            <a:normAutofit/>
          </a:bodyPr>
          <a:lstStyle/>
          <a:p>
            <a:pPr marL="0" indent="0">
              <a:buNone/>
            </a:pPr>
            <a:r>
              <a:rPr lang="en-US" sz="2800" dirty="0"/>
              <a:t>The CARES Act included separate rules specific to employers with seasonal employees. </a:t>
            </a:r>
          </a:p>
          <a:p>
            <a:pPr marL="0" indent="0">
              <a:buNone/>
            </a:pPr>
            <a:r>
              <a:rPr lang="en-US" sz="2800" dirty="0"/>
              <a:t>Additional guidance will need to be issued to clarify this section of the CARES Act. </a:t>
            </a:r>
          </a:p>
          <a:p>
            <a:pPr lvl="1"/>
            <a:r>
              <a:rPr lang="en-US" sz="2400" dirty="0"/>
              <a:t>Section 1105 2(a)(</a:t>
            </a:r>
            <a:r>
              <a:rPr lang="en-US" sz="2400" dirty="0" err="1"/>
              <a:t>i</a:t>
            </a:r>
            <a:r>
              <a:rPr lang="en-US" sz="2400" dirty="0"/>
              <a:t>)(II)(bb) </a:t>
            </a:r>
          </a:p>
        </p:txBody>
      </p:sp>
      <p:sp>
        <p:nvSpPr>
          <p:cNvPr id="4" name="Text Placeholder 3">
            <a:extLst>
              <a:ext uri="{FF2B5EF4-FFF2-40B4-BE49-F238E27FC236}">
                <a16:creationId xmlns:a16="http://schemas.microsoft.com/office/drawing/2014/main" id="{2BC19F70-33EF-49F0-925F-9EA23C86BC20}"/>
              </a:ext>
            </a:extLst>
          </p:cNvPr>
          <p:cNvSpPr>
            <a:spLocks noGrp="1"/>
          </p:cNvSpPr>
          <p:nvPr>
            <p:ph type="body" sz="half" idx="2"/>
          </p:nvPr>
        </p:nvSpPr>
        <p:spPr>
          <a:xfrm>
            <a:off x="829296" y="2621079"/>
            <a:ext cx="3932237" cy="3811588"/>
          </a:xfrm>
        </p:spPr>
        <p:txBody>
          <a:bodyPr/>
          <a:lstStyle/>
          <a:p>
            <a:r>
              <a:rPr lang="en-US" sz="2400" dirty="0"/>
              <a:t>Section 1105(2) of the CARES ACT – Reductions Based on Reduction in Number of Employees	</a:t>
            </a:r>
          </a:p>
          <a:p>
            <a:endParaRPr lang="en-US" dirty="0"/>
          </a:p>
        </p:txBody>
      </p:sp>
    </p:spTree>
    <p:extLst>
      <p:ext uri="{BB962C8B-B14F-4D97-AF65-F5344CB8AC3E}">
        <p14:creationId xmlns:p14="http://schemas.microsoft.com/office/powerpoint/2010/main" val="18309819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5DE24-76F5-0F47-AF3A-6B72073AB650}"/>
              </a:ext>
            </a:extLst>
          </p:cNvPr>
          <p:cNvSpPr>
            <a:spLocks noGrp="1"/>
          </p:cNvSpPr>
          <p:nvPr>
            <p:ph type="title"/>
          </p:nvPr>
        </p:nvSpPr>
        <p:spPr>
          <a:xfrm>
            <a:off x="839788" y="1032030"/>
            <a:ext cx="3932237" cy="1600200"/>
          </a:xfrm>
        </p:spPr>
        <p:txBody>
          <a:bodyPr/>
          <a:lstStyle/>
          <a:p>
            <a:r>
              <a:rPr lang="en-US" b="1" dirty="0">
                <a:latin typeface="+mn-lt"/>
              </a:rPr>
              <a:t>How will compensation reductions impact loan forgiveness</a:t>
            </a:r>
          </a:p>
        </p:txBody>
      </p:sp>
      <p:sp>
        <p:nvSpPr>
          <p:cNvPr id="3" name="Content Placeholder 2">
            <a:extLst>
              <a:ext uri="{FF2B5EF4-FFF2-40B4-BE49-F238E27FC236}">
                <a16:creationId xmlns:a16="http://schemas.microsoft.com/office/drawing/2014/main" id="{6F635A97-9C5B-EB4B-97A1-7AF9FBAECE15}"/>
              </a:ext>
            </a:extLst>
          </p:cNvPr>
          <p:cNvSpPr>
            <a:spLocks noGrp="1"/>
          </p:cNvSpPr>
          <p:nvPr>
            <p:ph idx="1"/>
          </p:nvPr>
        </p:nvSpPr>
        <p:spPr/>
        <p:txBody>
          <a:bodyPr>
            <a:normAutofit fontScale="92500" lnSpcReduction="10000"/>
          </a:bodyPr>
          <a:lstStyle/>
          <a:p>
            <a:r>
              <a:rPr lang="en-US" sz="2600" dirty="0"/>
              <a:t>(3) REDUCTION RELATING TO COMPENSATION.—The amount of loan forgiveness under this section shall also be reduced by the amount of any reduction in excess of 25 percent of compensation in the most recent full quarter in which the employee was paid in compensation during the covered period of any employee who was compensated—</a:t>
            </a:r>
          </a:p>
          <a:p>
            <a:r>
              <a:rPr lang="en-US" sz="2600" dirty="0"/>
              <a:t>(A) in an amount less than $33,333 during the period beginning on March 1, 2019 and ending on June 30, 2019; or</a:t>
            </a:r>
          </a:p>
          <a:p>
            <a:r>
              <a:rPr lang="en-US" sz="2600" dirty="0"/>
              <a:t>(B) not more than $100,000 on annualized basis during 2019</a:t>
            </a:r>
          </a:p>
          <a:p>
            <a:endParaRPr lang="en-US" dirty="0"/>
          </a:p>
        </p:txBody>
      </p:sp>
      <p:sp>
        <p:nvSpPr>
          <p:cNvPr id="4" name="Text Placeholder 3">
            <a:extLst>
              <a:ext uri="{FF2B5EF4-FFF2-40B4-BE49-F238E27FC236}">
                <a16:creationId xmlns:a16="http://schemas.microsoft.com/office/drawing/2014/main" id="{7C96779F-12DD-5F4A-99ED-8A675E16805A}"/>
              </a:ext>
            </a:extLst>
          </p:cNvPr>
          <p:cNvSpPr>
            <a:spLocks noGrp="1"/>
          </p:cNvSpPr>
          <p:nvPr>
            <p:ph type="body" sz="half" idx="2"/>
          </p:nvPr>
        </p:nvSpPr>
        <p:spPr>
          <a:xfrm>
            <a:off x="836612" y="2886037"/>
            <a:ext cx="3932237" cy="2656119"/>
          </a:xfrm>
        </p:spPr>
        <p:txBody>
          <a:bodyPr/>
          <a:lstStyle/>
          <a:p>
            <a:r>
              <a:rPr lang="en-US" sz="2000" dirty="0"/>
              <a:t>The term “covered period” means the period beginning on March 1, 2020 and ending on June 30, 2020</a:t>
            </a:r>
          </a:p>
          <a:p>
            <a:endParaRPr lang="en-US" dirty="0"/>
          </a:p>
        </p:txBody>
      </p:sp>
    </p:spTree>
    <p:extLst>
      <p:ext uri="{BB962C8B-B14F-4D97-AF65-F5344CB8AC3E}">
        <p14:creationId xmlns:p14="http://schemas.microsoft.com/office/powerpoint/2010/main" val="33496413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B048B-C2F7-47EE-9357-DD161AB85897}"/>
              </a:ext>
            </a:extLst>
          </p:cNvPr>
          <p:cNvSpPr>
            <a:spLocks noGrp="1"/>
          </p:cNvSpPr>
          <p:nvPr>
            <p:ph type="title"/>
          </p:nvPr>
        </p:nvSpPr>
        <p:spPr>
          <a:xfrm>
            <a:off x="836612" y="847493"/>
            <a:ext cx="3932237" cy="1740132"/>
          </a:xfrm>
        </p:spPr>
        <p:txBody>
          <a:bodyPr/>
          <a:lstStyle/>
          <a:p>
            <a:r>
              <a:rPr lang="en-US" b="1" dirty="0">
                <a:latin typeface="+mn-lt"/>
              </a:rPr>
              <a:t>What sort of documentation should I maintain to support forgiveness</a:t>
            </a:r>
          </a:p>
        </p:txBody>
      </p:sp>
      <p:sp>
        <p:nvSpPr>
          <p:cNvPr id="3" name="Content Placeholder 2">
            <a:extLst>
              <a:ext uri="{FF2B5EF4-FFF2-40B4-BE49-F238E27FC236}">
                <a16:creationId xmlns:a16="http://schemas.microsoft.com/office/drawing/2014/main" id="{D8C1098E-9DF2-4261-9FF7-B768614522CE}"/>
              </a:ext>
            </a:extLst>
          </p:cNvPr>
          <p:cNvSpPr>
            <a:spLocks noGrp="1"/>
          </p:cNvSpPr>
          <p:nvPr>
            <p:ph idx="1"/>
          </p:nvPr>
        </p:nvSpPr>
        <p:spPr/>
        <p:txBody>
          <a:bodyPr/>
          <a:lstStyle/>
          <a:p>
            <a:r>
              <a:rPr lang="en-US" dirty="0"/>
              <a:t>Separate bank accounts?</a:t>
            </a:r>
          </a:p>
          <a:p>
            <a:r>
              <a:rPr lang="en-US" dirty="0"/>
              <a:t>Creation of a project/class in the accounting system?</a:t>
            </a:r>
          </a:p>
          <a:p>
            <a:r>
              <a:rPr lang="en-US" dirty="0"/>
              <a:t>Should I fund expenses out of separate accounts or reimburse myself for qualifying expenses?</a:t>
            </a:r>
          </a:p>
          <a:p>
            <a:r>
              <a:rPr lang="en-US" dirty="0"/>
              <a:t>Copies of invoices or lease agreements </a:t>
            </a:r>
          </a:p>
          <a:p>
            <a:r>
              <a:rPr lang="en-US" dirty="0"/>
              <a:t>Payroll registers</a:t>
            </a:r>
          </a:p>
        </p:txBody>
      </p:sp>
      <p:sp>
        <p:nvSpPr>
          <p:cNvPr id="4" name="Text Placeholder 3">
            <a:extLst>
              <a:ext uri="{FF2B5EF4-FFF2-40B4-BE49-F238E27FC236}">
                <a16:creationId xmlns:a16="http://schemas.microsoft.com/office/drawing/2014/main" id="{6A85F92D-C1EA-4725-A707-E67195898436}"/>
              </a:ext>
            </a:extLst>
          </p:cNvPr>
          <p:cNvSpPr>
            <a:spLocks noGrp="1"/>
          </p:cNvSpPr>
          <p:nvPr>
            <p:ph type="body" sz="half" idx="2"/>
          </p:nvPr>
        </p:nvSpPr>
        <p:spPr/>
        <p:txBody>
          <a:bodyPr/>
          <a:lstStyle/>
          <a:p>
            <a:r>
              <a:rPr lang="en-US" dirty="0"/>
              <a:t> </a:t>
            </a:r>
          </a:p>
        </p:txBody>
      </p:sp>
    </p:spTree>
    <p:extLst>
      <p:ext uri="{BB962C8B-B14F-4D97-AF65-F5344CB8AC3E}">
        <p14:creationId xmlns:p14="http://schemas.microsoft.com/office/powerpoint/2010/main" val="7954960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7C847CF-82B0-7F49-AF0B-4311AF2D4143}"/>
              </a:ext>
            </a:extLst>
          </p:cNvPr>
          <p:cNvSpPr/>
          <p:nvPr/>
        </p:nvSpPr>
        <p:spPr>
          <a:xfrm>
            <a:off x="0" y="0"/>
            <a:ext cx="12192000" cy="6858000"/>
          </a:xfrm>
          <a:prstGeom prst="rect">
            <a:avLst/>
          </a:prstGeom>
          <a:solidFill>
            <a:schemeClr val="tx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 name="Picture 1" descr="A close up of a sign&#10;&#10;Description automatically generated">
            <a:extLst>
              <a:ext uri="{FF2B5EF4-FFF2-40B4-BE49-F238E27FC236}">
                <a16:creationId xmlns:a16="http://schemas.microsoft.com/office/drawing/2014/main" id="{FAB5B791-4FCA-7842-93CB-767DB8094D34}"/>
              </a:ext>
            </a:extLst>
          </p:cNvPr>
          <p:cNvPicPr>
            <a:picLocks noChangeAspect="1"/>
          </p:cNvPicPr>
          <p:nvPr/>
        </p:nvPicPr>
        <p:blipFill>
          <a:blip r:embed="rId2"/>
          <a:stretch>
            <a:fillRect/>
          </a:stretch>
        </p:blipFill>
        <p:spPr>
          <a:xfrm>
            <a:off x="4786597" y="820465"/>
            <a:ext cx="2737002" cy="2095902"/>
          </a:xfrm>
          <a:prstGeom prst="rect">
            <a:avLst/>
          </a:prstGeom>
        </p:spPr>
      </p:pic>
      <p:pic>
        <p:nvPicPr>
          <p:cNvPr id="3" name="Picture 2">
            <a:extLst>
              <a:ext uri="{FF2B5EF4-FFF2-40B4-BE49-F238E27FC236}">
                <a16:creationId xmlns:a16="http://schemas.microsoft.com/office/drawing/2014/main" id="{D8F6D58B-7451-C342-91C6-B1D15851DE15}"/>
              </a:ext>
            </a:extLst>
          </p:cNvPr>
          <p:cNvPicPr>
            <a:picLocks noChangeAspect="1"/>
          </p:cNvPicPr>
          <p:nvPr/>
        </p:nvPicPr>
        <p:blipFill>
          <a:blip r:embed="rId3"/>
          <a:stretch>
            <a:fillRect/>
          </a:stretch>
        </p:blipFill>
        <p:spPr>
          <a:xfrm>
            <a:off x="4785792" y="4469358"/>
            <a:ext cx="2743200" cy="165100"/>
          </a:xfrm>
          <a:prstGeom prst="rect">
            <a:avLst/>
          </a:prstGeom>
        </p:spPr>
      </p:pic>
      <p:pic>
        <p:nvPicPr>
          <p:cNvPr id="4" name="Picture 3">
            <a:extLst>
              <a:ext uri="{FF2B5EF4-FFF2-40B4-BE49-F238E27FC236}">
                <a16:creationId xmlns:a16="http://schemas.microsoft.com/office/drawing/2014/main" id="{EC1955E6-2F46-9544-9329-BE1073A1F63D}"/>
              </a:ext>
            </a:extLst>
          </p:cNvPr>
          <p:cNvPicPr>
            <a:picLocks noChangeAspect="1"/>
          </p:cNvPicPr>
          <p:nvPr/>
        </p:nvPicPr>
        <p:blipFill>
          <a:blip r:embed="rId4"/>
          <a:stretch>
            <a:fillRect/>
          </a:stretch>
        </p:blipFill>
        <p:spPr>
          <a:xfrm>
            <a:off x="4746609" y="3172803"/>
            <a:ext cx="2832996" cy="250572"/>
          </a:xfrm>
          <a:prstGeom prst="rect">
            <a:avLst/>
          </a:prstGeom>
        </p:spPr>
      </p:pic>
      <p:cxnSp>
        <p:nvCxnSpPr>
          <p:cNvPr id="6" name="Straight Connector 5">
            <a:extLst>
              <a:ext uri="{FF2B5EF4-FFF2-40B4-BE49-F238E27FC236}">
                <a16:creationId xmlns:a16="http://schemas.microsoft.com/office/drawing/2014/main" id="{4C3056CE-3D64-244A-B029-9A6BEF479918}"/>
              </a:ext>
            </a:extLst>
          </p:cNvPr>
          <p:cNvCxnSpPr/>
          <p:nvPr/>
        </p:nvCxnSpPr>
        <p:spPr>
          <a:xfrm>
            <a:off x="4715868" y="4711596"/>
            <a:ext cx="2822713" cy="0"/>
          </a:xfrm>
          <a:prstGeom prst="line">
            <a:avLst/>
          </a:prstGeom>
          <a:ln>
            <a:solidFill>
              <a:schemeClr val="tx1">
                <a:alpha val="70000"/>
              </a:schemeClr>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866B0580-C9DE-D84C-89EF-FDB97EB03099}"/>
              </a:ext>
            </a:extLst>
          </p:cNvPr>
          <p:cNvSpPr txBox="1"/>
          <p:nvPr/>
        </p:nvSpPr>
        <p:spPr>
          <a:xfrm>
            <a:off x="2500922" y="4806461"/>
            <a:ext cx="7205785" cy="523220"/>
          </a:xfrm>
          <a:prstGeom prst="rect">
            <a:avLst/>
          </a:prstGeom>
          <a:noFill/>
        </p:spPr>
        <p:txBody>
          <a:bodyPr wrap="square" rtlCol="0">
            <a:spAutoFit/>
          </a:bodyPr>
          <a:lstStyle/>
          <a:p>
            <a:pPr algn="ctr"/>
            <a:r>
              <a:rPr lang="en-US" sz="1400" dirty="0">
                <a:solidFill>
                  <a:srgbClr val="046A38"/>
                </a:solidFill>
                <a:hlinkClick r:id="rId5">
                  <a:extLst>
                    <a:ext uri="{A12FA001-AC4F-418D-AE19-62706E023703}">
                      <ahyp:hlinkClr xmlns:ahyp="http://schemas.microsoft.com/office/drawing/2018/hyperlinkcolor" val="tx"/>
                    </a:ext>
                  </a:extLst>
                </a:hlinkClick>
              </a:rPr>
              <a:t>rubino.com</a:t>
            </a:r>
            <a:r>
              <a:rPr lang="en-US" sz="1400" dirty="0">
                <a:solidFill>
                  <a:srgbClr val="046A38"/>
                </a:solidFill>
              </a:rPr>
              <a:t>      301-564-3636</a:t>
            </a:r>
            <a:r>
              <a:rPr lang="en-US" sz="1400" dirty="0"/>
              <a:t>      </a:t>
            </a:r>
            <a:r>
              <a:rPr lang="en-US" sz="1400" dirty="0" err="1">
                <a:solidFill>
                  <a:srgbClr val="046A38"/>
                </a:solidFill>
                <a:hlinkClick r:id="rId6">
                  <a:extLst>
                    <a:ext uri="{A12FA001-AC4F-418D-AE19-62706E023703}">
                      <ahyp:hlinkClr xmlns:ahyp="http://schemas.microsoft.com/office/drawing/2018/hyperlinkcolor" val="tx"/>
                    </a:ext>
                  </a:extLst>
                </a:hlinkClick>
              </a:rPr>
              <a:t>info@rubino.com</a:t>
            </a:r>
            <a:endParaRPr lang="en-US" sz="1400" dirty="0">
              <a:solidFill>
                <a:srgbClr val="046A38"/>
              </a:solidFill>
            </a:endParaRPr>
          </a:p>
          <a:p>
            <a:pPr algn="ctr"/>
            <a:endParaRPr lang="en-US" sz="1400" dirty="0"/>
          </a:p>
        </p:txBody>
      </p:sp>
      <p:sp>
        <p:nvSpPr>
          <p:cNvPr id="9" name="Rectangle 8">
            <a:extLst>
              <a:ext uri="{FF2B5EF4-FFF2-40B4-BE49-F238E27FC236}">
                <a16:creationId xmlns:a16="http://schemas.microsoft.com/office/drawing/2014/main" id="{E5C1FB5E-8A9A-0842-A72E-D54AA46FE1E7}"/>
              </a:ext>
            </a:extLst>
          </p:cNvPr>
          <p:cNvSpPr/>
          <p:nvPr/>
        </p:nvSpPr>
        <p:spPr>
          <a:xfrm>
            <a:off x="266160" y="6518980"/>
            <a:ext cx="2686954" cy="215444"/>
          </a:xfrm>
          <a:prstGeom prst="rect">
            <a:avLst/>
          </a:prstGeom>
        </p:spPr>
        <p:txBody>
          <a:bodyPr wrap="none">
            <a:spAutoFit/>
          </a:bodyPr>
          <a:lstStyle/>
          <a:p>
            <a:r>
              <a:rPr lang="en-US" sz="800" dirty="0"/>
              <a:t>© 2020 </a:t>
            </a:r>
            <a:r>
              <a:rPr lang="en-US" sz="800" dirty="0" err="1"/>
              <a:t>Rubino</a:t>
            </a:r>
            <a:r>
              <a:rPr lang="en-US" sz="800" dirty="0"/>
              <a:t> and Company Chartered. All rights reserved.</a:t>
            </a:r>
          </a:p>
        </p:txBody>
      </p:sp>
      <p:pic>
        <p:nvPicPr>
          <p:cNvPr id="11" name="Picture 10" descr="A picture containing object, drawing&#10;&#10;Description automatically generated">
            <a:hlinkClick r:id="rId7"/>
            <a:extLst>
              <a:ext uri="{FF2B5EF4-FFF2-40B4-BE49-F238E27FC236}">
                <a16:creationId xmlns:a16="http://schemas.microsoft.com/office/drawing/2014/main" id="{38EDC16E-7B5F-8548-872E-4C6B63B9FEA6}"/>
              </a:ext>
            </a:extLst>
          </p:cNvPr>
          <p:cNvPicPr>
            <a:picLocks noChangeAspect="1"/>
          </p:cNvPicPr>
          <p:nvPr/>
        </p:nvPicPr>
        <p:blipFill>
          <a:blip r:embed="rId8"/>
          <a:stretch>
            <a:fillRect/>
          </a:stretch>
        </p:blipFill>
        <p:spPr>
          <a:xfrm>
            <a:off x="11049002" y="5960123"/>
            <a:ext cx="260922" cy="260922"/>
          </a:xfrm>
          <a:prstGeom prst="rect">
            <a:avLst/>
          </a:prstGeom>
        </p:spPr>
      </p:pic>
      <p:pic>
        <p:nvPicPr>
          <p:cNvPr id="13" name="Picture 12" descr="A picture containing mirror&#10;&#10;Description automatically generated">
            <a:hlinkClick r:id="rId9"/>
            <a:extLst>
              <a:ext uri="{FF2B5EF4-FFF2-40B4-BE49-F238E27FC236}">
                <a16:creationId xmlns:a16="http://schemas.microsoft.com/office/drawing/2014/main" id="{60DA98A4-ECD9-7A4F-A2CD-B47FD2A1B856}"/>
              </a:ext>
            </a:extLst>
          </p:cNvPr>
          <p:cNvPicPr>
            <a:picLocks noChangeAspect="1"/>
          </p:cNvPicPr>
          <p:nvPr/>
        </p:nvPicPr>
        <p:blipFill>
          <a:blip r:embed="rId10"/>
          <a:stretch>
            <a:fillRect/>
          </a:stretch>
        </p:blipFill>
        <p:spPr>
          <a:xfrm>
            <a:off x="11497911" y="5956329"/>
            <a:ext cx="264759" cy="264759"/>
          </a:xfrm>
          <a:prstGeom prst="rect">
            <a:avLst/>
          </a:prstGeom>
        </p:spPr>
      </p:pic>
      <p:pic>
        <p:nvPicPr>
          <p:cNvPr id="15" name="Picture 14" descr="A close up of a logo&#10;&#10;Description automatically generated">
            <a:hlinkClick r:id="rId11"/>
            <a:extLst>
              <a:ext uri="{FF2B5EF4-FFF2-40B4-BE49-F238E27FC236}">
                <a16:creationId xmlns:a16="http://schemas.microsoft.com/office/drawing/2014/main" id="{FE0D6822-8D20-B243-B15C-673095436610}"/>
              </a:ext>
            </a:extLst>
          </p:cNvPr>
          <p:cNvPicPr>
            <a:picLocks noChangeAspect="1"/>
          </p:cNvPicPr>
          <p:nvPr/>
        </p:nvPicPr>
        <p:blipFill>
          <a:blip r:embed="rId12"/>
          <a:stretch>
            <a:fillRect/>
          </a:stretch>
        </p:blipFill>
        <p:spPr>
          <a:xfrm>
            <a:off x="10583094" y="5970954"/>
            <a:ext cx="260922" cy="260922"/>
          </a:xfrm>
          <a:prstGeom prst="rect">
            <a:avLst/>
          </a:prstGeom>
        </p:spPr>
      </p:pic>
    </p:spTree>
    <p:extLst>
      <p:ext uri="{BB962C8B-B14F-4D97-AF65-F5344CB8AC3E}">
        <p14:creationId xmlns:p14="http://schemas.microsoft.com/office/powerpoint/2010/main" val="1196611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21B8F1E-EFC4-D14E-ACE9-F863F05C743F}"/>
              </a:ext>
            </a:extLst>
          </p:cNvPr>
          <p:cNvSpPr/>
          <p:nvPr/>
        </p:nvSpPr>
        <p:spPr>
          <a:xfrm>
            <a:off x="0" y="0"/>
            <a:ext cx="12192000" cy="761999"/>
          </a:xfrm>
          <a:prstGeom prst="rect">
            <a:avLst/>
          </a:prstGeom>
          <a:solidFill>
            <a:srgbClr val="046A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AF4732F-B8B1-4240-987A-514A2C839E86}"/>
              </a:ext>
            </a:extLst>
          </p:cNvPr>
          <p:cNvSpPr>
            <a:spLocks noGrp="1"/>
          </p:cNvSpPr>
          <p:nvPr>
            <p:ph type="title"/>
          </p:nvPr>
        </p:nvSpPr>
        <p:spPr>
          <a:xfrm>
            <a:off x="774342" y="1063949"/>
            <a:ext cx="3858343" cy="1276160"/>
          </a:xfrm>
          <a:prstGeom prst="rect">
            <a:avLst/>
          </a:prstGeom>
        </p:spPr>
        <p:txBody>
          <a:bodyPr anchor="t">
            <a:normAutofit/>
          </a:bodyPr>
          <a:lstStyle/>
          <a:p>
            <a:r>
              <a:rPr lang="en-US" sz="2400" dirty="0">
                <a:solidFill>
                  <a:schemeClr val="tx1"/>
                </a:solidFill>
              </a:rPr>
              <a:t>PATRICK J. CURTIS, CPA, CGMA</a:t>
            </a:r>
            <a:br>
              <a:rPr lang="en-US" sz="2400" dirty="0">
                <a:solidFill>
                  <a:schemeClr val="tx1"/>
                </a:solidFill>
              </a:rPr>
            </a:br>
            <a:r>
              <a:rPr lang="en-US" sz="2400" b="0" dirty="0">
                <a:solidFill>
                  <a:schemeClr val="tx1"/>
                </a:solidFill>
              </a:rPr>
              <a:t>Partner</a:t>
            </a:r>
          </a:p>
        </p:txBody>
      </p:sp>
      <p:pic>
        <p:nvPicPr>
          <p:cNvPr id="11" name="Content Placeholder 10" descr="A close up of a logo&#10;&#10;Description automatically generated">
            <a:extLst>
              <a:ext uri="{FF2B5EF4-FFF2-40B4-BE49-F238E27FC236}">
                <a16:creationId xmlns:a16="http://schemas.microsoft.com/office/drawing/2014/main" id="{3D8761DD-35A5-F842-9328-A539989595CD}"/>
              </a:ext>
            </a:extLst>
          </p:cNvPr>
          <p:cNvPicPr>
            <a:picLocks noGrp="1" noChangeAspect="1"/>
          </p:cNvPicPr>
          <p:nvPr>
            <p:ph sz="half" idx="2"/>
          </p:nvPr>
        </p:nvPicPr>
        <p:blipFill>
          <a:blip r:embed="rId2"/>
          <a:stretch>
            <a:fillRect/>
          </a:stretch>
        </p:blipFill>
        <p:spPr>
          <a:xfrm>
            <a:off x="11544903" y="115824"/>
            <a:ext cx="401043" cy="547904"/>
          </a:xfrm>
        </p:spPr>
      </p:pic>
      <p:pic>
        <p:nvPicPr>
          <p:cNvPr id="8" name="Picture 7">
            <a:extLst>
              <a:ext uri="{FF2B5EF4-FFF2-40B4-BE49-F238E27FC236}">
                <a16:creationId xmlns:a16="http://schemas.microsoft.com/office/drawing/2014/main" id="{A2717480-1151-4BBD-86C7-413147FB438A}"/>
              </a:ext>
            </a:extLst>
          </p:cNvPr>
          <p:cNvPicPr/>
          <p:nvPr/>
        </p:nvPicPr>
        <p:blipFill rotWithShape="1">
          <a:blip r:embed="rId3" cstate="print">
            <a:extLst>
              <a:ext uri="{28A0092B-C50C-407E-A947-70E740481C1C}">
                <a14:useLocalDpi xmlns:a14="http://schemas.microsoft.com/office/drawing/2010/main" val="0"/>
              </a:ext>
            </a:extLst>
          </a:blip>
          <a:srcRect l="19799" r="16046" b="5518"/>
          <a:stretch/>
        </p:blipFill>
        <p:spPr bwMode="auto">
          <a:xfrm>
            <a:off x="851881" y="1882785"/>
            <a:ext cx="3528733" cy="3488757"/>
          </a:xfrm>
          <a:prstGeom prst="rect">
            <a:avLst/>
          </a:prstGeom>
          <a:ln>
            <a:noFill/>
          </a:ln>
          <a:extLst>
            <a:ext uri="{53640926-AAD7-44D8-BBD7-CCE9431645EC}">
              <a14:shadowObscured xmlns:a14="http://schemas.microsoft.com/office/drawing/2010/main"/>
            </a:ext>
          </a:extLst>
        </p:spPr>
      </p:pic>
      <p:sp>
        <p:nvSpPr>
          <p:cNvPr id="4" name="TextBox 3">
            <a:extLst>
              <a:ext uri="{FF2B5EF4-FFF2-40B4-BE49-F238E27FC236}">
                <a16:creationId xmlns:a16="http://schemas.microsoft.com/office/drawing/2014/main" id="{6F8EE712-3130-4E6F-B9DC-8D34624AC986}"/>
              </a:ext>
            </a:extLst>
          </p:cNvPr>
          <p:cNvSpPr txBox="1"/>
          <p:nvPr/>
        </p:nvSpPr>
        <p:spPr>
          <a:xfrm>
            <a:off x="4661902" y="1063949"/>
            <a:ext cx="7246355" cy="4801314"/>
          </a:xfrm>
          <a:prstGeom prst="rect">
            <a:avLst/>
          </a:prstGeom>
          <a:noFill/>
        </p:spPr>
        <p:txBody>
          <a:bodyPr wrap="square" rtlCol="0">
            <a:spAutoFit/>
          </a:bodyPr>
          <a:lstStyle/>
          <a:p>
            <a:r>
              <a:rPr lang="en-US" dirty="0"/>
              <a:t>Patrick is a shareholder at Rubino and specializes in providing audit, consulting, and advisory services to nonprofit organizations, government contractors, and closely held businesses of varying sizes. He has been in the accounting profession since 1999.</a:t>
            </a:r>
          </a:p>
          <a:p>
            <a:endParaRPr lang="en-US" dirty="0"/>
          </a:p>
          <a:p>
            <a:r>
              <a:rPr lang="en-US" dirty="0"/>
              <a:t>Patrick manages the strategic direction of the firm’s outsourced accounting practice and serves as an engagement partner in the firm’s consulting and assurance practice. He is also the engagement partner for specialized audits performed under the Uniform Guidance, and audits of employee benefit plans to include 401(k), 403(b) and Health and Welfare Benefit Plans.</a:t>
            </a:r>
          </a:p>
          <a:p>
            <a:endParaRPr lang="en-US" dirty="0"/>
          </a:p>
          <a:p>
            <a:r>
              <a:rPr lang="en-US" dirty="0"/>
              <a:t>Patrick is a well-known and respected expert in compliance matters arising out of Federal awards. He has a broad range of experience supporting Federal Agency efforts to take disallowances and the development and support of other compliance related findings arising out of OMB Circulars A-110, A-122, A-87, and A-121 and the Uniform Administrative Requirements, Cost Principles and Audit Requirements for Federal Awards. </a:t>
            </a:r>
          </a:p>
        </p:txBody>
      </p:sp>
      <p:sp>
        <p:nvSpPr>
          <p:cNvPr id="3" name="TextBox 2">
            <a:extLst>
              <a:ext uri="{FF2B5EF4-FFF2-40B4-BE49-F238E27FC236}">
                <a16:creationId xmlns:a16="http://schemas.microsoft.com/office/drawing/2014/main" id="{E54C51CC-D28B-4203-B7B8-C1F951D46664}"/>
              </a:ext>
            </a:extLst>
          </p:cNvPr>
          <p:cNvSpPr txBox="1"/>
          <p:nvPr/>
        </p:nvSpPr>
        <p:spPr>
          <a:xfrm>
            <a:off x="1033154" y="5470885"/>
            <a:ext cx="2741135" cy="646331"/>
          </a:xfrm>
          <a:prstGeom prst="rect">
            <a:avLst/>
          </a:prstGeom>
          <a:noFill/>
        </p:spPr>
        <p:txBody>
          <a:bodyPr wrap="none" rtlCol="0">
            <a:spAutoFit/>
          </a:bodyPr>
          <a:lstStyle/>
          <a:p>
            <a:r>
              <a:rPr lang="en-US" dirty="0"/>
              <a:t>Phone: 301-214-4177</a:t>
            </a:r>
          </a:p>
          <a:p>
            <a:r>
              <a:rPr lang="en-US"/>
              <a:t>Email: pcurtis</a:t>
            </a:r>
            <a:r>
              <a:rPr lang="en-US" dirty="0"/>
              <a:t>@rubino.com</a:t>
            </a:r>
          </a:p>
        </p:txBody>
      </p:sp>
    </p:spTree>
    <p:extLst>
      <p:ext uri="{BB962C8B-B14F-4D97-AF65-F5344CB8AC3E}">
        <p14:creationId xmlns:p14="http://schemas.microsoft.com/office/powerpoint/2010/main" val="2312623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B0418DD-9159-9D41-AD9A-0C8300420882}"/>
              </a:ext>
            </a:extLst>
          </p:cNvPr>
          <p:cNvSpPr>
            <a:spLocks noGrp="1"/>
          </p:cNvSpPr>
          <p:nvPr>
            <p:ph type="body" idx="1"/>
          </p:nvPr>
        </p:nvSpPr>
        <p:spPr>
          <a:xfrm>
            <a:off x="862014" y="1126273"/>
            <a:ext cx="5157787" cy="823912"/>
          </a:xfrm>
        </p:spPr>
        <p:txBody>
          <a:bodyPr/>
          <a:lstStyle/>
          <a:p>
            <a:r>
              <a:rPr lang="en-US" dirty="0"/>
              <a:t>Frequently Asked Questions posted by SBA</a:t>
            </a:r>
          </a:p>
        </p:txBody>
      </p:sp>
      <p:sp>
        <p:nvSpPr>
          <p:cNvPr id="5" name="Text Placeholder 4">
            <a:extLst>
              <a:ext uri="{FF2B5EF4-FFF2-40B4-BE49-F238E27FC236}">
                <a16:creationId xmlns:a16="http://schemas.microsoft.com/office/drawing/2014/main" id="{8F1969C8-7D0B-2F4A-8FD8-9F53EAE7E797}"/>
              </a:ext>
            </a:extLst>
          </p:cNvPr>
          <p:cNvSpPr>
            <a:spLocks noGrp="1"/>
          </p:cNvSpPr>
          <p:nvPr>
            <p:ph type="body" sz="quarter" idx="3"/>
          </p:nvPr>
        </p:nvSpPr>
        <p:spPr>
          <a:xfrm>
            <a:off x="6172200" y="1126273"/>
            <a:ext cx="5183188" cy="491263"/>
          </a:xfrm>
        </p:spPr>
        <p:txBody>
          <a:bodyPr/>
          <a:lstStyle/>
          <a:p>
            <a:r>
              <a:rPr lang="en-US" dirty="0"/>
              <a:t>Interim Final Rules issued by SBA</a:t>
            </a:r>
          </a:p>
        </p:txBody>
      </p:sp>
      <p:sp>
        <p:nvSpPr>
          <p:cNvPr id="6" name="Content Placeholder 5">
            <a:extLst>
              <a:ext uri="{FF2B5EF4-FFF2-40B4-BE49-F238E27FC236}">
                <a16:creationId xmlns:a16="http://schemas.microsoft.com/office/drawing/2014/main" id="{8FD3671A-10C9-B44D-9ECA-EBAFEB86546A}"/>
              </a:ext>
            </a:extLst>
          </p:cNvPr>
          <p:cNvSpPr>
            <a:spLocks noGrp="1"/>
          </p:cNvSpPr>
          <p:nvPr>
            <p:ph sz="quarter" idx="4"/>
          </p:nvPr>
        </p:nvSpPr>
        <p:spPr>
          <a:xfrm>
            <a:off x="6172200" y="1681163"/>
            <a:ext cx="5183188" cy="4508500"/>
          </a:xfrm>
        </p:spPr>
        <p:txBody>
          <a:bodyPr>
            <a:normAutofit/>
          </a:bodyPr>
          <a:lstStyle/>
          <a:p>
            <a:r>
              <a:rPr lang="en-US" sz="2000" dirty="0">
                <a:solidFill>
                  <a:srgbClr val="0053A3"/>
                </a:solidFill>
                <a:latin typeface="Source Sans Pro" panose="020B0503030403020204" pitchFamily="34" charset="0"/>
                <a:hlinkClick r:id="rId2">
                  <a:extLst>
                    <a:ext uri="{A12FA001-AC4F-418D-AE19-62706E023703}">
                      <ahyp:hlinkClr xmlns:ahyp="http://schemas.microsoft.com/office/drawing/2018/hyperlinkcolor" val="tx"/>
                    </a:ext>
                  </a:extLst>
                </a:hlinkClick>
              </a:rPr>
              <a:t>Interim Final Rule 1 </a:t>
            </a:r>
            <a:r>
              <a:rPr lang="en-US" sz="2000" dirty="0">
                <a:solidFill>
                  <a:srgbClr val="393B3E"/>
                </a:solidFill>
                <a:latin typeface="Source Sans Pro" panose="020B0503030403020204" pitchFamily="34" charset="0"/>
              </a:rPr>
              <a:t> (originally posted April 2, 2020)</a:t>
            </a:r>
          </a:p>
          <a:p>
            <a:r>
              <a:rPr lang="en-US" sz="2000" dirty="0">
                <a:hlinkClick r:id="rId3"/>
              </a:rPr>
              <a:t>Interim Final Rule on Applicable Affiliation Rules </a:t>
            </a:r>
            <a:r>
              <a:rPr lang="en-US" sz="2000" dirty="0"/>
              <a:t> (originally posted 4/3/2020)</a:t>
            </a:r>
          </a:p>
          <a:p>
            <a:r>
              <a:rPr lang="en-US" sz="2000" dirty="0">
                <a:hlinkClick r:id="rId4"/>
              </a:rPr>
              <a:t>Interim Final Rule on Additional Eligibility Criteria and Requirements for Certain Pledges of Loans</a:t>
            </a:r>
            <a:r>
              <a:rPr lang="en-US" dirty="0"/>
              <a:t> </a:t>
            </a:r>
            <a:r>
              <a:rPr lang="en-US" sz="2000" dirty="0"/>
              <a:t>(originally posted 4/14/2020)</a:t>
            </a:r>
            <a:endParaRPr lang="en-US" sz="1600" dirty="0"/>
          </a:p>
          <a:p>
            <a:r>
              <a:rPr lang="en-US" sz="2000" dirty="0">
                <a:hlinkClick r:id="rId5"/>
              </a:rPr>
              <a:t>Interim Final Rule on Requirements for Promissory Notes, Authorizations, Affiliation, and Eligibility</a:t>
            </a:r>
            <a:r>
              <a:rPr lang="en-US" sz="2000" dirty="0"/>
              <a:t> (originally posted 4/24/2020)</a:t>
            </a:r>
            <a:endParaRPr lang="en-US" sz="1600" dirty="0"/>
          </a:p>
          <a:p>
            <a:r>
              <a:rPr lang="en-US" sz="2000" dirty="0">
                <a:hlinkClick r:id="rId6"/>
              </a:rPr>
              <a:t>Interim Final Rule Additional Criterion for Seasonal Employers</a:t>
            </a:r>
            <a:r>
              <a:rPr lang="en-US" sz="2000" dirty="0"/>
              <a:t> (originally posted 4/27/2020)</a:t>
            </a:r>
          </a:p>
          <a:p>
            <a:endParaRPr lang="en-US" sz="900" dirty="0"/>
          </a:p>
        </p:txBody>
      </p:sp>
      <p:sp>
        <p:nvSpPr>
          <p:cNvPr id="7" name="Rectangle 6">
            <a:extLst>
              <a:ext uri="{FF2B5EF4-FFF2-40B4-BE49-F238E27FC236}">
                <a16:creationId xmlns:a16="http://schemas.microsoft.com/office/drawing/2014/main" id="{221B8F1E-EFC4-D14E-ACE9-F863F05C743F}"/>
              </a:ext>
            </a:extLst>
          </p:cNvPr>
          <p:cNvSpPr/>
          <p:nvPr/>
        </p:nvSpPr>
        <p:spPr>
          <a:xfrm>
            <a:off x="0" y="0"/>
            <a:ext cx="12192000" cy="761999"/>
          </a:xfrm>
          <a:prstGeom prst="rect">
            <a:avLst/>
          </a:prstGeom>
          <a:solidFill>
            <a:srgbClr val="046A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AF4732F-B8B1-4240-987A-514A2C839E86}"/>
              </a:ext>
            </a:extLst>
          </p:cNvPr>
          <p:cNvSpPr>
            <a:spLocks noGrp="1"/>
          </p:cNvSpPr>
          <p:nvPr>
            <p:ph type="title"/>
          </p:nvPr>
        </p:nvSpPr>
        <p:spPr>
          <a:xfrm>
            <a:off x="841248" y="170688"/>
            <a:ext cx="10508044" cy="1276160"/>
          </a:xfrm>
          <a:prstGeom prst="rect">
            <a:avLst/>
          </a:prstGeom>
        </p:spPr>
        <p:txBody>
          <a:bodyPr anchor="t">
            <a:normAutofit/>
          </a:bodyPr>
          <a:lstStyle/>
          <a:p>
            <a:r>
              <a:rPr lang="en-US" sz="2400" b="1" dirty="0">
                <a:solidFill>
                  <a:schemeClr val="bg1"/>
                </a:solidFill>
              </a:rPr>
              <a:t>Paycheck Protection Program – Complete list of Program Guidance</a:t>
            </a:r>
          </a:p>
        </p:txBody>
      </p:sp>
      <p:pic>
        <p:nvPicPr>
          <p:cNvPr id="11" name="Content Placeholder 10" descr="A close up of a logo&#10;&#10;Description automatically generated">
            <a:extLst>
              <a:ext uri="{FF2B5EF4-FFF2-40B4-BE49-F238E27FC236}">
                <a16:creationId xmlns:a16="http://schemas.microsoft.com/office/drawing/2014/main" id="{3D8761DD-35A5-F842-9328-A539989595CD}"/>
              </a:ext>
            </a:extLst>
          </p:cNvPr>
          <p:cNvPicPr>
            <a:picLocks noGrp="1" noChangeAspect="1"/>
          </p:cNvPicPr>
          <p:nvPr>
            <p:ph sz="half" idx="2"/>
          </p:nvPr>
        </p:nvPicPr>
        <p:blipFill>
          <a:blip r:embed="rId7"/>
          <a:stretch>
            <a:fillRect/>
          </a:stretch>
        </p:blipFill>
        <p:spPr>
          <a:xfrm>
            <a:off x="11544903" y="115824"/>
            <a:ext cx="401043" cy="547904"/>
          </a:xfrm>
        </p:spPr>
      </p:pic>
      <p:sp>
        <p:nvSpPr>
          <p:cNvPr id="4" name="Rectangle 3">
            <a:extLst>
              <a:ext uri="{FF2B5EF4-FFF2-40B4-BE49-F238E27FC236}">
                <a16:creationId xmlns:a16="http://schemas.microsoft.com/office/drawing/2014/main" id="{F97D905D-F0EA-44EA-9F74-B13D3FA6C5F3}"/>
              </a:ext>
            </a:extLst>
          </p:cNvPr>
          <p:cNvSpPr/>
          <p:nvPr/>
        </p:nvSpPr>
        <p:spPr>
          <a:xfrm>
            <a:off x="836612" y="1985251"/>
            <a:ext cx="3913251" cy="369332"/>
          </a:xfrm>
          <a:prstGeom prst="rect">
            <a:avLst/>
          </a:prstGeom>
        </p:spPr>
        <p:txBody>
          <a:bodyPr wrap="none">
            <a:spAutoFit/>
          </a:bodyPr>
          <a:lstStyle/>
          <a:p>
            <a:r>
              <a:rPr lang="en-US" u="sng" dirty="0">
                <a:solidFill>
                  <a:srgbClr val="0053A3"/>
                </a:solidFill>
                <a:latin typeface="Source Sans Pro" panose="020B0503030403020204" pitchFamily="34" charset="0"/>
                <a:hlinkClick r:id="rId8">
                  <a:extLst>
                    <a:ext uri="{A12FA001-AC4F-418D-AE19-62706E023703}">
                      <ahyp:hlinkClr xmlns:ahyp="http://schemas.microsoft.com/office/drawing/2018/hyperlinkcolor" val="tx"/>
                    </a:ext>
                  </a:extLst>
                </a:hlinkClick>
              </a:rPr>
              <a:t>Frequently Asked Questions (5/6/2020)</a:t>
            </a:r>
            <a:endParaRPr lang="en-US" dirty="0"/>
          </a:p>
        </p:txBody>
      </p:sp>
    </p:spTree>
    <p:extLst>
      <p:ext uri="{BB962C8B-B14F-4D97-AF65-F5344CB8AC3E}">
        <p14:creationId xmlns:p14="http://schemas.microsoft.com/office/powerpoint/2010/main" val="31241578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B0418DD-9159-9D41-AD9A-0C8300420882}"/>
              </a:ext>
            </a:extLst>
          </p:cNvPr>
          <p:cNvSpPr>
            <a:spLocks noGrp="1"/>
          </p:cNvSpPr>
          <p:nvPr>
            <p:ph type="body" idx="1"/>
          </p:nvPr>
        </p:nvSpPr>
        <p:spPr>
          <a:xfrm>
            <a:off x="862014" y="1126273"/>
            <a:ext cx="5157787" cy="823912"/>
          </a:xfrm>
        </p:spPr>
        <p:txBody>
          <a:bodyPr/>
          <a:lstStyle/>
          <a:p>
            <a:r>
              <a:rPr lang="en-US" dirty="0"/>
              <a:t>Frequently Asked Questions posted by SBA</a:t>
            </a:r>
          </a:p>
        </p:txBody>
      </p:sp>
      <p:sp>
        <p:nvSpPr>
          <p:cNvPr id="5" name="Text Placeholder 4">
            <a:extLst>
              <a:ext uri="{FF2B5EF4-FFF2-40B4-BE49-F238E27FC236}">
                <a16:creationId xmlns:a16="http://schemas.microsoft.com/office/drawing/2014/main" id="{8F1969C8-7D0B-2F4A-8FD8-9F53EAE7E797}"/>
              </a:ext>
            </a:extLst>
          </p:cNvPr>
          <p:cNvSpPr>
            <a:spLocks noGrp="1"/>
          </p:cNvSpPr>
          <p:nvPr>
            <p:ph type="body" sz="quarter" idx="3"/>
          </p:nvPr>
        </p:nvSpPr>
        <p:spPr>
          <a:xfrm>
            <a:off x="6172200" y="1126273"/>
            <a:ext cx="5183188" cy="491263"/>
          </a:xfrm>
        </p:spPr>
        <p:txBody>
          <a:bodyPr/>
          <a:lstStyle/>
          <a:p>
            <a:r>
              <a:rPr lang="en-US" dirty="0"/>
              <a:t>Interim Final Rules issued by SBA</a:t>
            </a:r>
          </a:p>
        </p:txBody>
      </p:sp>
      <p:sp>
        <p:nvSpPr>
          <p:cNvPr id="6" name="Content Placeholder 5">
            <a:extLst>
              <a:ext uri="{FF2B5EF4-FFF2-40B4-BE49-F238E27FC236}">
                <a16:creationId xmlns:a16="http://schemas.microsoft.com/office/drawing/2014/main" id="{8FD3671A-10C9-B44D-9ECA-EBAFEB86546A}"/>
              </a:ext>
            </a:extLst>
          </p:cNvPr>
          <p:cNvSpPr>
            <a:spLocks noGrp="1"/>
          </p:cNvSpPr>
          <p:nvPr>
            <p:ph sz="quarter" idx="4"/>
          </p:nvPr>
        </p:nvSpPr>
        <p:spPr>
          <a:xfrm>
            <a:off x="6172200" y="1681163"/>
            <a:ext cx="5183188" cy="4508500"/>
          </a:xfrm>
        </p:spPr>
        <p:txBody>
          <a:bodyPr>
            <a:normAutofit/>
          </a:bodyPr>
          <a:lstStyle/>
          <a:p>
            <a:r>
              <a:rPr lang="en-US" sz="2000" dirty="0">
                <a:hlinkClick r:id="rId2"/>
              </a:rPr>
              <a:t>Interim Final Rule on Disbursements</a:t>
            </a:r>
            <a:r>
              <a:rPr lang="en-US" sz="2000" dirty="0"/>
              <a:t>  (originally posted 4/28/2020)</a:t>
            </a:r>
          </a:p>
          <a:p>
            <a:r>
              <a:rPr lang="en-US" sz="2000" dirty="0">
                <a:hlinkClick r:id="rId3"/>
              </a:rPr>
              <a:t>Interim Final Rule on Corporate Groups and Non-Bank and Non-Insured Depository Institution Lenders</a:t>
            </a:r>
            <a:r>
              <a:rPr lang="en-US" sz="2000" dirty="0"/>
              <a:t>  (originally posted 4/30/2020)</a:t>
            </a:r>
          </a:p>
          <a:p>
            <a:r>
              <a:rPr lang="en-US" sz="2000" dirty="0">
                <a:hlinkClick r:id="rId4"/>
              </a:rPr>
              <a:t>Interim Final Rule on Nondiscrimination and Additional Eligibility Criteria (5/5/2020)</a:t>
            </a:r>
            <a:endParaRPr lang="en-US" sz="300" dirty="0"/>
          </a:p>
        </p:txBody>
      </p:sp>
      <p:sp>
        <p:nvSpPr>
          <p:cNvPr id="7" name="Rectangle 6">
            <a:extLst>
              <a:ext uri="{FF2B5EF4-FFF2-40B4-BE49-F238E27FC236}">
                <a16:creationId xmlns:a16="http://schemas.microsoft.com/office/drawing/2014/main" id="{221B8F1E-EFC4-D14E-ACE9-F863F05C743F}"/>
              </a:ext>
            </a:extLst>
          </p:cNvPr>
          <p:cNvSpPr/>
          <p:nvPr/>
        </p:nvSpPr>
        <p:spPr>
          <a:xfrm>
            <a:off x="0" y="0"/>
            <a:ext cx="12192000" cy="761999"/>
          </a:xfrm>
          <a:prstGeom prst="rect">
            <a:avLst/>
          </a:prstGeom>
          <a:solidFill>
            <a:srgbClr val="046A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AF4732F-B8B1-4240-987A-514A2C839E86}"/>
              </a:ext>
            </a:extLst>
          </p:cNvPr>
          <p:cNvSpPr>
            <a:spLocks noGrp="1"/>
          </p:cNvSpPr>
          <p:nvPr>
            <p:ph type="title"/>
          </p:nvPr>
        </p:nvSpPr>
        <p:spPr>
          <a:xfrm>
            <a:off x="841248" y="170688"/>
            <a:ext cx="10508044" cy="1276160"/>
          </a:xfrm>
          <a:prstGeom prst="rect">
            <a:avLst/>
          </a:prstGeom>
        </p:spPr>
        <p:txBody>
          <a:bodyPr anchor="t">
            <a:normAutofit/>
          </a:bodyPr>
          <a:lstStyle/>
          <a:p>
            <a:r>
              <a:rPr lang="en-US" sz="2400" b="1" dirty="0">
                <a:solidFill>
                  <a:schemeClr val="bg1"/>
                </a:solidFill>
              </a:rPr>
              <a:t>Paycheck Protection Program – Complete list of Program Guidance…Continued</a:t>
            </a:r>
          </a:p>
        </p:txBody>
      </p:sp>
      <p:pic>
        <p:nvPicPr>
          <p:cNvPr id="11" name="Content Placeholder 10" descr="A close up of a logo&#10;&#10;Description automatically generated">
            <a:extLst>
              <a:ext uri="{FF2B5EF4-FFF2-40B4-BE49-F238E27FC236}">
                <a16:creationId xmlns:a16="http://schemas.microsoft.com/office/drawing/2014/main" id="{3D8761DD-35A5-F842-9328-A539989595CD}"/>
              </a:ext>
            </a:extLst>
          </p:cNvPr>
          <p:cNvPicPr>
            <a:picLocks noGrp="1" noChangeAspect="1"/>
          </p:cNvPicPr>
          <p:nvPr>
            <p:ph sz="half" idx="2"/>
          </p:nvPr>
        </p:nvPicPr>
        <p:blipFill>
          <a:blip r:embed="rId5"/>
          <a:stretch>
            <a:fillRect/>
          </a:stretch>
        </p:blipFill>
        <p:spPr>
          <a:xfrm>
            <a:off x="11544903" y="115824"/>
            <a:ext cx="401043" cy="547904"/>
          </a:xfrm>
        </p:spPr>
      </p:pic>
      <p:sp>
        <p:nvSpPr>
          <p:cNvPr id="4" name="Rectangle 3">
            <a:extLst>
              <a:ext uri="{FF2B5EF4-FFF2-40B4-BE49-F238E27FC236}">
                <a16:creationId xmlns:a16="http://schemas.microsoft.com/office/drawing/2014/main" id="{F97D905D-F0EA-44EA-9F74-B13D3FA6C5F3}"/>
              </a:ext>
            </a:extLst>
          </p:cNvPr>
          <p:cNvSpPr/>
          <p:nvPr/>
        </p:nvSpPr>
        <p:spPr>
          <a:xfrm>
            <a:off x="836612" y="1985251"/>
            <a:ext cx="3913251" cy="369332"/>
          </a:xfrm>
          <a:prstGeom prst="rect">
            <a:avLst/>
          </a:prstGeom>
        </p:spPr>
        <p:txBody>
          <a:bodyPr wrap="none">
            <a:spAutoFit/>
          </a:bodyPr>
          <a:lstStyle/>
          <a:p>
            <a:r>
              <a:rPr lang="en-US" u="sng" dirty="0">
                <a:solidFill>
                  <a:srgbClr val="0053A3"/>
                </a:solidFill>
                <a:latin typeface="Source Sans Pro" panose="020B0503030403020204" pitchFamily="34" charset="0"/>
                <a:hlinkClick r:id="rId6">
                  <a:extLst>
                    <a:ext uri="{A12FA001-AC4F-418D-AE19-62706E023703}">
                      <ahyp:hlinkClr xmlns:ahyp="http://schemas.microsoft.com/office/drawing/2018/hyperlinkcolor" val="tx"/>
                    </a:ext>
                  </a:extLst>
                </a:hlinkClick>
              </a:rPr>
              <a:t>Frequently Asked Questions (5/6/2020)</a:t>
            </a:r>
            <a:endParaRPr lang="en-US" dirty="0"/>
          </a:p>
        </p:txBody>
      </p:sp>
    </p:spTree>
    <p:extLst>
      <p:ext uri="{BB962C8B-B14F-4D97-AF65-F5344CB8AC3E}">
        <p14:creationId xmlns:p14="http://schemas.microsoft.com/office/powerpoint/2010/main" val="2806101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AD8AF75-6884-894D-8A31-86015ED19A5A}"/>
              </a:ext>
            </a:extLst>
          </p:cNvPr>
          <p:cNvSpPr/>
          <p:nvPr/>
        </p:nvSpPr>
        <p:spPr>
          <a:xfrm>
            <a:off x="0" y="0"/>
            <a:ext cx="12192000" cy="761999"/>
          </a:xfrm>
          <a:prstGeom prst="rect">
            <a:avLst/>
          </a:prstGeom>
          <a:solidFill>
            <a:srgbClr val="046A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Content Placeholder 10" descr="A close up of a logo&#10;&#10;Description automatically generated">
            <a:extLst>
              <a:ext uri="{FF2B5EF4-FFF2-40B4-BE49-F238E27FC236}">
                <a16:creationId xmlns:a16="http://schemas.microsoft.com/office/drawing/2014/main" id="{AE0E6F83-16DF-4A47-B797-66D23BA2BBE5}"/>
              </a:ext>
            </a:extLst>
          </p:cNvPr>
          <p:cNvPicPr>
            <a:picLocks noChangeAspect="1"/>
          </p:cNvPicPr>
          <p:nvPr/>
        </p:nvPicPr>
        <p:blipFill>
          <a:blip r:embed="rId2"/>
          <a:stretch>
            <a:fillRect/>
          </a:stretch>
        </p:blipFill>
        <p:spPr>
          <a:xfrm>
            <a:off x="11544903" y="115824"/>
            <a:ext cx="401043" cy="547904"/>
          </a:xfrm>
          <a:prstGeom prst="rect">
            <a:avLst/>
          </a:prstGeom>
        </p:spPr>
      </p:pic>
      <p:sp>
        <p:nvSpPr>
          <p:cNvPr id="3" name="Content Placeholder 2">
            <a:extLst>
              <a:ext uri="{FF2B5EF4-FFF2-40B4-BE49-F238E27FC236}">
                <a16:creationId xmlns:a16="http://schemas.microsoft.com/office/drawing/2014/main" id="{E8A9866F-4D1F-F141-9BE9-145A15CB0349}"/>
              </a:ext>
            </a:extLst>
          </p:cNvPr>
          <p:cNvSpPr>
            <a:spLocks noGrp="1"/>
          </p:cNvSpPr>
          <p:nvPr>
            <p:ph idx="1"/>
          </p:nvPr>
        </p:nvSpPr>
        <p:spPr/>
        <p:txBody>
          <a:bodyPr>
            <a:normAutofit lnSpcReduction="10000"/>
          </a:bodyPr>
          <a:lstStyle/>
          <a:p>
            <a:endParaRPr lang="en-US" sz="1800" dirty="0"/>
          </a:p>
          <a:p>
            <a:r>
              <a:rPr lang="en-US" dirty="0"/>
              <a:t>Includes</a:t>
            </a:r>
            <a:endParaRPr lang="en-US" sz="4000" dirty="0"/>
          </a:p>
          <a:p>
            <a:pPr lvl="1"/>
            <a:r>
              <a:rPr lang="en-US" sz="2400" dirty="0"/>
              <a:t>Salary, wages, commissions, or similar compensation, cash tips or the equivalent, payment for vacation, parental, family, medical, or sick leave.</a:t>
            </a:r>
          </a:p>
          <a:p>
            <a:pPr lvl="1"/>
            <a:r>
              <a:rPr lang="en-US" sz="2400" dirty="0"/>
              <a:t>Allowance of separation or dismissal – severance payments</a:t>
            </a:r>
          </a:p>
          <a:p>
            <a:pPr lvl="1"/>
            <a:r>
              <a:rPr lang="en-US" sz="2400" dirty="0"/>
              <a:t>Employee  benefits consisting of:</a:t>
            </a:r>
          </a:p>
          <a:p>
            <a:pPr lvl="2"/>
            <a:r>
              <a:rPr lang="en-US" dirty="0"/>
              <a:t>Group health care coverage</a:t>
            </a:r>
          </a:p>
          <a:p>
            <a:pPr lvl="2"/>
            <a:r>
              <a:rPr lang="en-US" dirty="0"/>
              <a:t>Retirement contributions</a:t>
            </a:r>
          </a:p>
          <a:p>
            <a:pPr lvl="2"/>
            <a:r>
              <a:rPr lang="en-US" dirty="0"/>
              <a:t>Payment of state and local taxes assessed on compensation of employees</a:t>
            </a:r>
          </a:p>
        </p:txBody>
      </p:sp>
      <p:sp>
        <p:nvSpPr>
          <p:cNvPr id="4" name="Text Placeholder 3">
            <a:extLst>
              <a:ext uri="{FF2B5EF4-FFF2-40B4-BE49-F238E27FC236}">
                <a16:creationId xmlns:a16="http://schemas.microsoft.com/office/drawing/2014/main" id="{32C38FE4-E307-674D-AC27-5F95C73BB5DC}"/>
              </a:ext>
            </a:extLst>
          </p:cNvPr>
          <p:cNvSpPr>
            <a:spLocks noGrp="1"/>
          </p:cNvSpPr>
          <p:nvPr>
            <p:ph type="body" sz="half" idx="2"/>
          </p:nvPr>
        </p:nvSpPr>
        <p:spPr>
          <a:xfrm>
            <a:off x="839788" y="986588"/>
            <a:ext cx="3932237" cy="4882399"/>
          </a:xfrm>
        </p:spPr>
        <p:txBody>
          <a:bodyPr>
            <a:normAutofit/>
          </a:bodyPr>
          <a:lstStyle/>
          <a:p>
            <a:r>
              <a:rPr lang="en-US" sz="3200" b="1" dirty="0"/>
              <a:t>What Expenses Can Be Forgiven</a:t>
            </a:r>
          </a:p>
          <a:p>
            <a:pPr marL="285750" indent="-285750">
              <a:buFont typeface="Arial" panose="020B0604020202020204" pitchFamily="34" charset="0"/>
              <a:buChar char="•"/>
            </a:pPr>
            <a:r>
              <a:rPr lang="en-US" sz="2400" b="1" dirty="0"/>
              <a:t>Payroll costs</a:t>
            </a:r>
          </a:p>
          <a:p>
            <a:pPr marL="285750" indent="-285750">
              <a:buFont typeface="Arial" panose="020B0604020202020204" pitchFamily="34" charset="0"/>
              <a:buChar char="•"/>
            </a:pPr>
            <a:endParaRPr lang="en-US" sz="1800" dirty="0"/>
          </a:p>
        </p:txBody>
      </p:sp>
      <p:sp>
        <p:nvSpPr>
          <p:cNvPr id="8" name="Title 1">
            <a:extLst>
              <a:ext uri="{FF2B5EF4-FFF2-40B4-BE49-F238E27FC236}">
                <a16:creationId xmlns:a16="http://schemas.microsoft.com/office/drawing/2014/main" id="{45340771-C7F0-8F46-B7DF-B497C6E4ABA5}"/>
              </a:ext>
            </a:extLst>
          </p:cNvPr>
          <p:cNvSpPr>
            <a:spLocks noGrp="1"/>
          </p:cNvSpPr>
          <p:nvPr>
            <p:ph type="title"/>
          </p:nvPr>
        </p:nvSpPr>
        <p:spPr>
          <a:xfrm>
            <a:off x="841248" y="170688"/>
            <a:ext cx="10508044" cy="1276160"/>
          </a:xfrm>
        </p:spPr>
        <p:txBody>
          <a:bodyPr anchor="t">
            <a:normAutofit/>
          </a:bodyPr>
          <a:lstStyle/>
          <a:p>
            <a:r>
              <a:rPr lang="en-US" sz="2400" b="1" dirty="0">
                <a:solidFill>
                  <a:schemeClr val="bg1"/>
                </a:solidFill>
              </a:rPr>
              <a:t>Paycheck Protection Program Forgiveness – The Basics</a:t>
            </a:r>
          </a:p>
        </p:txBody>
      </p:sp>
    </p:spTree>
    <p:extLst>
      <p:ext uri="{BB962C8B-B14F-4D97-AF65-F5344CB8AC3E}">
        <p14:creationId xmlns:p14="http://schemas.microsoft.com/office/powerpoint/2010/main" val="3016420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AD8AF75-6884-894D-8A31-86015ED19A5A}"/>
              </a:ext>
            </a:extLst>
          </p:cNvPr>
          <p:cNvSpPr/>
          <p:nvPr/>
        </p:nvSpPr>
        <p:spPr>
          <a:xfrm>
            <a:off x="0" y="0"/>
            <a:ext cx="12192000" cy="761999"/>
          </a:xfrm>
          <a:prstGeom prst="rect">
            <a:avLst/>
          </a:prstGeom>
          <a:solidFill>
            <a:srgbClr val="046A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Content Placeholder 10" descr="A close up of a logo&#10;&#10;Description automatically generated">
            <a:extLst>
              <a:ext uri="{FF2B5EF4-FFF2-40B4-BE49-F238E27FC236}">
                <a16:creationId xmlns:a16="http://schemas.microsoft.com/office/drawing/2014/main" id="{AE0E6F83-16DF-4A47-B797-66D23BA2BBE5}"/>
              </a:ext>
            </a:extLst>
          </p:cNvPr>
          <p:cNvPicPr>
            <a:picLocks noChangeAspect="1"/>
          </p:cNvPicPr>
          <p:nvPr/>
        </p:nvPicPr>
        <p:blipFill>
          <a:blip r:embed="rId3"/>
          <a:stretch>
            <a:fillRect/>
          </a:stretch>
        </p:blipFill>
        <p:spPr>
          <a:xfrm>
            <a:off x="11544903" y="115824"/>
            <a:ext cx="401043" cy="547904"/>
          </a:xfrm>
          <a:prstGeom prst="rect">
            <a:avLst/>
          </a:prstGeom>
        </p:spPr>
      </p:pic>
      <p:sp>
        <p:nvSpPr>
          <p:cNvPr id="3" name="Content Placeholder 2">
            <a:extLst>
              <a:ext uri="{FF2B5EF4-FFF2-40B4-BE49-F238E27FC236}">
                <a16:creationId xmlns:a16="http://schemas.microsoft.com/office/drawing/2014/main" id="{E8A9866F-4D1F-F141-9BE9-145A15CB0349}"/>
              </a:ext>
            </a:extLst>
          </p:cNvPr>
          <p:cNvSpPr>
            <a:spLocks noGrp="1"/>
          </p:cNvSpPr>
          <p:nvPr>
            <p:ph idx="1"/>
          </p:nvPr>
        </p:nvSpPr>
        <p:spPr/>
        <p:txBody>
          <a:bodyPr>
            <a:normAutofit/>
          </a:bodyPr>
          <a:lstStyle/>
          <a:p>
            <a:endParaRPr lang="en-US" sz="1800" dirty="0"/>
          </a:p>
          <a:p>
            <a:r>
              <a:rPr lang="en-US" dirty="0"/>
              <a:t>Excludes</a:t>
            </a:r>
          </a:p>
          <a:p>
            <a:pPr lvl="1"/>
            <a:r>
              <a:rPr lang="en-US" sz="2400" dirty="0"/>
              <a:t>Compensation of employees whose principal residence is outside the US.</a:t>
            </a:r>
          </a:p>
          <a:p>
            <a:pPr lvl="1"/>
            <a:r>
              <a:rPr lang="en-US" sz="2400" dirty="0"/>
              <a:t>Compensation of an individual employee in excess of an annual salary of $100,000</a:t>
            </a:r>
          </a:p>
          <a:p>
            <a:pPr lvl="1"/>
            <a:r>
              <a:rPr lang="en-US" sz="2400" dirty="0"/>
              <a:t>Payments to independent contractors</a:t>
            </a:r>
          </a:p>
        </p:txBody>
      </p:sp>
      <p:sp>
        <p:nvSpPr>
          <p:cNvPr id="4" name="Text Placeholder 3">
            <a:extLst>
              <a:ext uri="{FF2B5EF4-FFF2-40B4-BE49-F238E27FC236}">
                <a16:creationId xmlns:a16="http://schemas.microsoft.com/office/drawing/2014/main" id="{32C38FE4-E307-674D-AC27-5F95C73BB5DC}"/>
              </a:ext>
            </a:extLst>
          </p:cNvPr>
          <p:cNvSpPr>
            <a:spLocks noGrp="1"/>
          </p:cNvSpPr>
          <p:nvPr>
            <p:ph type="body" sz="half" idx="2"/>
          </p:nvPr>
        </p:nvSpPr>
        <p:spPr>
          <a:xfrm>
            <a:off x="839788" y="986588"/>
            <a:ext cx="3932237" cy="4882399"/>
          </a:xfrm>
        </p:spPr>
        <p:txBody>
          <a:bodyPr>
            <a:normAutofit/>
          </a:bodyPr>
          <a:lstStyle/>
          <a:p>
            <a:r>
              <a:rPr lang="en-US" sz="3200" b="1" dirty="0"/>
              <a:t>What Expenses Can Be Forgiven</a:t>
            </a:r>
          </a:p>
          <a:p>
            <a:pPr marL="285750" indent="-285750">
              <a:buFont typeface="Arial" panose="020B0604020202020204" pitchFamily="34" charset="0"/>
              <a:buChar char="•"/>
            </a:pPr>
            <a:r>
              <a:rPr lang="en-US" sz="2400" dirty="0"/>
              <a:t>Payroll costs</a:t>
            </a:r>
          </a:p>
          <a:p>
            <a:pPr marL="285750" indent="-285750">
              <a:buFont typeface="Arial" panose="020B0604020202020204" pitchFamily="34" charset="0"/>
              <a:buChar char="•"/>
            </a:pPr>
            <a:endParaRPr lang="en-US" sz="1800" dirty="0"/>
          </a:p>
        </p:txBody>
      </p:sp>
      <p:sp>
        <p:nvSpPr>
          <p:cNvPr id="8" name="Title 1">
            <a:extLst>
              <a:ext uri="{FF2B5EF4-FFF2-40B4-BE49-F238E27FC236}">
                <a16:creationId xmlns:a16="http://schemas.microsoft.com/office/drawing/2014/main" id="{45340771-C7F0-8F46-B7DF-B497C6E4ABA5}"/>
              </a:ext>
            </a:extLst>
          </p:cNvPr>
          <p:cNvSpPr>
            <a:spLocks noGrp="1"/>
          </p:cNvSpPr>
          <p:nvPr>
            <p:ph type="title"/>
          </p:nvPr>
        </p:nvSpPr>
        <p:spPr>
          <a:xfrm>
            <a:off x="841248" y="170688"/>
            <a:ext cx="10508044" cy="1276160"/>
          </a:xfrm>
        </p:spPr>
        <p:txBody>
          <a:bodyPr anchor="t">
            <a:normAutofit/>
          </a:bodyPr>
          <a:lstStyle/>
          <a:p>
            <a:r>
              <a:rPr lang="en-US" sz="2400" b="1" dirty="0">
                <a:solidFill>
                  <a:schemeClr val="bg1"/>
                </a:solidFill>
              </a:rPr>
              <a:t>Paycheck Protection Program Forgiveness – The Basics</a:t>
            </a:r>
          </a:p>
        </p:txBody>
      </p:sp>
    </p:spTree>
    <p:extLst>
      <p:ext uri="{BB962C8B-B14F-4D97-AF65-F5344CB8AC3E}">
        <p14:creationId xmlns:p14="http://schemas.microsoft.com/office/powerpoint/2010/main" val="907209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097CA-3A54-4743-8C74-1081B9CA3DE0}"/>
              </a:ext>
            </a:extLst>
          </p:cNvPr>
          <p:cNvSpPr>
            <a:spLocks noGrp="1"/>
          </p:cNvSpPr>
          <p:nvPr>
            <p:ph type="title"/>
          </p:nvPr>
        </p:nvSpPr>
        <p:spPr>
          <a:xfrm>
            <a:off x="835152" y="727617"/>
            <a:ext cx="3932237" cy="1600200"/>
          </a:xfrm>
        </p:spPr>
        <p:txBody>
          <a:bodyPr/>
          <a:lstStyle/>
          <a:p>
            <a:r>
              <a:rPr lang="en-US" b="1" dirty="0">
                <a:latin typeface="+mn-lt"/>
              </a:rPr>
              <a:t>What % of total forgiveness must be for Payroll costs?</a:t>
            </a:r>
          </a:p>
        </p:txBody>
      </p:sp>
      <p:sp>
        <p:nvSpPr>
          <p:cNvPr id="3" name="Content Placeholder 2">
            <a:extLst>
              <a:ext uri="{FF2B5EF4-FFF2-40B4-BE49-F238E27FC236}">
                <a16:creationId xmlns:a16="http://schemas.microsoft.com/office/drawing/2014/main" id="{2EE42F01-00AB-4B28-B72E-C59FEAED25F3}"/>
              </a:ext>
            </a:extLst>
          </p:cNvPr>
          <p:cNvSpPr>
            <a:spLocks noGrp="1"/>
          </p:cNvSpPr>
          <p:nvPr>
            <p:ph idx="1"/>
          </p:nvPr>
        </p:nvSpPr>
        <p:spPr/>
        <p:txBody>
          <a:bodyPr/>
          <a:lstStyle/>
          <a:p>
            <a:endParaRPr lang="en-US" dirty="0"/>
          </a:p>
          <a:p>
            <a:r>
              <a:rPr lang="en-US" sz="2400" dirty="0"/>
              <a:t>When calculating forgiveness, the SBA has stated that payroll costs must represent at least 75% of the total loan balance of forgiveness</a:t>
            </a:r>
            <a:r>
              <a:rPr lang="en-US" dirty="0"/>
              <a:t>.</a:t>
            </a:r>
          </a:p>
        </p:txBody>
      </p:sp>
      <p:sp>
        <p:nvSpPr>
          <p:cNvPr id="4" name="Text Placeholder 3">
            <a:extLst>
              <a:ext uri="{FF2B5EF4-FFF2-40B4-BE49-F238E27FC236}">
                <a16:creationId xmlns:a16="http://schemas.microsoft.com/office/drawing/2014/main" id="{65BA3E6C-2357-4913-B387-775B731743F9}"/>
              </a:ext>
            </a:extLst>
          </p:cNvPr>
          <p:cNvSpPr>
            <a:spLocks noGrp="1"/>
          </p:cNvSpPr>
          <p:nvPr>
            <p:ph type="body" sz="half" idx="2"/>
          </p:nvPr>
        </p:nvSpPr>
        <p:spPr>
          <a:xfrm>
            <a:off x="836612" y="2637805"/>
            <a:ext cx="3932237" cy="3015863"/>
          </a:xfrm>
        </p:spPr>
        <p:txBody>
          <a:bodyPr>
            <a:normAutofit/>
          </a:bodyPr>
          <a:lstStyle/>
          <a:p>
            <a:r>
              <a:rPr lang="en-US" sz="2800" dirty="0"/>
              <a:t> </a:t>
            </a:r>
          </a:p>
        </p:txBody>
      </p:sp>
      <p:sp>
        <p:nvSpPr>
          <p:cNvPr id="6" name="Title 1">
            <a:extLst>
              <a:ext uri="{FF2B5EF4-FFF2-40B4-BE49-F238E27FC236}">
                <a16:creationId xmlns:a16="http://schemas.microsoft.com/office/drawing/2014/main" id="{6DA158B3-8381-4274-A9D5-D65F8F3655A5}"/>
              </a:ext>
            </a:extLst>
          </p:cNvPr>
          <p:cNvSpPr txBox="1">
            <a:spLocks/>
          </p:cNvSpPr>
          <p:nvPr/>
        </p:nvSpPr>
        <p:spPr>
          <a:xfrm>
            <a:off x="841248" y="170688"/>
            <a:ext cx="10508044" cy="1276160"/>
          </a:xfrm>
          <a:prstGeom prst="rect">
            <a:avLst/>
          </a:prstGeom>
        </p:spPr>
        <p:txBody>
          <a:bodyPr anchor="t">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400" b="1">
                <a:solidFill>
                  <a:schemeClr val="bg1"/>
                </a:solidFill>
              </a:rPr>
              <a:t>Paycheck Protection Program Forgiveness – The Basics</a:t>
            </a:r>
            <a:endParaRPr lang="en-US" sz="2400" b="1" dirty="0">
              <a:solidFill>
                <a:schemeClr val="bg1"/>
              </a:solidFill>
            </a:endParaRPr>
          </a:p>
        </p:txBody>
      </p:sp>
    </p:spTree>
    <p:extLst>
      <p:ext uri="{BB962C8B-B14F-4D97-AF65-F5344CB8AC3E}">
        <p14:creationId xmlns:p14="http://schemas.microsoft.com/office/powerpoint/2010/main" val="4148146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097CA-3A54-4743-8C74-1081B9CA3DE0}"/>
              </a:ext>
            </a:extLst>
          </p:cNvPr>
          <p:cNvSpPr>
            <a:spLocks noGrp="1"/>
          </p:cNvSpPr>
          <p:nvPr>
            <p:ph type="title"/>
          </p:nvPr>
        </p:nvSpPr>
        <p:spPr>
          <a:xfrm>
            <a:off x="835152" y="646748"/>
            <a:ext cx="3932237" cy="1600200"/>
          </a:xfrm>
        </p:spPr>
        <p:txBody>
          <a:bodyPr/>
          <a:lstStyle/>
          <a:p>
            <a:r>
              <a:rPr lang="en-US" b="1" dirty="0">
                <a:latin typeface="+mn-lt"/>
              </a:rPr>
              <a:t>What other expenses are eligible for forgiveness</a:t>
            </a:r>
            <a:r>
              <a:rPr lang="en-US" b="1" dirty="0"/>
              <a:t>?</a:t>
            </a:r>
          </a:p>
        </p:txBody>
      </p:sp>
      <p:sp>
        <p:nvSpPr>
          <p:cNvPr id="3" name="Content Placeholder 2">
            <a:extLst>
              <a:ext uri="{FF2B5EF4-FFF2-40B4-BE49-F238E27FC236}">
                <a16:creationId xmlns:a16="http://schemas.microsoft.com/office/drawing/2014/main" id="{2EE42F01-00AB-4B28-B72E-C59FEAED25F3}"/>
              </a:ext>
            </a:extLst>
          </p:cNvPr>
          <p:cNvSpPr>
            <a:spLocks noGrp="1"/>
          </p:cNvSpPr>
          <p:nvPr>
            <p:ph idx="1"/>
          </p:nvPr>
        </p:nvSpPr>
        <p:spPr/>
        <p:txBody>
          <a:bodyPr/>
          <a:lstStyle/>
          <a:p>
            <a:endParaRPr lang="en-US" sz="2400" dirty="0"/>
          </a:p>
          <a:p>
            <a:r>
              <a:rPr lang="en-US" sz="2400" dirty="0"/>
              <a:t>Rent includes payments on leases in effect before February 15, 2020</a:t>
            </a:r>
          </a:p>
          <a:p>
            <a:r>
              <a:rPr lang="en-US" sz="2400" dirty="0"/>
              <a:t>Utilities</a:t>
            </a:r>
          </a:p>
          <a:p>
            <a:r>
              <a:rPr lang="en-US" sz="2400" dirty="0"/>
              <a:t>Payments of interest on mortgage obligations incurred before February 15, 2020</a:t>
            </a:r>
          </a:p>
        </p:txBody>
      </p:sp>
      <p:sp>
        <p:nvSpPr>
          <p:cNvPr id="4" name="Text Placeholder 3">
            <a:extLst>
              <a:ext uri="{FF2B5EF4-FFF2-40B4-BE49-F238E27FC236}">
                <a16:creationId xmlns:a16="http://schemas.microsoft.com/office/drawing/2014/main" id="{65BA3E6C-2357-4913-B387-775B731743F9}"/>
              </a:ext>
            </a:extLst>
          </p:cNvPr>
          <p:cNvSpPr>
            <a:spLocks noGrp="1"/>
          </p:cNvSpPr>
          <p:nvPr>
            <p:ph type="body" sz="half" idx="2"/>
          </p:nvPr>
        </p:nvSpPr>
        <p:spPr>
          <a:xfrm>
            <a:off x="835151" y="2246948"/>
            <a:ext cx="3932237" cy="3015863"/>
          </a:xfrm>
        </p:spPr>
        <p:txBody>
          <a:bodyPr>
            <a:normAutofit/>
          </a:bodyPr>
          <a:lstStyle/>
          <a:p>
            <a:r>
              <a:rPr lang="en-US" sz="2400" dirty="0"/>
              <a:t>The sum total of these other expenses must be limited to 25% of the total amount forgiven under the Paycheck Protection Program</a:t>
            </a:r>
          </a:p>
        </p:txBody>
      </p:sp>
      <p:sp>
        <p:nvSpPr>
          <p:cNvPr id="6" name="Title 1">
            <a:extLst>
              <a:ext uri="{FF2B5EF4-FFF2-40B4-BE49-F238E27FC236}">
                <a16:creationId xmlns:a16="http://schemas.microsoft.com/office/drawing/2014/main" id="{6DA158B3-8381-4274-A9D5-D65F8F3655A5}"/>
              </a:ext>
            </a:extLst>
          </p:cNvPr>
          <p:cNvSpPr txBox="1">
            <a:spLocks/>
          </p:cNvSpPr>
          <p:nvPr/>
        </p:nvSpPr>
        <p:spPr>
          <a:xfrm>
            <a:off x="841248" y="170688"/>
            <a:ext cx="10508044" cy="1276160"/>
          </a:xfrm>
          <a:prstGeom prst="rect">
            <a:avLst/>
          </a:prstGeom>
        </p:spPr>
        <p:txBody>
          <a:bodyPr anchor="t">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400" b="1">
                <a:solidFill>
                  <a:schemeClr val="bg1"/>
                </a:solidFill>
              </a:rPr>
              <a:t>Paycheck Protection Program Forgiveness – The Basics</a:t>
            </a:r>
            <a:endParaRPr lang="en-US" sz="2400" b="1" dirty="0">
              <a:solidFill>
                <a:schemeClr val="bg1"/>
              </a:solidFill>
            </a:endParaRPr>
          </a:p>
        </p:txBody>
      </p:sp>
      <mc:AlternateContent xmlns:mc="http://schemas.openxmlformats.org/markup-compatibility/2006" xmlns:pslz="http://schemas.microsoft.com/office/powerpoint/2016/slidezoom">
        <mc:Choice Requires="pslz">
          <p:graphicFrame>
            <p:nvGraphicFramePr>
              <p:cNvPr id="7" name="Slide Zoom 6">
                <a:extLst>
                  <a:ext uri="{FF2B5EF4-FFF2-40B4-BE49-F238E27FC236}">
                    <a16:creationId xmlns:a16="http://schemas.microsoft.com/office/drawing/2014/main" id="{0A2F7526-146F-4FE0-92AF-9FFE9420FAAC}"/>
                  </a:ext>
                </a:extLst>
              </p:cNvPr>
              <p:cNvGraphicFramePr>
                <a:graphicFrameLocks noChangeAspect="1"/>
              </p:cNvGraphicFramePr>
              <p:nvPr>
                <p:extLst>
                  <p:ext uri="{D42A27DB-BD31-4B8C-83A1-F6EECF244321}">
                    <p14:modId xmlns:p14="http://schemas.microsoft.com/office/powerpoint/2010/main" val="1293353393"/>
                  </p:ext>
                </p:extLst>
              </p:nvPr>
            </p:nvGraphicFramePr>
            <p:xfrm>
              <a:off x="-3364512" y="2476965"/>
              <a:ext cx="3048000" cy="1714500"/>
            </p:xfrm>
            <a:graphic>
              <a:graphicData uri="http://schemas.microsoft.com/office/powerpoint/2016/slidezoom">
                <pslz:sldZm>
                  <pslz:sldZmObj sldId="269" cId="1934373119">
                    <pslz:zmPr id="{3ECC8F55-1E96-485A-BC1C-89B60EB282F9}" returnToParent="0" transitionDur="1000">
                      <p166:blipFill xmlns:p166="http://schemas.microsoft.com/office/powerpoint/2016/6/main">
                        <a:blip r:embed="rId2"/>
                        <a:stretch>
                          <a:fillRect/>
                        </a:stretch>
                      </p166:blipFill>
                      <p166:spPr xmlns:p166="http://schemas.microsoft.com/office/powerpoint/2016/6/main">
                        <a:xfrm>
                          <a:off x="0" y="0"/>
                          <a:ext cx="3048000" cy="1714500"/>
                        </a:xfrm>
                        <a:prstGeom prst="rect">
                          <a:avLst/>
                        </a:prstGeom>
                        <a:ln w="3175">
                          <a:solidFill>
                            <a:prstClr val="ltGray"/>
                          </a:solidFill>
                        </a:ln>
                      </p166:spPr>
                    </pslz:zmPr>
                  </pslz:sldZmObj>
                </pslz:sldZm>
              </a:graphicData>
            </a:graphic>
          </p:graphicFrame>
        </mc:Choice>
        <mc:Fallback xmlns="">
          <p:pic>
            <p:nvPicPr>
              <p:cNvPr id="7" name="Slide Zoom 6">
                <a:hlinkClick r:id="rId3" action="ppaction://hlinksldjump"/>
                <a:extLst>
                  <a:ext uri="{FF2B5EF4-FFF2-40B4-BE49-F238E27FC236}">
                    <a16:creationId xmlns:a16="http://schemas.microsoft.com/office/drawing/2014/main" id="{0A2F7526-146F-4FE0-92AF-9FFE9420FAAC}"/>
                  </a:ext>
                </a:extLst>
              </p:cNvPr>
              <p:cNvPicPr>
                <a:picLocks noGrp="1" noRot="1" noChangeAspect="1" noMove="1" noResize="1" noEditPoints="1" noAdjustHandles="1" noChangeArrowheads="1" noChangeShapeType="1"/>
              </p:cNvPicPr>
              <p:nvPr/>
            </p:nvPicPr>
            <p:blipFill>
              <a:blip r:embed="rId4"/>
              <a:stretch>
                <a:fillRect/>
              </a:stretch>
            </p:blipFill>
            <p:spPr>
              <a:xfrm>
                <a:off x="-3364512" y="2476965"/>
                <a:ext cx="3048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9343731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097CA-3A54-4743-8C74-1081B9CA3DE0}"/>
              </a:ext>
            </a:extLst>
          </p:cNvPr>
          <p:cNvSpPr>
            <a:spLocks noGrp="1"/>
          </p:cNvSpPr>
          <p:nvPr>
            <p:ph type="title"/>
          </p:nvPr>
        </p:nvSpPr>
        <p:spPr>
          <a:xfrm>
            <a:off x="835152" y="646748"/>
            <a:ext cx="3932237" cy="1600200"/>
          </a:xfrm>
        </p:spPr>
        <p:txBody>
          <a:bodyPr/>
          <a:lstStyle/>
          <a:p>
            <a:r>
              <a:rPr lang="en-US" b="1" dirty="0">
                <a:latin typeface="+mn-lt"/>
              </a:rPr>
              <a:t>When does the forgiveness period start</a:t>
            </a:r>
            <a:r>
              <a:rPr lang="en-US" b="1" dirty="0"/>
              <a:t>?</a:t>
            </a:r>
          </a:p>
        </p:txBody>
      </p:sp>
      <p:sp>
        <p:nvSpPr>
          <p:cNvPr id="3" name="Content Placeholder 2">
            <a:extLst>
              <a:ext uri="{FF2B5EF4-FFF2-40B4-BE49-F238E27FC236}">
                <a16:creationId xmlns:a16="http://schemas.microsoft.com/office/drawing/2014/main" id="{2EE42F01-00AB-4B28-B72E-C59FEAED25F3}"/>
              </a:ext>
            </a:extLst>
          </p:cNvPr>
          <p:cNvSpPr>
            <a:spLocks noGrp="1"/>
          </p:cNvSpPr>
          <p:nvPr>
            <p:ph idx="1"/>
          </p:nvPr>
        </p:nvSpPr>
        <p:spPr/>
        <p:txBody>
          <a:bodyPr>
            <a:normAutofit/>
          </a:bodyPr>
          <a:lstStyle/>
          <a:p>
            <a:endParaRPr lang="en-US" sz="2400" dirty="0"/>
          </a:p>
          <a:p>
            <a:r>
              <a:rPr lang="en-US" sz="2400" dirty="0"/>
              <a:t>This guidance can be found in FAQ 20 in the Paycheck Protection Program Loans Frequently Asked Questions dated May 6, 2020</a:t>
            </a:r>
          </a:p>
          <a:p>
            <a:r>
              <a:rPr lang="en-US" sz="2400" dirty="0"/>
              <a:t>This clarifies a significant point of confusion. </a:t>
            </a:r>
          </a:p>
          <a:p>
            <a:r>
              <a:rPr lang="en-US" sz="2400" dirty="0"/>
              <a:t>The counter starts running on date of receipt of your first payment and ends in 8 weeks or on June 30, 2020.</a:t>
            </a:r>
          </a:p>
        </p:txBody>
      </p:sp>
      <p:sp>
        <p:nvSpPr>
          <p:cNvPr id="4" name="Text Placeholder 3">
            <a:extLst>
              <a:ext uri="{FF2B5EF4-FFF2-40B4-BE49-F238E27FC236}">
                <a16:creationId xmlns:a16="http://schemas.microsoft.com/office/drawing/2014/main" id="{65BA3E6C-2357-4913-B387-775B731743F9}"/>
              </a:ext>
            </a:extLst>
          </p:cNvPr>
          <p:cNvSpPr>
            <a:spLocks noGrp="1"/>
          </p:cNvSpPr>
          <p:nvPr>
            <p:ph type="body" sz="half" idx="2"/>
          </p:nvPr>
        </p:nvSpPr>
        <p:spPr>
          <a:xfrm>
            <a:off x="815163" y="2251846"/>
            <a:ext cx="3932237" cy="3015863"/>
          </a:xfrm>
        </p:spPr>
        <p:txBody>
          <a:bodyPr>
            <a:normAutofit/>
          </a:bodyPr>
          <a:lstStyle/>
          <a:p>
            <a:r>
              <a:rPr lang="en-US" sz="2400" dirty="0"/>
              <a:t>The forgiveness period covers the 8 week period </a:t>
            </a:r>
            <a:r>
              <a:rPr lang="en-US" sz="2400" b="1" dirty="0"/>
              <a:t>beginning on the date the lender makes the first disbursement to the borrower</a:t>
            </a:r>
            <a:r>
              <a:rPr lang="en-US" sz="2400" dirty="0"/>
              <a:t>. </a:t>
            </a:r>
          </a:p>
        </p:txBody>
      </p:sp>
      <p:sp>
        <p:nvSpPr>
          <p:cNvPr id="6" name="Title 1">
            <a:extLst>
              <a:ext uri="{FF2B5EF4-FFF2-40B4-BE49-F238E27FC236}">
                <a16:creationId xmlns:a16="http://schemas.microsoft.com/office/drawing/2014/main" id="{6DA158B3-8381-4274-A9D5-D65F8F3655A5}"/>
              </a:ext>
            </a:extLst>
          </p:cNvPr>
          <p:cNvSpPr txBox="1">
            <a:spLocks/>
          </p:cNvSpPr>
          <p:nvPr/>
        </p:nvSpPr>
        <p:spPr>
          <a:xfrm>
            <a:off x="841248" y="170688"/>
            <a:ext cx="10508044" cy="1276160"/>
          </a:xfrm>
          <a:prstGeom prst="rect">
            <a:avLst/>
          </a:prstGeom>
        </p:spPr>
        <p:txBody>
          <a:bodyPr anchor="t">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400" b="1" dirty="0">
                <a:solidFill>
                  <a:schemeClr val="bg1"/>
                </a:solidFill>
              </a:rPr>
              <a:t>Paycheck Protection Program Forgiveness – Period Eligible for Forgiveness</a:t>
            </a:r>
          </a:p>
        </p:txBody>
      </p:sp>
    </p:spTree>
    <p:extLst>
      <p:ext uri="{BB962C8B-B14F-4D97-AF65-F5344CB8AC3E}">
        <p14:creationId xmlns:p14="http://schemas.microsoft.com/office/powerpoint/2010/main" val="38704163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658</TotalTime>
  <Words>1026</Words>
  <Application>Microsoft Office PowerPoint</Application>
  <PresentationFormat>Widescreen</PresentationFormat>
  <Paragraphs>101</Paragraphs>
  <Slides>15</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15</vt:i4>
      </vt:variant>
    </vt:vector>
  </HeadingPairs>
  <TitlesOfParts>
    <vt:vector size="21" baseType="lpstr">
      <vt:lpstr>Arial</vt:lpstr>
      <vt:lpstr>Calibri</vt:lpstr>
      <vt:lpstr>Calibri Light</vt:lpstr>
      <vt:lpstr>Source Sans Pro</vt:lpstr>
      <vt:lpstr>Office Theme</vt:lpstr>
      <vt:lpstr>1_Office Theme</vt:lpstr>
      <vt:lpstr>Paycheck Protection Program Loans</vt:lpstr>
      <vt:lpstr>PATRICK J. CURTIS, CPA, CGMA Partner</vt:lpstr>
      <vt:lpstr>Paycheck Protection Program – Complete list of Program Guidance</vt:lpstr>
      <vt:lpstr>Paycheck Protection Program – Complete list of Program Guidance…Continued</vt:lpstr>
      <vt:lpstr>Paycheck Protection Program Forgiveness – The Basics</vt:lpstr>
      <vt:lpstr>Paycheck Protection Program Forgiveness – The Basics</vt:lpstr>
      <vt:lpstr>What % of total forgiveness must be for Payroll costs?</vt:lpstr>
      <vt:lpstr>What other expenses are eligible for forgiveness?</vt:lpstr>
      <vt:lpstr>When does the forgiveness period start?</vt:lpstr>
      <vt:lpstr>How will workforce reductions impact forgiveness of my loan</vt:lpstr>
      <vt:lpstr>What if we laid off an employee, offered to rehire the same employee, but the employee declined the offer?</vt:lpstr>
      <vt:lpstr>How will workforce reductions impact forgiveness of my loan</vt:lpstr>
      <vt:lpstr>How will compensation reductions impact loan forgiveness</vt:lpstr>
      <vt:lpstr>What sort of documentation should I maintain to support forgiveness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Cindy Dumont</dc:creator>
  <cp:lastModifiedBy>Patrick Curtis</cp:lastModifiedBy>
  <cp:revision>71</cp:revision>
  <dcterms:created xsi:type="dcterms:W3CDTF">2019-12-11T18:53:27Z</dcterms:created>
  <dcterms:modified xsi:type="dcterms:W3CDTF">2020-05-08T15:05:50Z</dcterms:modified>
</cp:coreProperties>
</file>