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90" r:id="rId2"/>
    <p:sldId id="684" r:id="rId3"/>
    <p:sldId id="663" r:id="rId4"/>
    <p:sldId id="700" r:id="rId5"/>
    <p:sldId id="701" r:id="rId6"/>
    <p:sldId id="702" r:id="rId7"/>
    <p:sldId id="703" r:id="rId8"/>
    <p:sldId id="704" r:id="rId9"/>
    <p:sldId id="705" r:id="rId10"/>
    <p:sldId id="706" r:id="rId11"/>
    <p:sldId id="725" r:id="rId12"/>
    <p:sldId id="707" r:id="rId13"/>
    <p:sldId id="708" r:id="rId14"/>
    <p:sldId id="709" r:id="rId15"/>
    <p:sldId id="712" r:id="rId16"/>
    <p:sldId id="716" r:id="rId17"/>
    <p:sldId id="713" r:id="rId18"/>
    <p:sldId id="714" r:id="rId19"/>
    <p:sldId id="717" r:id="rId20"/>
    <p:sldId id="715" r:id="rId21"/>
    <p:sldId id="718" r:id="rId22"/>
    <p:sldId id="719" r:id="rId23"/>
    <p:sldId id="723" r:id="rId24"/>
    <p:sldId id="724" r:id="rId2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9" autoAdjust="0"/>
    <p:restoredTop sz="85578" autoAdjust="0"/>
  </p:normalViewPr>
  <p:slideViewPr>
    <p:cSldViewPr snapToGrid="0">
      <p:cViewPr varScale="1">
        <p:scale>
          <a:sx n="63" d="100"/>
          <a:sy n="63" d="100"/>
        </p:scale>
        <p:origin x="2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-1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36162-5EC5-4B90-9B1F-222A2DDFA5EC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71D8D-D775-4844-BB8A-B9050015A3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78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6A5513-1E50-4E56-A7A1-463D7DCA08DE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48DDC4-26DC-4E53-A30E-CDC7F28BF7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655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9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defTabSz="9479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defTabSz="9479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defTabSz="9479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defTabSz="9479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defTabSz="947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defTabSz="947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defTabSz="947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defTabSz="9479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04DFB4F-6E4D-443C-BD4C-FB248AB773F9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9588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1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31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64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038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52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22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05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7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31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47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589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92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76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91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55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54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23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9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5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33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8DDC4-26DC-4E53-A30E-CDC7F28BF74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1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about:blank" TargetMode="External"/></Relationships>
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472" y="1775460"/>
            <a:ext cx="9885750" cy="62357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400" b="1" dirty="0"/>
              <a:t>Webinar – Part II</a:t>
            </a:r>
            <a:endParaRPr lang="en-US" altLang="en-US" sz="2800" b="1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1120" y="2255520"/>
            <a:ext cx="9885750" cy="445008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 b="1" i="1" u="sng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i="1" u="sng" dirty="0"/>
              <a:t>“Nonprofit Financial Health Basics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i="1" u="sng" dirty="0"/>
              <a:t>During a Crisis Period and Hyper-Change”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 b="1" i="1" u="sng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dirty="0"/>
              <a:t>Impact on Financial Health and Continuity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 b="1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May 28, 2020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 dirty="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Speaker:   </a:t>
            </a:r>
            <a:r>
              <a:rPr lang="en-US" altLang="en-US" b="1" u="sng" dirty="0"/>
              <a:t>A. Michael Gellman, CPA, CGMA, CFSO</a:t>
            </a:r>
          </a:p>
          <a:p>
            <a:pPr lvl="1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Fiscal Strategies 4 Nonprofits, LLC</a:t>
            </a:r>
          </a:p>
          <a:p>
            <a:pPr lvl="1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Sustainability Education 4 Nonprofits</a:t>
            </a:r>
          </a:p>
          <a:p>
            <a:pPr lvl="1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500" b="1" dirty="0">
                <a:hlinkClick r:id="rId3"/>
              </a:rPr>
              <a:t>mgellman@fiscalstrategies4nonprofits.com</a:t>
            </a:r>
            <a:r>
              <a:rPr lang="en-US" altLang="en-US" sz="1300" b="1" dirty="0"/>
              <a:t> </a:t>
            </a:r>
          </a:p>
          <a:p>
            <a:pPr lvl="1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500" b="1" dirty="0">
                <a:hlinkClick r:id="rId4"/>
              </a:rPr>
              <a:t>www.se4nonprofits.com</a:t>
            </a:r>
            <a:r>
              <a:rPr lang="en-US" altLang="en-US" sz="1500" b="1" dirty="0"/>
              <a:t> 	</a:t>
            </a:r>
            <a:r>
              <a:rPr lang="en-US" altLang="en-US" sz="1500" b="1" dirty="0">
                <a:hlinkClick r:id="rId4"/>
              </a:rPr>
              <a:t>www.fiscalstrategies4nonprofits.com</a:t>
            </a:r>
            <a:endParaRPr lang="en-US" altLang="en-US" sz="1500" b="1" dirty="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b="1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b="1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 b="1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1402999" y="6315075"/>
            <a:ext cx="512839" cy="485775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DF0F1B-4B15-451D-831C-C640EE7DDA2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760B092-2656-4A13-A0B1-DBADB010673A}"/>
              </a:ext>
            </a:extLst>
          </p:cNvPr>
          <p:cNvSpPr/>
          <p:nvPr/>
        </p:nvSpPr>
        <p:spPr>
          <a:xfrm>
            <a:off x="0" y="1371600"/>
            <a:ext cx="1414710" cy="807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50" b="1" dirty="0"/>
              <a:t>FS</a:t>
            </a:r>
            <a:r>
              <a:rPr lang="en-US" altLang="en-US" sz="900" b="1" dirty="0"/>
              <a:t>4</a:t>
            </a:r>
            <a:r>
              <a:rPr lang="en-US" altLang="en-US" sz="1050" b="1" dirty="0"/>
              <a:t>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50" b="1" dirty="0"/>
              <a:t>Fiscal Strategies 4 Nonprofits, LLC               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9254FE0-BCEF-4AC1-BA73-AF0AC8216821}"/>
              </a:ext>
            </a:extLst>
          </p:cNvPr>
          <p:cNvSpPr/>
          <p:nvPr/>
        </p:nvSpPr>
        <p:spPr>
          <a:xfrm>
            <a:off x="0" y="2347186"/>
            <a:ext cx="1414710" cy="807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50" b="1" dirty="0"/>
              <a:t>SE</a:t>
            </a:r>
            <a:r>
              <a:rPr lang="en-US" altLang="en-US" sz="900" b="1" dirty="0"/>
              <a:t>4</a:t>
            </a:r>
            <a:r>
              <a:rPr lang="en-US" altLang="en-US" sz="1050" b="1" dirty="0"/>
              <a:t>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50" b="1" dirty="0"/>
              <a:t>Sustainability Education 4 Nonprofits             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080613-9C63-4C1D-A609-EE201540D4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882" y="745364"/>
            <a:ext cx="458370" cy="458370"/>
          </a:xfrm>
          <a:prstGeom prst="rect">
            <a:avLst/>
          </a:prstGeom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C760D1C-64E6-4847-A7DB-5F07B78928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919" y="701698"/>
            <a:ext cx="545701" cy="545701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1D242FE-7659-4371-B466-BBB4EB7BD9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29611" y="310970"/>
            <a:ext cx="4411472" cy="122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30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b="1" dirty="0"/>
              <a:t>Net Assets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3169920" y="1412240"/>
            <a:ext cx="7863840" cy="4902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 </a:t>
            </a:r>
            <a:r>
              <a:rPr lang="en-US" altLang="en-US" sz="2000" dirty="0"/>
              <a:t>How Different from For-Profits?</a:t>
            </a:r>
          </a:p>
          <a:p>
            <a:pPr marL="0" indent="0">
              <a:buNone/>
            </a:pPr>
            <a:endParaRPr lang="en-US" altLang="en-US" sz="900" dirty="0"/>
          </a:p>
          <a:p>
            <a:pPr lvl="1"/>
            <a:r>
              <a:rPr lang="en-US" altLang="en-US" sz="3500" dirty="0"/>
              <a:t> </a:t>
            </a:r>
            <a:r>
              <a:rPr lang="en-US" altLang="en-US" sz="3500" b="1" dirty="0"/>
              <a:t>Two Classes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altLang="en-US" sz="3000" b="1" dirty="0"/>
              <a:t>Without Donor Restrictions</a:t>
            </a:r>
          </a:p>
          <a:p>
            <a:pPr lvl="3"/>
            <a:r>
              <a:rPr lang="en-US" altLang="en-US" sz="2600" b="1" dirty="0"/>
              <a:t> Unrestricted</a:t>
            </a:r>
          </a:p>
          <a:p>
            <a:pPr lvl="4"/>
            <a:r>
              <a:rPr lang="en-US" altLang="en-US" sz="2600" b="1" dirty="0"/>
              <a:t> Undesignated</a:t>
            </a:r>
          </a:p>
          <a:p>
            <a:pPr lvl="5"/>
            <a:r>
              <a:rPr lang="en-US" altLang="en-US" sz="2600" b="1" dirty="0"/>
              <a:t> Board Designated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altLang="en-US" sz="3000" b="1" dirty="0"/>
              <a:t>With Donor Restrictions</a:t>
            </a:r>
          </a:p>
          <a:p>
            <a:pPr lvl="3"/>
            <a:r>
              <a:rPr lang="en-US" altLang="en-US" sz="2600" b="1" dirty="0"/>
              <a:t> Temporarily Restricted</a:t>
            </a:r>
          </a:p>
          <a:p>
            <a:pPr lvl="3"/>
            <a:r>
              <a:rPr lang="en-US" altLang="en-US" sz="2600" b="1" dirty="0"/>
              <a:t> Permanently Restricted</a:t>
            </a:r>
          </a:p>
          <a:p>
            <a:pPr lvl="4"/>
            <a:r>
              <a:rPr lang="en-US" altLang="en-US" sz="2600" b="1" dirty="0"/>
              <a:t> Endowments</a:t>
            </a:r>
            <a:endParaRPr lang="en-US" sz="9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229607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sz="2800" b="1" dirty="0"/>
              <a:t>Case Study – Reports</a:t>
            </a:r>
            <a:r>
              <a:rPr lang="en-US" b="1" dirty="0"/>
              <a:t>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3362960" y="1712594"/>
            <a:ext cx="7274560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endParaRPr lang="en-US" sz="2400" b="1" u="sng" dirty="0"/>
          </a:p>
          <a:p>
            <a:pPr marL="0" indent="0" algn="ctr">
              <a:buNone/>
            </a:pPr>
            <a:r>
              <a:rPr lang="en-US" sz="3200" b="1" u="sng" dirty="0"/>
              <a:t>Explore Sample Balance Sheets</a:t>
            </a:r>
          </a:p>
          <a:p>
            <a:pPr marL="0" indent="0" algn="ctr">
              <a:buNone/>
            </a:pPr>
            <a:endParaRPr lang="en-US" sz="3200" b="1" u="sng" dirty="0"/>
          </a:p>
          <a:p>
            <a:pPr marL="0" indent="0" algn="ctr">
              <a:buNone/>
            </a:pPr>
            <a:r>
              <a:rPr lang="en-US" sz="3200" b="1" i="1" dirty="0"/>
              <a:t>“Key Facts vs Hidden Clues”</a:t>
            </a:r>
          </a:p>
          <a:p>
            <a:pPr marL="0" indent="0"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152015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b="1" dirty="0"/>
              <a:t>Revenue and Support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2877470" y="1562417"/>
            <a:ext cx="3931000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 </a:t>
            </a:r>
            <a:r>
              <a:rPr lang="en-US" sz="2800" b="1" dirty="0"/>
              <a:t>Support </a:t>
            </a:r>
            <a:endParaRPr lang="en-US" altLang="en-US" sz="2800" b="1" dirty="0"/>
          </a:p>
          <a:p>
            <a:pPr lvl="1"/>
            <a:r>
              <a:rPr lang="en-US" altLang="en-US" sz="2800" b="1" dirty="0"/>
              <a:t> Contributions  </a:t>
            </a:r>
          </a:p>
          <a:p>
            <a:pPr lvl="1"/>
            <a:r>
              <a:rPr lang="en-US" altLang="en-US" sz="2800" b="1" dirty="0"/>
              <a:t> Grants </a:t>
            </a:r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422F20-A061-47A2-A5B9-450BD523B68D}"/>
              </a:ext>
            </a:extLst>
          </p:cNvPr>
          <p:cNvSpPr txBox="1">
            <a:spLocks/>
          </p:cNvSpPr>
          <p:nvPr/>
        </p:nvSpPr>
        <p:spPr>
          <a:xfrm>
            <a:off x="7011320" y="1562417"/>
            <a:ext cx="4367879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 </a:t>
            </a:r>
            <a:r>
              <a:rPr lang="en-US" sz="2800" b="1" dirty="0"/>
              <a:t>Revenue</a:t>
            </a:r>
            <a:endParaRPr lang="en-US" altLang="en-US" sz="2800" b="1" dirty="0"/>
          </a:p>
          <a:p>
            <a:pPr lvl="1"/>
            <a:r>
              <a:rPr lang="en-US" altLang="en-US" sz="2800" b="1" dirty="0"/>
              <a:t> Membership Dues </a:t>
            </a:r>
          </a:p>
          <a:p>
            <a:pPr lvl="1"/>
            <a:r>
              <a:rPr lang="en-US" altLang="en-US" sz="2800" b="1" dirty="0"/>
              <a:t> Registrations </a:t>
            </a:r>
          </a:p>
          <a:p>
            <a:pPr lvl="1"/>
            <a:r>
              <a:rPr lang="en-US" altLang="en-US" sz="2800" b="1" dirty="0"/>
              <a:t> Fees for Service </a:t>
            </a:r>
          </a:p>
          <a:p>
            <a:pPr lvl="1"/>
            <a:r>
              <a:rPr lang="en-US" altLang="en-US" sz="2800" b="1" dirty="0"/>
              <a:t> Catalogue Sales </a:t>
            </a:r>
          </a:p>
          <a:p>
            <a:pPr lvl="1"/>
            <a:r>
              <a:rPr lang="en-US" altLang="en-US" sz="2800" b="1" dirty="0"/>
              <a:t> Interest Income </a:t>
            </a:r>
          </a:p>
          <a:p>
            <a:pPr lvl="1"/>
            <a:r>
              <a:rPr lang="en-US" altLang="en-US" sz="2800" b="1" dirty="0"/>
              <a:t> Miscellaneous  </a:t>
            </a:r>
          </a:p>
          <a:p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134151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b="1" dirty="0"/>
              <a:t>Expenses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3781250" y="1712594"/>
            <a:ext cx="6054440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 </a:t>
            </a:r>
            <a:r>
              <a:rPr lang="en-US" sz="3200" b="1" dirty="0"/>
              <a:t>Three Categories  </a:t>
            </a:r>
            <a:endParaRPr lang="en-US" altLang="en-US" sz="2800" b="1" dirty="0"/>
          </a:p>
          <a:p>
            <a:pPr lvl="1"/>
            <a:r>
              <a:rPr lang="en-US" altLang="en-US" sz="2800" b="1" dirty="0"/>
              <a:t> Programs </a:t>
            </a:r>
          </a:p>
          <a:p>
            <a:pPr lvl="1"/>
            <a:r>
              <a:rPr lang="en-US" altLang="en-US" sz="2800" b="1" dirty="0"/>
              <a:t> Fundraising </a:t>
            </a:r>
          </a:p>
          <a:p>
            <a:pPr lvl="1"/>
            <a:r>
              <a:rPr lang="en-US" altLang="en-US" sz="2800" b="1" dirty="0"/>
              <a:t> General and Administrative </a:t>
            </a:r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3115116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9189" y="1152907"/>
            <a:ext cx="6838603" cy="4018533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Part II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Pivoting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to Short-Term 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Rolling 3-Month Budgets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C6A5B-26EE-0A40-BAB4-58480A12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5EB3699-77DC-4150-8CA3-1366BF5F3743}"/>
              </a:ext>
            </a:extLst>
          </p:cNvPr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8A77C32-8399-49E0-8C64-8523A3C8ABB2}"/>
              </a:ext>
            </a:extLst>
          </p:cNvPr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163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Protecting Financial Health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235200" y="1186035"/>
            <a:ext cx="9469120" cy="48490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" b="1" u="sng" dirty="0"/>
          </a:p>
          <a:p>
            <a:pPr marL="0" indent="0" algn="ctr">
              <a:buNone/>
            </a:pPr>
            <a:r>
              <a:rPr lang="en-US" sz="3200" b="1" dirty="0"/>
              <a:t> </a:t>
            </a:r>
          </a:p>
          <a:p>
            <a:pPr marL="0" indent="0" algn="ctr">
              <a:buNone/>
            </a:pPr>
            <a:r>
              <a:rPr lang="en-US" sz="3200" b="1" dirty="0"/>
              <a:t>Both Strong and Weak Nonprofits</a:t>
            </a:r>
          </a:p>
          <a:p>
            <a:pPr marL="0" indent="0" algn="ctr">
              <a:buNone/>
            </a:pPr>
            <a:r>
              <a:rPr lang="en-US" sz="3200" b="1" dirty="0"/>
              <a:t>Must Pivot to</a:t>
            </a:r>
          </a:p>
          <a:p>
            <a:pPr marL="0" indent="0" algn="ctr">
              <a:buNone/>
            </a:pPr>
            <a:r>
              <a:rPr lang="en-US" sz="3200" b="1" dirty="0"/>
              <a:t>Rolling 90 Day – 3 Month Budgets</a:t>
            </a:r>
          </a:p>
          <a:p>
            <a:pPr marL="0" indent="0" algn="ctr">
              <a:buNone/>
            </a:pPr>
            <a:r>
              <a:rPr lang="en-US" sz="3200" b="1" dirty="0"/>
              <a:t>Until True Recovery Begins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2224575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Protecting Financial Health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021839" y="1186035"/>
            <a:ext cx="9893999" cy="484900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800" b="1" u="sng" dirty="0"/>
          </a:p>
          <a:p>
            <a:pPr marL="0" indent="0" algn="ctr">
              <a:buNone/>
            </a:pPr>
            <a:r>
              <a:rPr lang="en-US" sz="3200" b="1" dirty="0"/>
              <a:t> </a:t>
            </a:r>
          </a:p>
          <a:p>
            <a:pPr marL="0" indent="0" algn="ctr">
              <a:buNone/>
            </a:pPr>
            <a:r>
              <a:rPr lang="en-US" sz="3200" b="1" dirty="0"/>
              <a:t>Because there is So Much Uncertainty Around the Crisis and Timing, Scope and Pace of Change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 We Need to Pivot Planning From Annual Budgets to Short-Term Rolling 3 Month Budgets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Until True Recovery Begins </a:t>
            </a:r>
          </a:p>
          <a:p>
            <a:pPr marL="0" indent="0" algn="ctr">
              <a:buNone/>
            </a:pPr>
            <a:endParaRPr lang="en-US" sz="32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2875005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 Month Rolling Budgets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235200" y="1186035"/>
            <a:ext cx="9469120" cy="484900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800" b="1" u="sng" dirty="0"/>
          </a:p>
          <a:p>
            <a:pPr marL="0" indent="0" algn="ctr">
              <a:buNone/>
            </a:pPr>
            <a:r>
              <a:rPr lang="en-US" sz="3200" b="1" dirty="0"/>
              <a:t> Strategy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sz="3200" b="1" dirty="0"/>
              <a:t> </a:t>
            </a:r>
            <a:r>
              <a:rPr lang="en-US" sz="2800" b="1" dirty="0"/>
              <a:t>Assess Short-Term Sources of Funding </a:t>
            </a:r>
            <a:endParaRPr lang="en-US" sz="3200" b="1" dirty="0"/>
          </a:p>
          <a:p>
            <a:pPr lvl="1"/>
            <a:r>
              <a:rPr lang="en-US" sz="3000" b="1" dirty="0"/>
              <a:t> </a:t>
            </a:r>
            <a:r>
              <a:rPr lang="en-US" sz="2400" b="1" dirty="0"/>
              <a:t>What Has Changed? </a:t>
            </a:r>
            <a:endParaRPr lang="en-US" sz="2800" b="1" dirty="0"/>
          </a:p>
          <a:p>
            <a:r>
              <a:rPr lang="en-US" sz="3200" b="1" dirty="0"/>
              <a:t> </a:t>
            </a:r>
            <a:r>
              <a:rPr lang="en-US" sz="2800" b="1" dirty="0"/>
              <a:t>Assess Capacity and Demand for Services</a:t>
            </a:r>
            <a:endParaRPr lang="en-US" sz="2400" b="1" dirty="0"/>
          </a:p>
          <a:p>
            <a:pPr lvl="1"/>
            <a:r>
              <a:rPr lang="en-US" sz="2400" b="1" dirty="0"/>
              <a:t> Uncontrollable </a:t>
            </a:r>
          </a:p>
          <a:p>
            <a:pPr lvl="1"/>
            <a:r>
              <a:rPr lang="en-US" sz="2400" b="1" dirty="0"/>
              <a:t> Controllable </a:t>
            </a:r>
          </a:p>
          <a:p>
            <a:r>
              <a:rPr lang="en-US" sz="3200" b="1" dirty="0"/>
              <a:t> </a:t>
            </a:r>
            <a:r>
              <a:rPr lang="en-US" sz="2800" b="1" dirty="0"/>
              <a:t>Assess Impact on Bottom-line – (Deficits) </a:t>
            </a:r>
          </a:p>
          <a:p>
            <a:r>
              <a:rPr lang="en-US" sz="2800" b="1" dirty="0"/>
              <a:t> Assess Risk to Financial Position </a:t>
            </a:r>
            <a:endParaRPr lang="en-US" sz="3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1054751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 Month Rolling Budgets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235199" y="1186035"/>
            <a:ext cx="9680639" cy="48490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" b="1" u="sng" dirty="0"/>
          </a:p>
          <a:p>
            <a:pPr marL="0" indent="0" algn="ctr">
              <a:buNone/>
            </a:pPr>
            <a:r>
              <a:rPr lang="en-US" sz="3200" b="1" dirty="0"/>
              <a:t> Process – Step #1 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sz="3200" b="1" dirty="0"/>
              <a:t> Complete Framework Assessment Dashboard</a:t>
            </a:r>
          </a:p>
          <a:p>
            <a:pPr marL="0" indent="0">
              <a:buNone/>
            </a:pPr>
            <a:endParaRPr lang="en-US" sz="3600" b="1" dirty="0"/>
          </a:p>
          <a:p>
            <a:pPr lvl="1"/>
            <a:r>
              <a:rPr lang="en-US" sz="2800" b="1" dirty="0"/>
              <a:t> Document Expected Changes in Funding </a:t>
            </a:r>
          </a:p>
          <a:p>
            <a:pPr lvl="1"/>
            <a:r>
              <a:rPr lang="en-US" sz="2800" b="1" dirty="0"/>
              <a:t> Document Capacity and Demand Changes </a:t>
            </a:r>
          </a:p>
          <a:p>
            <a:pPr marL="0" indent="0">
              <a:buNone/>
            </a:pP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4232328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19559" y="271303"/>
            <a:ext cx="1061437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 Month Rolling Budgets</a:t>
            </a:r>
            <a:br>
              <a:rPr lang="en-US" sz="2800" b="1" dirty="0"/>
            </a:br>
            <a:r>
              <a:rPr lang="en-US" sz="2800" b="1" dirty="0"/>
              <a:t>Process – Step #1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1658679" y="1189395"/>
            <a:ext cx="10375250" cy="51256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Walk Through the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Framework Assessment Dashboard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3723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67561" y="332664"/>
            <a:ext cx="9682480" cy="91023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Learning 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3332481" y="1280613"/>
            <a:ext cx="3576320" cy="5076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2400" b="1" u="sng" dirty="0"/>
              <a:t>Part I </a:t>
            </a:r>
          </a:p>
          <a:p>
            <a:pPr marL="0" indent="0">
              <a:buNone/>
            </a:pPr>
            <a:endParaRPr lang="en-US" sz="1400" b="1" dirty="0"/>
          </a:p>
          <a:p>
            <a:r>
              <a:rPr lang="en-US" sz="2400" b="1" dirty="0"/>
              <a:t> </a:t>
            </a:r>
            <a:r>
              <a:rPr lang="en-US" sz="2200" b="1" dirty="0"/>
              <a:t>Understanding Financial Health </a:t>
            </a:r>
          </a:p>
          <a:p>
            <a:pPr lvl="1"/>
            <a:r>
              <a:rPr lang="en-US" sz="2200" b="1" dirty="0"/>
              <a:t> Balance Sheet </a:t>
            </a:r>
          </a:p>
          <a:p>
            <a:pPr lvl="2"/>
            <a:r>
              <a:rPr lang="en-US" sz="2200" b="1" dirty="0"/>
              <a:t> Accrual Basis vs. Cash Basis </a:t>
            </a:r>
          </a:p>
          <a:p>
            <a:pPr lvl="2"/>
            <a:r>
              <a:rPr lang="en-US" sz="2200" b="1" dirty="0"/>
              <a:t> Key Parts of the Balance Sheet </a:t>
            </a:r>
          </a:p>
          <a:p>
            <a:pPr lvl="2"/>
            <a:r>
              <a:rPr lang="en-US" sz="2200" b="1" dirty="0"/>
              <a:t> Impact on Financial Health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D25C0FF-8F61-4235-B8D3-5BDB26D66F1D}"/>
              </a:ext>
            </a:extLst>
          </p:cNvPr>
          <p:cNvSpPr txBox="1">
            <a:spLocks/>
          </p:cNvSpPr>
          <p:nvPr/>
        </p:nvSpPr>
        <p:spPr>
          <a:xfrm>
            <a:off x="7985760" y="1363994"/>
            <a:ext cx="3576320" cy="5076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en-US" sz="800" b="1" dirty="0"/>
          </a:p>
          <a:p>
            <a:pPr marL="0" indent="0" algn="ctr">
              <a:buFont typeface="Wingdings 3" charset="2"/>
              <a:buNone/>
            </a:pPr>
            <a:r>
              <a:rPr lang="en-US" sz="2200" b="1" u="sng" dirty="0"/>
              <a:t>Part II </a:t>
            </a:r>
          </a:p>
          <a:p>
            <a:pPr marL="0" indent="0">
              <a:buNone/>
            </a:pPr>
            <a:endParaRPr lang="en-US" sz="1050" b="1" dirty="0"/>
          </a:p>
          <a:p>
            <a:r>
              <a:rPr lang="en-US" sz="2200" b="1" dirty="0"/>
              <a:t>Pivoting to 3-Month Rolling Budgets </a:t>
            </a:r>
          </a:p>
          <a:p>
            <a:pPr lvl="1"/>
            <a:r>
              <a:rPr lang="en-US" sz="2200" b="1" dirty="0"/>
              <a:t> Strategy </a:t>
            </a:r>
          </a:p>
          <a:p>
            <a:pPr lvl="1"/>
            <a:r>
              <a:rPr lang="en-US" sz="2200" b="1" dirty="0"/>
              <a:t> Process </a:t>
            </a:r>
          </a:p>
          <a:p>
            <a:pPr lvl="1"/>
            <a:r>
              <a:rPr lang="en-US" sz="2200" b="1" dirty="0"/>
              <a:t> 3-Month  Budget Template</a:t>
            </a:r>
          </a:p>
        </p:txBody>
      </p:sp>
    </p:spTree>
    <p:extLst>
      <p:ext uri="{BB962C8B-B14F-4D97-AF65-F5344CB8AC3E}">
        <p14:creationId xmlns:p14="http://schemas.microsoft.com/office/powerpoint/2010/main" val="2710121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 Month Rolling Budgets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235200" y="1186035"/>
            <a:ext cx="9469120" cy="526556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800" b="1" u="sng" dirty="0"/>
          </a:p>
          <a:p>
            <a:pPr marL="0" indent="0" algn="ctr">
              <a:buNone/>
            </a:pPr>
            <a:r>
              <a:rPr lang="en-US" sz="3200" b="1" dirty="0"/>
              <a:t> Process – Step #2 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sz="3200" b="1" dirty="0"/>
              <a:t> Understand Format for Rolling 3 Month Budgets </a:t>
            </a:r>
            <a:endParaRPr lang="en-US" sz="4000" b="1" dirty="0"/>
          </a:p>
          <a:p>
            <a:pPr lvl="1"/>
            <a:r>
              <a:rPr lang="en-US" sz="2600" b="1" dirty="0"/>
              <a:t> Natural Calendar Quarters </a:t>
            </a:r>
          </a:p>
          <a:p>
            <a:pPr lvl="2"/>
            <a:r>
              <a:rPr lang="en-US" sz="2400" b="1" dirty="0"/>
              <a:t> April – June, July – Sept, Oct – Dec and Jan – March </a:t>
            </a:r>
          </a:p>
          <a:p>
            <a:pPr lvl="2"/>
            <a:r>
              <a:rPr lang="en-US" sz="2400" b="1" dirty="0"/>
              <a:t> One Month Prior Start Next Quarter – Prepare Next Quarter </a:t>
            </a:r>
          </a:p>
          <a:p>
            <a:pPr lvl="1"/>
            <a:r>
              <a:rPr lang="en-US" sz="2600" b="1" dirty="0"/>
              <a:t> Three Strategies Based On: </a:t>
            </a:r>
          </a:p>
          <a:p>
            <a:pPr lvl="3"/>
            <a:r>
              <a:rPr lang="en-US" sz="2600" b="1" dirty="0"/>
              <a:t> Risk Assessment </a:t>
            </a:r>
          </a:p>
          <a:p>
            <a:pPr lvl="4"/>
            <a:r>
              <a:rPr lang="en-US" sz="2600" b="1" dirty="0"/>
              <a:t> Best Case </a:t>
            </a:r>
          </a:p>
          <a:p>
            <a:pPr lvl="4"/>
            <a:r>
              <a:rPr lang="en-US" sz="2600" b="1" dirty="0"/>
              <a:t> Worst Case </a:t>
            </a:r>
          </a:p>
          <a:p>
            <a:pPr lvl="4"/>
            <a:r>
              <a:rPr lang="en-US" sz="2600" b="1" dirty="0"/>
              <a:t> Likely Case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3502690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 Month Rolling Budgets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235200" y="1186035"/>
            <a:ext cx="9469120" cy="526556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800" b="1" u="sng" dirty="0"/>
          </a:p>
          <a:p>
            <a:pPr marL="0" indent="0" algn="ctr">
              <a:buNone/>
            </a:pPr>
            <a:r>
              <a:rPr lang="en-US" sz="3200" b="1" dirty="0"/>
              <a:t> Process – Step #2 </a:t>
            </a:r>
            <a:r>
              <a:rPr lang="en-US" sz="1900" b="1" dirty="0"/>
              <a:t>(continued) </a:t>
            </a:r>
            <a:endParaRPr lang="en-US" sz="3200" b="1" dirty="0"/>
          </a:p>
          <a:p>
            <a:pPr marL="0" indent="0">
              <a:buNone/>
            </a:pPr>
            <a:endParaRPr lang="en-US" sz="800" b="1" dirty="0"/>
          </a:p>
          <a:p>
            <a:r>
              <a:rPr lang="en-US" sz="2600" b="1" dirty="0"/>
              <a:t>Risk Assessment </a:t>
            </a:r>
          </a:p>
          <a:p>
            <a:pPr lvl="4"/>
            <a:r>
              <a:rPr lang="en-US" sz="2600" b="1" dirty="0"/>
              <a:t> Best Case </a:t>
            </a:r>
          </a:p>
          <a:p>
            <a:pPr lvl="5"/>
            <a:r>
              <a:rPr lang="en-US" sz="2600" b="1" dirty="0"/>
              <a:t> If Everything Plays Out as Expected </a:t>
            </a:r>
          </a:p>
          <a:p>
            <a:pPr lvl="6"/>
            <a:r>
              <a:rPr lang="en-US" sz="2600" b="1" dirty="0"/>
              <a:t> High End – Best Case </a:t>
            </a:r>
          </a:p>
          <a:p>
            <a:pPr lvl="4"/>
            <a:r>
              <a:rPr lang="en-US" sz="2600" b="1" dirty="0"/>
              <a:t> Worst Case </a:t>
            </a:r>
          </a:p>
          <a:p>
            <a:pPr lvl="5"/>
            <a:r>
              <a:rPr lang="en-US" sz="2600" b="1" dirty="0"/>
              <a:t> The Level You Will Not Fall Below </a:t>
            </a:r>
          </a:p>
          <a:p>
            <a:pPr lvl="6"/>
            <a:r>
              <a:rPr lang="en-US" sz="2600" b="1" dirty="0"/>
              <a:t> Low End – Worst Case </a:t>
            </a:r>
          </a:p>
          <a:p>
            <a:pPr lvl="4"/>
            <a:r>
              <a:rPr lang="en-US" sz="2600" b="1" dirty="0"/>
              <a:t> Likely Case </a:t>
            </a:r>
          </a:p>
          <a:p>
            <a:pPr lvl="5"/>
            <a:r>
              <a:rPr lang="en-US" sz="2600" b="1" dirty="0"/>
              <a:t> Somewhere In the Middle </a:t>
            </a:r>
          </a:p>
          <a:p>
            <a:pPr lvl="6"/>
            <a:r>
              <a:rPr lang="en-US" sz="2600" b="1" dirty="0"/>
              <a:t> But Not Always the Halfway Point </a:t>
            </a:r>
          </a:p>
          <a:p>
            <a:pPr lvl="7"/>
            <a:r>
              <a:rPr lang="en-US" sz="2600" b="1" dirty="0"/>
              <a:t> Explain in Key Assumptions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2107406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 Month Rolling Budgets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021841" y="1186035"/>
            <a:ext cx="9893998" cy="52655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" b="1" u="sng" dirty="0"/>
          </a:p>
          <a:p>
            <a:pPr marL="0" indent="0" algn="ctr">
              <a:buNone/>
            </a:pPr>
            <a:r>
              <a:rPr lang="en-US" sz="3200" b="1" dirty="0"/>
              <a:t> Process – Step #2 </a:t>
            </a:r>
            <a:r>
              <a:rPr lang="en-US" sz="1900" b="1" dirty="0"/>
              <a:t>(continued) </a:t>
            </a:r>
            <a:endParaRPr lang="en-US" sz="3200" b="1" dirty="0"/>
          </a:p>
          <a:p>
            <a:pPr marL="0" indent="0">
              <a:buNone/>
            </a:pPr>
            <a:endParaRPr lang="en-US" sz="800" b="1" dirty="0"/>
          </a:p>
          <a:p>
            <a:r>
              <a:rPr lang="en-US" sz="2600" b="1" dirty="0"/>
              <a:t>Risk Assessment </a:t>
            </a:r>
          </a:p>
          <a:p>
            <a:pPr lvl="2"/>
            <a:r>
              <a:rPr lang="en-US" sz="2800" b="1" dirty="0"/>
              <a:t> </a:t>
            </a:r>
            <a:r>
              <a:rPr lang="en-US" sz="2400" b="1" dirty="0"/>
              <a:t>Likely Case </a:t>
            </a:r>
          </a:p>
          <a:p>
            <a:pPr lvl="3"/>
            <a:r>
              <a:rPr lang="en-US" sz="2400" b="1" dirty="0"/>
              <a:t> Explain in Key Assumptions: </a:t>
            </a:r>
          </a:p>
          <a:p>
            <a:pPr lvl="3"/>
            <a:r>
              <a:rPr lang="en-US" sz="2400" b="1" dirty="0"/>
              <a:t> Document Anticipated Changes for Key Budget Lines</a:t>
            </a:r>
          </a:p>
          <a:p>
            <a:pPr lvl="4"/>
            <a:r>
              <a:rPr lang="en-US" sz="2400" b="1" dirty="0"/>
              <a:t> Funding Sources </a:t>
            </a:r>
          </a:p>
          <a:p>
            <a:pPr lvl="4"/>
            <a:r>
              <a:rPr lang="en-US" sz="2400" b="1" dirty="0"/>
              <a:t> Programs and Activities </a:t>
            </a:r>
          </a:p>
          <a:p>
            <a:pPr lvl="4"/>
            <a:r>
              <a:rPr lang="en-US" sz="2400" b="1" dirty="0"/>
              <a:t> Capacity </a:t>
            </a:r>
          </a:p>
          <a:p>
            <a:pPr lvl="5"/>
            <a:r>
              <a:rPr lang="en-US" sz="2400" b="1" dirty="0"/>
              <a:t> Staffing, Overhead </a:t>
            </a:r>
            <a:r>
              <a:rPr lang="en-US" sz="1400" b="1" dirty="0"/>
              <a:t>(occupancy and others), </a:t>
            </a:r>
            <a:r>
              <a:rPr lang="en-US" sz="2400" b="1" dirty="0"/>
              <a:t>Direct Costs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426185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19559" y="271303"/>
            <a:ext cx="1061437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 Month Rolling Budgets</a:t>
            </a:r>
            <a:br>
              <a:rPr lang="en-US" sz="2800" b="1" dirty="0"/>
            </a:br>
            <a:r>
              <a:rPr lang="en-US" sz="2800" b="1" dirty="0"/>
              <a:t>Process – Step #2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1658679" y="1189395"/>
            <a:ext cx="10375250" cy="51256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Walk Through the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3 Month Rolling Budget Worksheet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3658956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19559" y="271303"/>
            <a:ext cx="10614370" cy="1169569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Conclusion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434856" y="1440872"/>
            <a:ext cx="9271591" cy="4454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/>
          </a:p>
          <a:p>
            <a:pPr marL="0" indent="0" algn="ctr">
              <a:buNone/>
            </a:pPr>
            <a:r>
              <a:rPr lang="en-US" sz="2800" b="1" dirty="0"/>
              <a:t>The </a:t>
            </a:r>
            <a:r>
              <a:rPr lang="en-US" sz="2800" b="1" u="sng" dirty="0"/>
              <a:t>purpose</a:t>
            </a:r>
            <a:r>
              <a:rPr lang="en-US" sz="2800" b="1" dirty="0"/>
              <a:t> of the Framework Assessment and the Rolling 3 Month Budget is to give the board of directors </a:t>
            </a:r>
            <a:r>
              <a:rPr lang="en-US" sz="2800" b="1" u="sng" dirty="0"/>
              <a:t>confidence</a:t>
            </a:r>
            <a:r>
              <a:rPr lang="en-US" sz="2800" b="1" dirty="0"/>
              <a:t> that the senior management team has taken a </a:t>
            </a:r>
            <a:r>
              <a:rPr lang="en-US" sz="2800" b="1" u="sng" dirty="0"/>
              <a:t>thoughtful and objective approach</a:t>
            </a:r>
            <a:r>
              <a:rPr lang="en-US" sz="2800" b="1" dirty="0"/>
              <a:t> to quantify near-term decision making with a </a:t>
            </a:r>
            <a:r>
              <a:rPr lang="en-US" sz="2800" b="1" u="sng" dirty="0"/>
              <a:t>conservative bias of protecting</a:t>
            </a:r>
            <a:r>
              <a:rPr lang="en-US" sz="2800" b="1" dirty="0"/>
              <a:t> the organization’s </a:t>
            </a:r>
            <a:r>
              <a:rPr lang="en-US" sz="2800" b="1" u="sng" dirty="0"/>
              <a:t>financial position</a:t>
            </a:r>
            <a:r>
              <a:rPr lang="en-US" sz="2800" b="1" dirty="0"/>
              <a:t> during a time of hyper-change.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319692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7148" y="644907"/>
            <a:ext cx="9083040" cy="5379973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Part I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Understanding Financial Health</a:t>
            </a:r>
            <a:br>
              <a:rPr lang="en-US" b="1" dirty="0"/>
            </a:br>
            <a:r>
              <a:rPr lang="en-US" b="1" dirty="0"/>
              <a:t>and Sustainability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Balance Sheet </a:t>
            </a:r>
            <a:br>
              <a:rPr lang="en-US" b="1" dirty="0"/>
            </a:br>
            <a:br>
              <a:rPr lang="en-US" b="1" dirty="0"/>
            </a:br>
            <a:r>
              <a:rPr lang="en-US" b="1" i="1" u="sng" dirty="0"/>
              <a:t>Key to Financial Health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C6A5B-26EE-0A40-BAB4-58480A12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5EB3699-77DC-4150-8CA3-1366BF5F3743}"/>
              </a:ext>
            </a:extLst>
          </p:cNvPr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8A77C32-8399-49E0-8C64-8523A3C8ABB2}"/>
              </a:ext>
            </a:extLst>
          </p:cNvPr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8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21840" y="242671"/>
            <a:ext cx="9682480" cy="116956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Understanding Financial Health and Sustainability</a:t>
            </a:r>
            <a:br>
              <a:rPr lang="en-US" sz="2800" b="1" dirty="0"/>
            </a:br>
            <a:r>
              <a:rPr lang="en-US" sz="2400" b="1" dirty="0"/>
              <a:t>Balance Sheet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128520" y="1412240"/>
            <a:ext cx="9469120" cy="5076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3600" b="1" dirty="0"/>
              <a:t>Accrual Basis Accounting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3600" b="1" dirty="0"/>
              <a:t>vs.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3600" b="1" dirty="0"/>
              <a:t>Cash Basis Accounting</a:t>
            </a:r>
          </a:p>
          <a:p>
            <a:pPr marL="0" indent="0" algn="ctr">
              <a:buNone/>
            </a:pPr>
            <a:endParaRPr lang="en-US" sz="2400" b="1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</p:spTree>
    <p:extLst>
      <p:ext uri="{BB962C8B-B14F-4D97-AF65-F5344CB8AC3E}">
        <p14:creationId xmlns:p14="http://schemas.microsoft.com/office/powerpoint/2010/main" val="413834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sz="2600" b="1" dirty="0"/>
              <a:t>Components of Accounting System and Financial Statements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552001" y="1412240"/>
            <a:ext cx="3930079" cy="49028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 Assets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 Liabilities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 Net Assets </a:t>
            </a:r>
          </a:p>
          <a:p>
            <a:pPr marL="0" indent="0" algn="ctr">
              <a:buNone/>
            </a:pPr>
            <a:endParaRPr lang="en-US" sz="2400" b="1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6390640" y="1412240"/>
            <a:ext cx="5525199" cy="4902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en-US" sz="2400" b="1" dirty="0"/>
          </a:p>
          <a:p>
            <a:r>
              <a:rPr lang="en-US" sz="3600" b="1" dirty="0"/>
              <a:t> Revenue and Support</a:t>
            </a:r>
          </a:p>
          <a:p>
            <a:endParaRPr lang="en-US" sz="800" b="1" dirty="0"/>
          </a:p>
          <a:p>
            <a:r>
              <a:rPr lang="en-US" sz="3600" b="1" dirty="0"/>
              <a:t> Expenses </a:t>
            </a:r>
          </a:p>
          <a:p>
            <a:pPr marL="0" indent="0">
              <a:buFont typeface="Wingdings 3" charset="2"/>
              <a:buNone/>
            </a:pPr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310067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b="1" dirty="0"/>
              <a:t>Assets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3333400" y="1442720"/>
            <a:ext cx="5525199" cy="49028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 </a:t>
            </a:r>
            <a:r>
              <a:rPr lang="en-US" sz="3600" b="1" dirty="0"/>
              <a:t>Assets </a:t>
            </a:r>
          </a:p>
          <a:p>
            <a:pPr lvl="1"/>
            <a:r>
              <a:rPr lang="en-US" altLang="en-US" sz="2800" b="1" dirty="0"/>
              <a:t> Cash</a:t>
            </a:r>
          </a:p>
          <a:p>
            <a:pPr lvl="1"/>
            <a:r>
              <a:rPr lang="en-US" altLang="en-US" sz="2800" b="1" dirty="0"/>
              <a:t> Cash Equivalents</a:t>
            </a:r>
          </a:p>
          <a:p>
            <a:pPr lvl="1"/>
            <a:r>
              <a:rPr lang="en-US" altLang="en-US" sz="2800" b="1" dirty="0"/>
              <a:t> Investments</a:t>
            </a:r>
          </a:p>
          <a:p>
            <a:pPr lvl="1"/>
            <a:r>
              <a:rPr lang="en-US" altLang="en-US" sz="2800" b="1" dirty="0"/>
              <a:t> Accounts Receivable</a:t>
            </a:r>
          </a:p>
          <a:p>
            <a:pPr lvl="1"/>
            <a:r>
              <a:rPr lang="en-US" altLang="en-US" sz="2800" b="1" dirty="0"/>
              <a:t> Pledges Receivable</a:t>
            </a:r>
          </a:p>
          <a:p>
            <a:pPr lvl="1"/>
            <a:r>
              <a:rPr lang="en-US" altLang="en-US" sz="2800" b="1" dirty="0"/>
              <a:t> Other Receivables</a:t>
            </a:r>
          </a:p>
          <a:p>
            <a:pPr lvl="1"/>
            <a:r>
              <a:rPr lang="en-US" altLang="en-US" sz="2800" b="1" dirty="0"/>
              <a:t> Prepaid Expenses</a:t>
            </a:r>
          </a:p>
          <a:p>
            <a:pPr lvl="1"/>
            <a:r>
              <a:rPr lang="en-US" altLang="en-US" sz="2800" b="1" dirty="0"/>
              <a:t> Inventory</a:t>
            </a:r>
          </a:p>
          <a:p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3618386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b="1" dirty="0"/>
              <a:t>Assets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3333400" y="1442720"/>
            <a:ext cx="5525199" cy="4902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 </a:t>
            </a:r>
          </a:p>
          <a:p>
            <a:r>
              <a:rPr lang="en-US" sz="2400" b="1" dirty="0"/>
              <a:t> </a:t>
            </a:r>
            <a:r>
              <a:rPr lang="en-US" sz="3600" b="1" dirty="0"/>
              <a:t>Assets </a:t>
            </a:r>
            <a:r>
              <a:rPr lang="en-US" sz="1400" b="1" dirty="0"/>
              <a:t>(continued) </a:t>
            </a:r>
            <a:endParaRPr lang="en-US" sz="3600" b="1" dirty="0"/>
          </a:p>
          <a:p>
            <a:pPr lvl="1"/>
            <a:r>
              <a:rPr lang="en-US" altLang="en-US" sz="2800" b="1" dirty="0"/>
              <a:t> Fixed Assets </a:t>
            </a:r>
          </a:p>
          <a:p>
            <a:pPr lvl="1"/>
            <a:r>
              <a:rPr lang="en-US" altLang="en-US" sz="2800" b="1" dirty="0"/>
              <a:t> Deposits </a:t>
            </a:r>
          </a:p>
          <a:p>
            <a:pPr lvl="1"/>
            <a:r>
              <a:rPr lang="en-US" altLang="en-US" sz="2800" b="1" dirty="0"/>
              <a:t> Other Assets </a:t>
            </a:r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02120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b="1" dirty="0"/>
              <a:t>Liabilities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3333400" y="1610994"/>
            <a:ext cx="5525199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 </a:t>
            </a:r>
            <a:r>
              <a:rPr lang="en-US" sz="3200" b="1" dirty="0"/>
              <a:t>Current Liabilities </a:t>
            </a:r>
            <a:endParaRPr lang="en-US" sz="3600" b="1" dirty="0"/>
          </a:p>
          <a:p>
            <a:pPr lvl="1"/>
            <a:r>
              <a:rPr lang="en-US" altLang="en-US" sz="2800" b="1" dirty="0"/>
              <a:t> Accounts Payable </a:t>
            </a:r>
          </a:p>
          <a:p>
            <a:pPr lvl="1"/>
            <a:r>
              <a:rPr lang="en-US" altLang="en-US" sz="2800" b="1" dirty="0"/>
              <a:t> Accrued Expenses </a:t>
            </a:r>
          </a:p>
          <a:p>
            <a:pPr lvl="1"/>
            <a:r>
              <a:rPr lang="en-US" altLang="en-US" sz="2800" b="1" dirty="0"/>
              <a:t> Deferred Income </a:t>
            </a:r>
          </a:p>
          <a:p>
            <a:pPr lvl="1"/>
            <a:r>
              <a:rPr lang="en-US" altLang="en-US" sz="2800" b="1" dirty="0"/>
              <a:t> Deferred Liabilities </a:t>
            </a:r>
          </a:p>
          <a:p>
            <a:pPr lvl="1"/>
            <a:r>
              <a:rPr lang="en-US" altLang="en-US" sz="2800" b="1" dirty="0"/>
              <a:t> Grants Payable </a:t>
            </a:r>
          </a:p>
          <a:p>
            <a:pPr lvl="1"/>
            <a:r>
              <a:rPr lang="en-US" altLang="en-US" sz="2800" b="1" dirty="0"/>
              <a:t> Debt </a:t>
            </a:r>
          </a:p>
          <a:p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489944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31340" y="242671"/>
            <a:ext cx="9954260" cy="116956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Understanding Financial Health and Sustainability</a:t>
            </a:r>
            <a:br>
              <a:rPr lang="en-US" sz="2000" b="1" dirty="0"/>
            </a:br>
            <a:r>
              <a:rPr lang="en-US" sz="800" b="1" dirty="0"/>
              <a:t> </a:t>
            </a:r>
            <a:br>
              <a:rPr lang="en-US" sz="2800" b="1" dirty="0"/>
            </a:br>
            <a:r>
              <a:rPr lang="en-US" b="1" dirty="0"/>
              <a:t>Liabilities </a:t>
            </a: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28DB-52B2-1045-A72B-46A62B69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2FE04-4A97-FB47-9B94-FEFBFDEB5E3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7985760" y="6315075"/>
            <a:ext cx="393007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FS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 – </a:t>
            </a:r>
            <a:r>
              <a:rPr lang="en-US" altLang="en-US" sz="1200" b="1" dirty="0">
                <a:solidFill>
                  <a:schemeClr val="accent1"/>
                </a:solidFill>
              </a:rPr>
              <a:t>Fiscal Strategies 4 Nonprofits, LLC</a:t>
            </a:r>
            <a:endParaRPr lang="en-US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1831340" y="6315074"/>
            <a:ext cx="3695699" cy="485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chemeClr val="accent1"/>
                </a:solidFill>
              </a:rPr>
              <a:t>SE</a:t>
            </a:r>
            <a:r>
              <a:rPr lang="en-US" altLang="en-US" sz="1200" b="1" dirty="0">
                <a:solidFill>
                  <a:schemeClr val="accent1"/>
                </a:solidFill>
              </a:rPr>
              <a:t>4</a:t>
            </a:r>
            <a:r>
              <a:rPr lang="en-US" altLang="en-US" sz="1400" b="1" dirty="0">
                <a:solidFill>
                  <a:schemeClr val="accent1"/>
                </a:solidFill>
              </a:rPr>
              <a:t>N</a:t>
            </a:r>
            <a:r>
              <a:rPr lang="en-US" altLang="en-US" sz="1200" b="1" dirty="0">
                <a:solidFill>
                  <a:schemeClr val="accent1"/>
                </a:solidFill>
              </a:rPr>
              <a:t> – Sustainability Education 4 Nonprofits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5EACEBE-937D-42C7-90FB-70851A179A26}"/>
              </a:ext>
            </a:extLst>
          </p:cNvPr>
          <p:cNvSpPr txBox="1">
            <a:spLocks/>
          </p:cNvSpPr>
          <p:nvPr/>
        </p:nvSpPr>
        <p:spPr>
          <a:xfrm>
            <a:off x="3333400" y="1610994"/>
            <a:ext cx="5525199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 </a:t>
            </a:r>
            <a:r>
              <a:rPr lang="en-US" sz="3200" b="1" dirty="0"/>
              <a:t>Non-Current Liabilities </a:t>
            </a:r>
            <a:endParaRPr lang="en-US" altLang="en-US" sz="2800" b="1" dirty="0"/>
          </a:p>
          <a:p>
            <a:pPr lvl="1"/>
            <a:r>
              <a:rPr lang="en-US" altLang="en-US" sz="2800" b="1" dirty="0"/>
              <a:t> Accrued Expenses </a:t>
            </a:r>
          </a:p>
          <a:p>
            <a:pPr lvl="1"/>
            <a:r>
              <a:rPr lang="en-US" altLang="en-US" sz="2800" b="1" dirty="0"/>
              <a:t> Deferred Income </a:t>
            </a:r>
          </a:p>
          <a:p>
            <a:pPr lvl="1"/>
            <a:r>
              <a:rPr lang="en-US" altLang="en-US" sz="2800" b="1" dirty="0"/>
              <a:t> Deferred Liabilities </a:t>
            </a:r>
          </a:p>
          <a:p>
            <a:pPr lvl="1"/>
            <a:r>
              <a:rPr lang="en-US" altLang="en-US" sz="2800" b="1" dirty="0"/>
              <a:t> Grants Payable </a:t>
            </a:r>
          </a:p>
          <a:p>
            <a:pPr lvl="1"/>
            <a:r>
              <a:rPr lang="en-US" altLang="en-US" sz="2800" b="1" dirty="0"/>
              <a:t> Debt </a:t>
            </a:r>
          </a:p>
          <a:p>
            <a:endParaRPr lang="en-US" sz="800" b="1" dirty="0"/>
          </a:p>
          <a:p>
            <a:pPr marL="0" indent="0" algn="ctr">
              <a:buFont typeface="Wingdings 3" charset="2"/>
              <a:buNone/>
            </a:pP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41608929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4563</TotalTime>
  <Words>1107</Words>
  <Application>Microsoft Office PowerPoint</Application>
  <PresentationFormat>Widescreen</PresentationFormat>
  <Paragraphs>308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Century Gothic</vt:lpstr>
      <vt:lpstr>Tahoma</vt:lpstr>
      <vt:lpstr>Times New Roman</vt:lpstr>
      <vt:lpstr>Wingdings</vt:lpstr>
      <vt:lpstr>Wingdings 3</vt:lpstr>
      <vt:lpstr>Wisp</vt:lpstr>
      <vt:lpstr>Webinar – Part II</vt:lpstr>
      <vt:lpstr>Learning Objectives</vt:lpstr>
      <vt:lpstr>Part I  Understanding Financial Health and Sustainability  Balance Sheet   Key to Financial Health </vt:lpstr>
      <vt:lpstr>Understanding Financial Health and Sustainability Balance Sheet</vt:lpstr>
      <vt:lpstr>Understanding Financial Health and Sustainability   Components of Accounting System and Financial Statements</vt:lpstr>
      <vt:lpstr>Understanding Financial Health and Sustainability   Assets </vt:lpstr>
      <vt:lpstr>Understanding Financial Health and Sustainability   Assets </vt:lpstr>
      <vt:lpstr>Understanding Financial Health and Sustainability   Liabilities </vt:lpstr>
      <vt:lpstr>Understanding Financial Health and Sustainability   Liabilities </vt:lpstr>
      <vt:lpstr>Understanding Financial Health and Sustainability   Net Assets </vt:lpstr>
      <vt:lpstr>Understanding Financial Health and Sustainability   Case Study – Reports </vt:lpstr>
      <vt:lpstr>Understanding Financial Health and Sustainability   Revenue and Support </vt:lpstr>
      <vt:lpstr>Understanding Financial Health and Sustainability   Expenses </vt:lpstr>
      <vt:lpstr>Part II  Pivoting  to Short-Term   Rolling 3-Month Budgets</vt:lpstr>
      <vt:lpstr>Protecting Financial Health </vt:lpstr>
      <vt:lpstr>Protecting Financial Health </vt:lpstr>
      <vt:lpstr>3 Month Rolling Budgets </vt:lpstr>
      <vt:lpstr>3 Month Rolling Budgets </vt:lpstr>
      <vt:lpstr>3 Month Rolling Budgets Process – Step #1  </vt:lpstr>
      <vt:lpstr>3 Month Rolling Budgets </vt:lpstr>
      <vt:lpstr>3 Month Rolling Budgets </vt:lpstr>
      <vt:lpstr>3 Month Rolling Budgets </vt:lpstr>
      <vt:lpstr>3 Month Rolling Budgets Process – Step #2  </vt:lpstr>
      <vt:lpstr>Conclusion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Strategies</dc:title>
  <dc:creator>Michael Gellman</dc:creator>
  <cp:lastModifiedBy>Mike Gellman</cp:lastModifiedBy>
  <cp:revision>533</cp:revision>
  <cp:lastPrinted>2020-05-28T13:04:16Z</cp:lastPrinted>
  <dcterms:created xsi:type="dcterms:W3CDTF">2015-11-20T20:28:27Z</dcterms:created>
  <dcterms:modified xsi:type="dcterms:W3CDTF">2020-05-28T17:12:40Z</dcterms:modified>
</cp:coreProperties>
</file>